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 id="2147483828" r:id="rId2"/>
  </p:sldMasterIdLst>
  <p:notesMasterIdLst>
    <p:notesMasterId r:id="rId80"/>
  </p:notesMasterIdLst>
  <p:sldIdLst>
    <p:sldId id="256" r:id="rId3"/>
    <p:sldId id="361" r:id="rId4"/>
    <p:sldId id="362" r:id="rId5"/>
    <p:sldId id="377" r:id="rId6"/>
    <p:sldId id="363" r:id="rId7"/>
    <p:sldId id="364" r:id="rId8"/>
    <p:sldId id="365" r:id="rId9"/>
    <p:sldId id="366" r:id="rId10"/>
    <p:sldId id="367" r:id="rId11"/>
    <p:sldId id="368" r:id="rId12"/>
    <p:sldId id="369" r:id="rId13"/>
    <p:sldId id="370" r:id="rId14"/>
    <p:sldId id="372" r:id="rId15"/>
    <p:sldId id="373" r:id="rId16"/>
    <p:sldId id="374" r:id="rId17"/>
    <p:sldId id="375" r:id="rId18"/>
    <p:sldId id="376" r:id="rId19"/>
    <p:sldId id="395" r:id="rId20"/>
    <p:sldId id="378" r:id="rId21"/>
    <p:sldId id="379" r:id="rId22"/>
    <p:sldId id="380" r:id="rId23"/>
    <p:sldId id="381" r:id="rId24"/>
    <p:sldId id="382" r:id="rId25"/>
    <p:sldId id="383" r:id="rId26"/>
    <p:sldId id="396" r:id="rId27"/>
    <p:sldId id="384" r:id="rId28"/>
    <p:sldId id="385" r:id="rId29"/>
    <p:sldId id="386" r:id="rId30"/>
    <p:sldId id="387" r:id="rId31"/>
    <p:sldId id="388" r:id="rId32"/>
    <p:sldId id="389" r:id="rId33"/>
    <p:sldId id="390" r:id="rId34"/>
    <p:sldId id="391" r:id="rId35"/>
    <p:sldId id="392" r:id="rId36"/>
    <p:sldId id="393" r:id="rId37"/>
    <p:sldId id="397" r:id="rId38"/>
    <p:sldId id="398" r:id="rId39"/>
    <p:sldId id="404" r:id="rId40"/>
    <p:sldId id="399" r:id="rId41"/>
    <p:sldId id="401" r:id="rId42"/>
    <p:sldId id="412" r:id="rId43"/>
    <p:sldId id="413" r:id="rId44"/>
    <p:sldId id="400" r:id="rId45"/>
    <p:sldId id="407" r:id="rId46"/>
    <p:sldId id="405" r:id="rId47"/>
    <p:sldId id="406" r:id="rId48"/>
    <p:sldId id="408" r:id="rId49"/>
    <p:sldId id="409" r:id="rId50"/>
    <p:sldId id="410" r:id="rId51"/>
    <p:sldId id="416" r:id="rId52"/>
    <p:sldId id="411" r:id="rId53"/>
    <p:sldId id="414" r:id="rId54"/>
    <p:sldId id="420" r:id="rId55"/>
    <p:sldId id="415" r:id="rId56"/>
    <p:sldId id="417" r:id="rId57"/>
    <p:sldId id="419" r:id="rId58"/>
    <p:sldId id="421" r:id="rId59"/>
    <p:sldId id="422" r:id="rId60"/>
    <p:sldId id="423" r:id="rId61"/>
    <p:sldId id="424" r:id="rId62"/>
    <p:sldId id="428" r:id="rId63"/>
    <p:sldId id="425" r:id="rId64"/>
    <p:sldId id="426" r:id="rId65"/>
    <p:sldId id="427" r:id="rId66"/>
    <p:sldId id="429" r:id="rId67"/>
    <p:sldId id="435" r:id="rId68"/>
    <p:sldId id="436" r:id="rId69"/>
    <p:sldId id="437" r:id="rId70"/>
    <p:sldId id="438" r:id="rId71"/>
    <p:sldId id="446" r:id="rId72"/>
    <p:sldId id="439" r:id="rId73"/>
    <p:sldId id="440" r:id="rId74"/>
    <p:sldId id="441" r:id="rId75"/>
    <p:sldId id="442" r:id="rId76"/>
    <p:sldId id="443" r:id="rId77"/>
    <p:sldId id="444" r:id="rId78"/>
    <p:sldId id="44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wton, Andy" initials="NA" lastIdx="1" clrIdx="0">
    <p:extLst>
      <p:ext uri="{19B8F6BF-5375-455C-9EA6-DF929625EA0E}">
        <p15:presenceInfo xmlns:p15="http://schemas.microsoft.com/office/powerpoint/2012/main" userId="S-1-5-21-4250845945-3731851581-3800177176-49714" providerId="AD"/>
      </p:ext>
    </p:extLst>
  </p:cmAuthor>
  <p:cmAuthor id="2" name="Sarah Wales-McGrath" initials="SW" lastIdx="5" clrIdx="1">
    <p:extLst>
      <p:ext uri="{19B8F6BF-5375-455C-9EA6-DF929625EA0E}">
        <p15:presenceInfo xmlns:p15="http://schemas.microsoft.com/office/powerpoint/2012/main" userId="3217a7d8194f4c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36" autoAdjust="0"/>
    <p:restoredTop sz="79349" autoAdjust="0"/>
  </p:normalViewPr>
  <p:slideViewPr>
    <p:cSldViewPr snapToGrid="0">
      <p:cViewPr varScale="1">
        <p:scale>
          <a:sx n="57" d="100"/>
          <a:sy n="57" d="100"/>
        </p:scale>
        <p:origin x="1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presProps" Target="presProp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76643-2B81-47F6-B9FD-FCB2ED34A295}" type="datetimeFigureOut">
              <a:rPr lang="en-US" smtClean="0"/>
              <a:t>10/25/2018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EFBC2-9EFC-4191-8DA3-0EB8CD32A9B1}" type="slidenum">
              <a:rPr lang="en-US" smtClean="0"/>
              <a:t>‹#›</a:t>
            </a:fld>
            <a:endParaRPr lang="en-US"/>
          </a:p>
        </p:txBody>
      </p:sp>
    </p:spTree>
    <p:extLst>
      <p:ext uri="{BB962C8B-B14F-4D97-AF65-F5344CB8AC3E}">
        <p14:creationId xmlns:p14="http://schemas.microsoft.com/office/powerpoint/2010/main" val="3760024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EFBC2-9EFC-4191-8DA3-0EB8CD32A9B1}" type="slidenum">
              <a:rPr lang="en-US" smtClean="0"/>
              <a:t>17</a:t>
            </a:fld>
            <a:endParaRPr lang="en-US"/>
          </a:p>
        </p:txBody>
      </p:sp>
    </p:spTree>
    <p:extLst>
      <p:ext uri="{BB962C8B-B14F-4D97-AF65-F5344CB8AC3E}">
        <p14:creationId xmlns:p14="http://schemas.microsoft.com/office/powerpoint/2010/main" val="3588118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A93223-920A-461D-85C6-5B2AA829AA4C}"/>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 xmlns:a16="http://schemas.microsoft.com/office/drawing/2014/main" id="{96E8CDA1-8303-4540-A00C-FB6C86A88D99}"/>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F05B3A97-1373-498F-A778-88A1A6E60820}"/>
              </a:ext>
            </a:extLst>
          </p:cNvPr>
          <p:cNvSpPr>
            <a:spLocks noGrp="1"/>
          </p:cNvSpPr>
          <p:nvPr>
            <p:ph type="dt" sz="half" idx="10"/>
          </p:nvPr>
        </p:nvSpPr>
        <p:spPr/>
        <p:txBody>
          <a:bodyPr/>
          <a:lstStyle/>
          <a:p>
            <a:fld id="{FF73D860-294A-4DF0-AA03-BEA913A46608}" type="datetimeFigureOut">
              <a:rPr lang="en-US" smtClean="0"/>
              <a:t>10/25/2018</a:t>
            </a:fld>
            <a:endParaRPr lang="en-US"/>
          </a:p>
        </p:txBody>
      </p:sp>
      <p:sp>
        <p:nvSpPr>
          <p:cNvPr id="5" name="Footer Placeholder 4">
            <a:extLst>
              <a:ext uri="{FF2B5EF4-FFF2-40B4-BE49-F238E27FC236}">
                <a16:creationId xmlns="" xmlns:a16="http://schemas.microsoft.com/office/drawing/2014/main" id="{F27DCB3E-2BE6-490F-90DC-83F8222F1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CA09AB9-70FC-4FE6-AC7A-7D9DD4C2CDEC}"/>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747670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19BD22-6073-40F8-A528-4BC64A54A7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03E7493-1DF2-4A6B-9620-2677016ED63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02799DC-F01F-4258-9A6C-9507A2569EF0}"/>
              </a:ext>
            </a:extLst>
          </p:cNvPr>
          <p:cNvSpPr>
            <a:spLocks noGrp="1"/>
          </p:cNvSpPr>
          <p:nvPr>
            <p:ph type="dt" sz="half" idx="10"/>
          </p:nvPr>
        </p:nvSpPr>
        <p:spPr/>
        <p:txBody>
          <a:bodyPr/>
          <a:lstStyle/>
          <a:p>
            <a:fld id="{FF73D860-294A-4DF0-AA03-BEA913A46608}" type="datetimeFigureOut">
              <a:rPr lang="en-US" smtClean="0"/>
              <a:t>10/25/2018</a:t>
            </a:fld>
            <a:endParaRPr lang="en-US"/>
          </a:p>
        </p:txBody>
      </p:sp>
      <p:sp>
        <p:nvSpPr>
          <p:cNvPr id="5" name="Footer Placeholder 4">
            <a:extLst>
              <a:ext uri="{FF2B5EF4-FFF2-40B4-BE49-F238E27FC236}">
                <a16:creationId xmlns="" xmlns:a16="http://schemas.microsoft.com/office/drawing/2014/main" id="{D222396F-4364-401B-BF00-13FACB441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4363C53-931F-422B-98D9-95D68703B4E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783568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D669D28-6F4E-4DB7-9882-E85E89DCE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BC46AE9B-0155-4DE1-83A0-DD7BFA24C0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01F1379-AE82-4650-981C-CD7973DD4421}"/>
              </a:ext>
            </a:extLst>
          </p:cNvPr>
          <p:cNvSpPr>
            <a:spLocks noGrp="1"/>
          </p:cNvSpPr>
          <p:nvPr>
            <p:ph type="dt" sz="half" idx="10"/>
          </p:nvPr>
        </p:nvSpPr>
        <p:spPr/>
        <p:txBody>
          <a:bodyPr/>
          <a:lstStyle/>
          <a:p>
            <a:fld id="{FF73D860-294A-4DF0-AA03-BEA913A46608}" type="datetimeFigureOut">
              <a:rPr lang="en-US" smtClean="0"/>
              <a:t>10/25/2018</a:t>
            </a:fld>
            <a:endParaRPr lang="en-US"/>
          </a:p>
        </p:txBody>
      </p:sp>
      <p:sp>
        <p:nvSpPr>
          <p:cNvPr id="5" name="Footer Placeholder 4">
            <a:extLst>
              <a:ext uri="{FF2B5EF4-FFF2-40B4-BE49-F238E27FC236}">
                <a16:creationId xmlns="" xmlns:a16="http://schemas.microsoft.com/office/drawing/2014/main" id="{9CCF4EC5-096F-4F27-96FF-FF8DE5DDC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D84F0FB-C8F9-444A-9FBF-29619A0CFB66}"/>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58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525CA-2F83-462A-9F5C-F123EE807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DD88417-B847-4E9A-A0D6-37E5CD1FF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EB5A5D7-DBB2-4696-8633-FAA5C5B7C265}"/>
              </a:ext>
            </a:extLst>
          </p:cNvPr>
          <p:cNvSpPr>
            <a:spLocks noGrp="1"/>
          </p:cNvSpPr>
          <p:nvPr>
            <p:ph type="dt" sz="half" idx="10"/>
          </p:nvPr>
        </p:nvSpPr>
        <p:spPr/>
        <p:txBody>
          <a:bodyPr/>
          <a:lstStyle/>
          <a:p>
            <a:fld id="{C4017D22-CD28-48B5-86D3-AAAA54CBA8F4}" type="datetimeFigureOut">
              <a:rPr lang="en-US" smtClean="0"/>
              <a:t>10/25/2018</a:t>
            </a:fld>
            <a:endParaRPr lang="en-US"/>
          </a:p>
        </p:txBody>
      </p:sp>
      <p:sp>
        <p:nvSpPr>
          <p:cNvPr id="5" name="Footer Placeholder 4">
            <a:extLst>
              <a:ext uri="{FF2B5EF4-FFF2-40B4-BE49-F238E27FC236}">
                <a16:creationId xmlns="" xmlns:a16="http://schemas.microsoft.com/office/drawing/2014/main" id="{8CB6DD37-8A1B-4B77-AF3A-9241FCC1C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41B23FC-DA70-4583-9225-5ED5BE153B65}"/>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08286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A62FFC-44E4-4FDF-8209-DA2A72136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34891F82-DE28-41F5-AC77-B1E9FC73B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2644DC1-AD74-44DC-94EE-B6F0DC94943D}"/>
              </a:ext>
            </a:extLst>
          </p:cNvPr>
          <p:cNvSpPr>
            <a:spLocks noGrp="1"/>
          </p:cNvSpPr>
          <p:nvPr>
            <p:ph type="dt" sz="half" idx="10"/>
          </p:nvPr>
        </p:nvSpPr>
        <p:spPr/>
        <p:txBody>
          <a:bodyPr/>
          <a:lstStyle/>
          <a:p>
            <a:fld id="{C4017D22-CD28-48B5-86D3-AAAA54CBA8F4}" type="datetimeFigureOut">
              <a:rPr lang="en-US" smtClean="0"/>
              <a:t>10/25/2018</a:t>
            </a:fld>
            <a:endParaRPr lang="en-US"/>
          </a:p>
        </p:txBody>
      </p:sp>
      <p:sp>
        <p:nvSpPr>
          <p:cNvPr id="5" name="Footer Placeholder 4">
            <a:extLst>
              <a:ext uri="{FF2B5EF4-FFF2-40B4-BE49-F238E27FC236}">
                <a16:creationId xmlns="" xmlns:a16="http://schemas.microsoft.com/office/drawing/2014/main" id="{BCC0C589-5280-402A-91B3-1B950307E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2A0D833-9518-44F6-A69B-4C0AF30D38E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11144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67DAC2-5059-42EC-9191-A04DB1D648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7C1BF85-6795-4450-8496-91C22EC18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FDD6C0A0-8A31-4E59-99CC-FA6B79ABC5FE}"/>
              </a:ext>
            </a:extLst>
          </p:cNvPr>
          <p:cNvSpPr>
            <a:spLocks noGrp="1"/>
          </p:cNvSpPr>
          <p:nvPr>
            <p:ph type="dt" sz="half" idx="10"/>
          </p:nvPr>
        </p:nvSpPr>
        <p:spPr/>
        <p:txBody>
          <a:bodyPr/>
          <a:lstStyle/>
          <a:p>
            <a:fld id="{C4017D22-CD28-48B5-86D3-AAAA54CBA8F4}" type="datetimeFigureOut">
              <a:rPr lang="en-US" smtClean="0"/>
              <a:t>10/25/2018</a:t>
            </a:fld>
            <a:endParaRPr lang="en-US"/>
          </a:p>
        </p:txBody>
      </p:sp>
      <p:sp>
        <p:nvSpPr>
          <p:cNvPr id="5" name="Footer Placeholder 4">
            <a:extLst>
              <a:ext uri="{FF2B5EF4-FFF2-40B4-BE49-F238E27FC236}">
                <a16:creationId xmlns="" xmlns:a16="http://schemas.microsoft.com/office/drawing/2014/main" id="{2761BE90-9405-4336-9D22-6EF98DA14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64974B2-B9D5-4AD0-A9DA-858FD1DAE99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98521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E5F095-8F35-4B8C-A048-C08D25AA3E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ACBD5CD-CFC5-4F4A-B7E1-58E9F26D00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E6F449E3-EED3-430F-887A-CB75F99255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0657EA0-25F6-465E-ABBF-532563A05EB8}"/>
              </a:ext>
            </a:extLst>
          </p:cNvPr>
          <p:cNvSpPr>
            <a:spLocks noGrp="1"/>
          </p:cNvSpPr>
          <p:nvPr>
            <p:ph type="dt" sz="half" idx="10"/>
          </p:nvPr>
        </p:nvSpPr>
        <p:spPr/>
        <p:txBody>
          <a:bodyPr/>
          <a:lstStyle/>
          <a:p>
            <a:fld id="{C4017D22-CD28-48B5-86D3-AAAA54CBA8F4}" type="datetimeFigureOut">
              <a:rPr lang="en-US" smtClean="0"/>
              <a:t>10/25/2018</a:t>
            </a:fld>
            <a:endParaRPr lang="en-US"/>
          </a:p>
        </p:txBody>
      </p:sp>
      <p:sp>
        <p:nvSpPr>
          <p:cNvPr id="6" name="Footer Placeholder 5">
            <a:extLst>
              <a:ext uri="{FF2B5EF4-FFF2-40B4-BE49-F238E27FC236}">
                <a16:creationId xmlns="" xmlns:a16="http://schemas.microsoft.com/office/drawing/2014/main" id="{3DB78AB6-615D-47F9-AB2B-8F8A5E6B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A6B28F8-91D5-4895-89D6-E6B495B0A9B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064186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D52C5-0D07-44DC-9550-D08C612BC9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9983F9E-CEF2-422F-9424-C8170A6E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1D26767D-42AF-495A-A4E5-524EA1ED86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4A52503-0F70-41A8-A82B-6FE410931C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CEF13373-FD7A-446B-98EE-D9A1632DC2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95EA50D-DD2D-414D-ACDB-A914846FF443}"/>
              </a:ext>
            </a:extLst>
          </p:cNvPr>
          <p:cNvSpPr>
            <a:spLocks noGrp="1"/>
          </p:cNvSpPr>
          <p:nvPr>
            <p:ph type="dt" sz="half" idx="10"/>
          </p:nvPr>
        </p:nvSpPr>
        <p:spPr/>
        <p:txBody>
          <a:bodyPr/>
          <a:lstStyle/>
          <a:p>
            <a:fld id="{C4017D22-CD28-48B5-86D3-AAAA54CBA8F4}" type="datetimeFigureOut">
              <a:rPr lang="en-US" smtClean="0"/>
              <a:t>10/25/2018</a:t>
            </a:fld>
            <a:endParaRPr lang="en-US"/>
          </a:p>
        </p:txBody>
      </p:sp>
      <p:sp>
        <p:nvSpPr>
          <p:cNvPr id="8" name="Footer Placeholder 7">
            <a:extLst>
              <a:ext uri="{FF2B5EF4-FFF2-40B4-BE49-F238E27FC236}">
                <a16:creationId xmlns="" xmlns:a16="http://schemas.microsoft.com/office/drawing/2014/main" id="{74037BA9-BC41-4313-8173-1286822FE6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04D60DD-0822-40E3-86F1-B4959CCF5FD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788989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66E024-E3AC-4905-AF9F-05FE22782F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B38EE2B-4474-473C-95CD-13C5F2F5ACC2}"/>
              </a:ext>
            </a:extLst>
          </p:cNvPr>
          <p:cNvSpPr>
            <a:spLocks noGrp="1"/>
          </p:cNvSpPr>
          <p:nvPr>
            <p:ph type="dt" sz="half" idx="10"/>
          </p:nvPr>
        </p:nvSpPr>
        <p:spPr/>
        <p:txBody>
          <a:bodyPr/>
          <a:lstStyle/>
          <a:p>
            <a:fld id="{C4017D22-CD28-48B5-86D3-AAAA54CBA8F4}" type="datetimeFigureOut">
              <a:rPr lang="en-US" smtClean="0"/>
              <a:t>10/25/2018</a:t>
            </a:fld>
            <a:endParaRPr lang="en-US"/>
          </a:p>
        </p:txBody>
      </p:sp>
      <p:sp>
        <p:nvSpPr>
          <p:cNvPr id="4" name="Footer Placeholder 3">
            <a:extLst>
              <a:ext uri="{FF2B5EF4-FFF2-40B4-BE49-F238E27FC236}">
                <a16:creationId xmlns="" xmlns:a16="http://schemas.microsoft.com/office/drawing/2014/main" id="{20844AC2-1307-48F0-9122-71A76DFE0C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652B2E8-D99A-4333-B90F-CB9A451FE3A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3187460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B58F7B0-7413-45B8-B38B-2B9DDFAF32FA}"/>
              </a:ext>
            </a:extLst>
          </p:cNvPr>
          <p:cNvSpPr>
            <a:spLocks noGrp="1"/>
          </p:cNvSpPr>
          <p:nvPr>
            <p:ph type="dt" sz="half" idx="10"/>
          </p:nvPr>
        </p:nvSpPr>
        <p:spPr/>
        <p:txBody>
          <a:bodyPr/>
          <a:lstStyle/>
          <a:p>
            <a:fld id="{C4017D22-CD28-48B5-86D3-AAAA54CBA8F4}" type="datetimeFigureOut">
              <a:rPr lang="en-US" smtClean="0"/>
              <a:t>10/25/2018</a:t>
            </a:fld>
            <a:endParaRPr lang="en-US"/>
          </a:p>
        </p:txBody>
      </p:sp>
      <p:sp>
        <p:nvSpPr>
          <p:cNvPr id="3" name="Footer Placeholder 2">
            <a:extLst>
              <a:ext uri="{FF2B5EF4-FFF2-40B4-BE49-F238E27FC236}">
                <a16:creationId xmlns="" xmlns:a16="http://schemas.microsoft.com/office/drawing/2014/main" id="{FF1F0E2E-3993-4CEA-BCE4-4CB37EF403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6388124-EE98-4CD9-9A2F-7A1AB98423FA}"/>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283793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C1ABD-CECE-4A38-8A05-1416A26F3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9104D3C-3A54-4EA7-936E-1F811C0ED9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0D401F5-A9F2-46AA-AF30-DC16B6BEE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E652AEFD-D39C-47D1-BEF3-9CB7596DB559}"/>
              </a:ext>
            </a:extLst>
          </p:cNvPr>
          <p:cNvSpPr>
            <a:spLocks noGrp="1"/>
          </p:cNvSpPr>
          <p:nvPr>
            <p:ph type="dt" sz="half" idx="10"/>
          </p:nvPr>
        </p:nvSpPr>
        <p:spPr/>
        <p:txBody>
          <a:bodyPr/>
          <a:lstStyle/>
          <a:p>
            <a:fld id="{C4017D22-CD28-48B5-86D3-AAAA54CBA8F4}" type="datetimeFigureOut">
              <a:rPr lang="en-US" smtClean="0"/>
              <a:t>10/25/2018</a:t>
            </a:fld>
            <a:endParaRPr lang="en-US"/>
          </a:p>
        </p:txBody>
      </p:sp>
      <p:sp>
        <p:nvSpPr>
          <p:cNvPr id="6" name="Footer Placeholder 5">
            <a:extLst>
              <a:ext uri="{FF2B5EF4-FFF2-40B4-BE49-F238E27FC236}">
                <a16:creationId xmlns="" xmlns:a16="http://schemas.microsoft.com/office/drawing/2014/main" id="{0067B21C-FF81-4476-8D1F-0D6A9AFE9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6ACEAA0-1D02-47E4-84D0-BC8E0774A67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51692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E5FA78-0B39-448D-B5B4-A4EAF528338E}"/>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4ED3655F-5DB9-4BBE-BA2A-127C68482F70}"/>
              </a:ext>
            </a:extLst>
          </p:cNvPr>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EFE53954-4B4D-4EFF-967B-1DB541A5D4B0}"/>
              </a:ext>
            </a:extLst>
          </p:cNvPr>
          <p:cNvSpPr>
            <a:spLocks noGrp="1"/>
          </p:cNvSpPr>
          <p:nvPr>
            <p:ph type="dt" sz="half" idx="10"/>
          </p:nvPr>
        </p:nvSpPr>
        <p:spPr/>
        <p:txBody>
          <a:bodyPr/>
          <a:lstStyle/>
          <a:p>
            <a:fld id="{FF73D860-294A-4DF0-AA03-BEA913A46608}" type="datetimeFigureOut">
              <a:rPr lang="en-US" smtClean="0"/>
              <a:t>10/25/2018</a:t>
            </a:fld>
            <a:endParaRPr lang="en-US"/>
          </a:p>
        </p:txBody>
      </p:sp>
      <p:sp>
        <p:nvSpPr>
          <p:cNvPr id="5" name="Footer Placeholder 4">
            <a:extLst>
              <a:ext uri="{FF2B5EF4-FFF2-40B4-BE49-F238E27FC236}">
                <a16:creationId xmlns="" xmlns:a16="http://schemas.microsoft.com/office/drawing/2014/main" id="{7F2329B7-D362-46BC-8447-92221410E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1B8D66E-E614-40BE-8919-E99DB4FA95CE}"/>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14034069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66DEE5-315B-474C-A005-419CCD8AA4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A044FF6F-DFD1-4F01-B2C1-0F7D5635D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025064E1-2F67-4AEC-96A5-65C2EEDFF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537E4CF9-89EC-4517-8291-38471EF93C3F}"/>
              </a:ext>
            </a:extLst>
          </p:cNvPr>
          <p:cNvSpPr>
            <a:spLocks noGrp="1"/>
          </p:cNvSpPr>
          <p:nvPr>
            <p:ph type="dt" sz="half" idx="10"/>
          </p:nvPr>
        </p:nvSpPr>
        <p:spPr/>
        <p:txBody>
          <a:bodyPr/>
          <a:lstStyle/>
          <a:p>
            <a:fld id="{C4017D22-CD28-48B5-86D3-AAAA54CBA8F4}" type="datetimeFigureOut">
              <a:rPr lang="en-US" smtClean="0"/>
              <a:t>10/25/2018</a:t>
            </a:fld>
            <a:endParaRPr lang="en-US"/>
          </a:p>
        </p:txBody>
      </p:sp>
      <p:sp>
        <p:nvSpPr>
          <p:cNvPr id="6" name="Footer Placeholder 5">
            <a:extLst>
              <a:ext uri="{FF2B5EF4-FFF2-40B4-BE49-F238E27FC236}">
                <a16:creationId xmlns="" xmlns:a16="http://schemas.microsoft.com/office/drawing/2014/main" id="{F8E1330E-D7BA-42C1-A08D-BACAFF08D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7BEAC7D-BBCC-42E5-9B82-A0FBC0D016C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258730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18EE5A-5F63-4120-B989-D8D901F93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708D4DA-27B6-4042-936F-0446B935E2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15970F6-FA7E-4112-B390-FD30A5406468}"/>
              </a:ext>
            </a:extLst>
          </p:cNvPr>
          <p:cNvSpPr>
            <a:spLocks noGrp="1"/>
          </p:cNvSpPr>
          <p:nvPr>
            <p:ph type="dt" sz="half" idx="10"/>
          </p:nvPr>
        </p:nvSpPr>
        <p:spPr/>
        <p:txBody>
          <a:bodyPr/>
          <a:lstStyle/>
          <a:p>
            <a:fld id="{C4017D22-CD28-48B5-86D3-AAAA54CBA8F4}" type="datetimeFigureOut">
              <a:rPr lang="en-US" smtClean="0"/>
              <a:t>10/25/2018</a:t>
            </a:fld>
            <a:endParaRPr lang="en-US"/>
          </a:p>
        </p:txBody>
      </p:sp>
      <p:sp>
        <p:nvSpPr>
          <p:cNvPr id="5" name="Footer Placeholder 4">
            <a:extLst>
              <a:ext uri="{FF2B5EF4-FFF2-40B4-BE49-F238E27FC236}">
                <a16:creationId xmlns="" xmlns:a16="http://schemas.microsoft.com/office/drawing/2014/main" id="{A47A4EB7-5B78-42D2-BBD9-5D8C98353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F7AF806-B9EC-4F12-A844-5654A2F0EAA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032644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3329B61-60B4-49B6-9DD4-300F626F8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A95DF60-52A7-43BA-9CA0-EEAD14D4E6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480DEE7-B47F-474C-AE36-2AFEDC53F326}"/>
              </a:ext>
            </a:extLst>
          </p:cNvPr>
          <p:cNvSpPr>
            <a:spLocks noGrp="1"/>
          </p:cNvSpPr>
          <p:nvPr>
            <p:ph type="dt" sz="half" idx="10"/>
          </p:nvPr>
        </p:nvSpPr>
        <p:spPr/>
        <p:txBody>
          <a:bodyPr/>
          <a:lstStyle/>
          <a:p>
            <a:fld id="{C4017D22-CD28-48B5-86D3-AAAA54CBA8F4}" type="datetimeFigureOut">
              <a:rPr lang="en-US" smtClean="0"/>
              <a:t>10/25/2018</a:t>
            </a:fld>
            <a:endParaRPr lang="en-US"/>
          </a:p>
        </p:txBody>
      </p:sp>
      <p:sp>
        <p:nvSpPr>
          <p:cNvPr id="5" name="Footer Placeholder 4">
            <a:extLst>
              <a:ext uri="{FF2B5EF4-FFF2-40B4-BE49-F238E27FC236}">
                <a16:creationId xmlns="" xmlns:a16="http://schemas.microsoft.com/office/drawing/2014/main" id="{A1E9F150-05CD-498F-89B8-084EB99E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CF849DA-E041-4580-BD2B-AA006D3DD54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1152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3DA6E-654F-4BB7-8EA5-6485C7950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12DF6FB-56FE-4A0F-A7B6-E1C55024B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17D33915-03A5-4460-8EF8-31340AEB7E2C}"/>
              </a:ext>
            </a:extLst>
          </p:cNvPr>
          <p:cNvSpPr>
            <a:spLocks noGrp="1"/>
          </p:cNvSpPr>
          <p:nvPr>
            <p:ph type="dt" sz="half" idx="10"/>
          </p:nvPr>
        </p:nvSpPr>
        <p:spPr/>
        <p:txBody>
          <a:bodyPr/>
          <a:lstStyle/>
          <a:p>
            <a:fld id="{FF73D860-294A-4DF0-AA03-BEA913A46608}" type="datetimeFigureOut">
              <a:rPr lang="en-US" smtClean="0"/>
              <a:t>10/25/2018</a:t>
            </a:fld>
            <a:endParaRPr lang="en-US"/>
          </a:p>
        </p:txBody>
      </p:sp>
      <p:sp>
        <p:nvSpPr>
          <p:cNvPr id="5" name="Footer Placeholder 4">
            <a:extLst>
              <a:ext uri="{FF2B5EF4-FFF2-40B4-BE49-F238E27FC236}">
                <a16:creationId xmlns="" xmlns:a16="http://schemas.microsoft.com/office/drawing/2014/main" id="{4D388F59-18A6-4608-9DE5-640F4C11A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70DF85C-5753-43A7-84AC-F001B80D7919}"/>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8094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BE0F9-446B-47F9-8A12-37461B239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A848F99-26FC-4D5D-B312-BEB2CAA74E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1D41617-938D-43C7-A396-31D1B414A8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198DA9C-9CEC-493D-A977-9129B02B7BDA}"/>
              </a:ext>
            </a:extLst>
          </p:cNvPr>
          <p:cNvSpPr>
            <a:spLocks noGrp="1"/>
          </p:cNvSpPr>
          <p:nvPr>
            <p:ph type="dt" sz="half" idx="10"/>
          </p:nvPr>
        </p:nvSpPr>
        <p:spPr/>
        <p:txBody>
          <a:bodyPr/>
          <a:lstStyle/>
          <a:p>
            <a:fld id="{FF73D860-294A-4DF0-AA03-BEA913A46608}" type="datetimeFigureOut">
              <a:rPr lang="en-US" smtClean="0"/>
              <a:t>10/25/2018</a:t>
            </a:fld>
            <a:endParaRPr lang="en-US"/>
          </a:p>
        </p:txBody>
      </p:sp>
      <p:sp>
        <p:nvSpPr>
          <p:cNvPr id="6" name="Footer Placeholder 5">
            <a:extLst>
              <a:ext uri="{FF2B5EF4-FFF2-40B4-BE49-F238E27FC236}">
                <a16:creationId xmlns="" xmlns:a16="http://schemas.microsoft.com/office/drawing/2014/main" id="{0D240654-7697-43DF-B645-07C244323A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AF81D64-A669-434B-BD5F-859EC025735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65190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382DB3-C1A1-468F-B77A-E34DBD4DC6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238295AF-E164-496A-A7F7-D79A7F777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045F6E6E-70C1-4EF9-9601-D2D13D8CF6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E3A802A1-62FE-4D12-81F5-1B65F091BA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72460222-2070-40C5-902F-E2B5AA160B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E1EC661-67A4-47EA-904F-0017D26CE8B6}"/>
              </a:ext>
            </a:extLst>
          </p:cNvPr>
          <p:cNvSpPr>
            <a:spLocks noGrp="1"/>
          </p:cNvSpPr>
          <p:nvPr>
            <p:ph type="dt" sz="half" idx="10"/>
          </p:nvPr>
        </p:nvSpPr>
        <p:spPr/>
        <p:txBody>
          <a:bodyPr/>
          <a:lstStyle/>
          <a:p>
            <a:fld id="{FF73D860-294A-4DF0-AA03-BEA913A46608}" type="datetimeFigureOut">
              <a:rPr lang="en-US" smtClean="0"/>
              <a:t>10/25/2018</a:t>
            </a:fld>
            <a:endParaRPr lang="en-US"/>
          </a:p>
        </p:txBody>
      </p:sp>
      <p:sp>
        <p:nvSpPr>
          <p:cNvPr id="8" name="Footer Placeholder 7">
            <a:extLst>
              <a:ext uri="{FF2B5EF4-FFF2-40B4-BE49-F238E27FC236}">
                <a16:creationId xmlns="" xmlns:a16="http://schemas.microsoft.com/office/drawing/2014/main" id="{98ACFA81-B6F6-4561-BD72-09D38F9E63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1B0F00E-E6BF-43E6-87C1-2865CC3D656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62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9FE49C-88A6-46D6-884E-B5411F55427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 xmlns:a16="http://schemas.microsoft.com/office/drawing/2014/main" id="{7B9AF592-A850-4398-817D-FA068E6379CE}"/>
              </a:ext>
            </a:extLst>
          </p:cNvPr>
          <p:cNvSpPr>
            <a:spLocks noGrp="1"/>
          </p:cNvSpPr>
          <p:nvPr>
            <p:ph type="dt" sz="half" idx="10"/>
          </p:nvPr>
        </p:nvSpPr>
        <p:spPr/>
        <p:txBody>
          <a:bodyPr/>
          <a:lstStyle/>
          <a:p>
            <a:fld id="{FF73D860-294A-4DF0-AA03-BEA913A46608}" type="datetimeFigureOut">
              <a:rPr lang="en-US" smtClean="0"/>
              <a:t>10/25/2018</a:t>
            </a:fld>
            <a:endParaRPr lang="en-US"/>
          </a:p>
        </p:txBody>
      </p:sp>
      <p:sp>
        <p:nvSpPr>
          <p:cNvPr id="4" name="Footer Placeholder 3">
            <a:extLst>
              <a:ext uri="{FF2B5EF4-FFF2-40B4-BE49-F238E27FC236}">
                <a16:creationId xmlns="" xmlns:a16="http://schemas.microsoft.com/office/drawing/2014/main" id="{C38684F5-42B7-4BF8-ABDD-DB01A4E23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97BFC444-9D71-44F0-A193-71A3CCDBD68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2476111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5DAED18-EA9F-4A91-AF60-D9859D0EC6D0}"/>
              </a:ext>
            </a:extLst>
          </p:cNvPr>
          <p:cNvSpPr>
            <a:spLocks noGrp="1"/>
          </p:cNvSpPr>
          <p:nvPr>
            <p:ph type="dt" sz="half" idx="10"/>
          </p:nvPr>
        </p:nvSpPr>
        <p:spPr/>
        <p:txBody>
          <a:bodyPr/>
          <a:lstStyle/>
          <a:p>
            <a:fld id="{FF73D860-294A-4DF0-AA03-BEA913A46608}" type="datetimeFigureOut">
              <a:rPr lang="en-US" smtClean="0"/>
              <a:t>10/25/2018</a:t>
            </a:fld>
            <a:endParaRPr lang="en-US"/>
          </a:p>
        </p:txBody>
      </p:sp>
      <p:sp>
        <p:nvSpPr>
          <p:cNvPr id="3" name="Footer Placeholder 2">
            <a:extLst>
              <a:ext uri="{FF2B5EF4-FFF2-40B4-BE49-F238E27FC236}">
                <a16:creationId xmlns="" xmlns:a16="http://schemas.microsoft.com/office/drawing/2014/main" id="{DD93069F-529A-4586-ACB4-AD4443CABD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F65AC0F-965B-43C5-8AC4-B4E9854D34E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98739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7A3E3A-356C-4BCE-A4D7-E12D69332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2DE3C8D-2298-4645-85F2-7BF355EDD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930454D7-4582-4104-A4DD-8A05A7A69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5F78258-40B2-4DEB-8104-1FB51A7AEC53}"/>
              </a:ext>
            </a:extLst>
          </p:cNvPr>
          <p:cNvSpPr>
            <a:spLocks noGrp="1"/>
          </p:cNvSpPr>
          <p:nvPr>
            <p:ph type="dt" sz="half" idx="10"/>
          </p:nvPr>
        </p:nvSpPr>
        <p:spPr/>
        <p:txBody>
          <a:bodyPr/>
          <a:lstStyle/>
          <a:p>
            <a:fld id="{FF73D860-294A-4DF0-AA03-BEA913A46608}" type="datetimeFigureOut">
              <a:rPr lang="en-US" smtClean="0"/>
              <a:t>10/25/2018</a:t>
            </a:fld>
            <a:endParaRPr lang="en-US"/>
          </a:p>
        </p:txBody>
      </p:sp>
      <p:sp>
        <p:nvSpPr>
          <p:cNvPr id="6" name="Footer Placeholder 5">
            <a:extLst>
              <a:ext uri="{FF2B5EF4-FFF2-40B4-BE49-F238E27FC236}">
                <a16:creationId xmlns="" xmlns:a16="http://schemas.microsoft.com/office/drawing/2014/main" id="{299676B9-24F7-42A5-8B52-541A296DF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26CB6EB-4763-4034-9E5B-1A91BFE9110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06342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8643ED-5264-4585-8E92-744870AC3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27BF40A-CF68-402F-84B9-DD2DE7B0FD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EC1CE86F-8DDA-487A-8A83-1B639DEC0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5C04CC7-0B40-4DB7-93FB-C9A45658BD3E}"/>
              </a:ext>
            </a:extLst>
          </p:cNvPr>
          <p:cNvSpPr>
            <a:spLocks noGrp="1"/>
          </p:cNvSpPr>
          <p:nvPr>
            <p:ph type="dt" sz="half" idx="10"/>
          </p:nvPr>
        </p:nvSpPr>
        <p:spPr/>
        <p:txBody>
          <a:bodyPr/>
          <a:lstStyle/>
          <a:p>
            <a:fld id="{FF73D860-294A-4DF0-AA03-BEA913A46608}" type="datetimeFigureOut">
              <a:rPr lang="en-US" smtClean="0"/>
              <a:t>10/25/2018</a:t>
            </a:fld>
            <a:endParaRPr lang="en-US"/>
          </a:p>
        </p:txBody>
      </p:sp>
      <p:sp>
        <p:nvSpPr>
          <p:cNvPr id="6" name="Footer Placeholder 5">
            <a:extLst>
              <a:ext uri="{FF2B5EF4-FFF2-40B4-BE49-F238E27FC236}">
                <a16:creationId xmlns="" xmlns:a16="http://schemas.microsoft.com/office/drawing/2014/main" id="{FAE022CF-E929-4901-8E8A-B9DE5E60F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210EED7-F3DB-4158-B7BC-43A6864D4BD4}"/>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39116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25B8A57-E054-4615-9394-007E081E5B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BC92038A-1A5C-4F34-A8FD-5DE7A72F61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DA0A5F73-577C-42A4-B38F-19C448857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3D860-294A-4DF0-AA03-BEA913A46608}" type="datetimeFigureOut">
              <a:rPr lang="en-US" smtClean="0"/>
              <a:t>10/25/2018</a:t>
            </a:fld>
            <a:endParaRPr lang="en-US"/>
          </a:p>
        </p:txBody>
      </p:sp>
      <p:sp>
        <p:nvSpPr>
          <p:cNvPr id="5" name="Footer Placeholder 4">
            <a:extLst>
              <a:ext uri="{FF2B5EF4-FFF2-40B4-BE49-F238E27FC236}">
                <a16:creationId xmlns="" xmlns:a16="http://schemas.microsoft.com/office/drawing/2014/main" id="{B48EB456-5E26-46A5-B92D-BEA4B98E2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4713FC7D-8E2A-4398-AFF4-9F6D126503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DB39A-C3BE-44F2-96C5-C138CC1857F0}" type="slidenum">
              <a:rPr lang="en-US" smtClean="0"/>
              <a:t>‹#›</a:t>
            </a:fld>
            <a:endParaRPr lang="en-US"/>
          </a:p>
        </p:txBody>
      </p:sp>
    </p:spTree>
    <p:extLst>
      <p:ext uri="{BB962C8B-B14F-4D97-AF65-F5344CB8AC3E}">
        <p14:creationId xmlns:p14="http://schemas.microsoft.com/office/powerpoint/2010/main" val="580213659"/>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29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8B95698-13DF-4AA0-B9CC-32080E093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F99D6F-5A60-42FE-A811-A1B89B827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739FF76-200D-4697-8F95-57120023E4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17D22-CD28-48B5-86D3-AAAA54CBA8F4}" type="datetimeFigureOut">
              <a:rPr lang="en-US" smtClean="0"/>
              <a:t>10/25/2018</a:t>
            </a:fld>
            <a:endParaRPr lang="en-US"/>
          </a:p>
        </p:txBody>
      </p:sp>
      <p:sp>
        <p:nvSpPr>
          <p:cNvPr id="5" name="Footer Placeholder 4">
            <a:extLst>
              <a:ext uri="{FF2B5EF4-FFF2-40B4-BE49-F238E27FC236}">
                <a16:creationId xmlns="" xmlns:a16="http://schemas.microsoft.com/office/drawing/2014/main" id="{40090873-8452-4998-9872-FC947AD5E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373AF16-416D-4416-9C3B-CAA1C86C3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ED045-41F2-47BB-B391-3A1B88389FE1}" type="slidenum">
              <a:rPr lang="en-US" smtClean="0"/>
              <a:t>‹#›</a:t>
            </a:fld>
            <a:endParaRPr lang="en-US"/>
          </a:p>
        </p:txBody>
      </p:sp>
    </p:spTree>
    <p:extLst>
      <p:ext uri="{BB962C8B-B14F-4D97-AF65-F5344CB8AC3E}">
        <p14:creationId xmlns:p14="http://schemas.microsoft.com/office/powerpoint/2010/main" val="243952624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034E84-9A9D-42FA-9A34-27A25B8534A4}"/>
              </a:ext>
            </a:extLst>
          </p:cNvPr>
          <p:cNvSpPr>
            <a:spLocks noGrp="1"/>
          </p:cNvSpPr>
          <p:nvPr>
            <p:ph type="ctrTitle"/>
          </p:nvPr>
        </p:nvSpPr>
        <p:spPr>
          <a:xfrm>
            <a:off x="1524000" y="1122363"/>
            <a:ext cx="9144000" cy="1655762"/>
          </a:xfrm>
        </p:spPr>
        <p:txBody>
          <a:bodyPr>
            <a:normAutofit fontScale="90000"/>
          </a:bodyPr>
          <a:lstStyle/>
          <a:p>
            <a:r>
              <a:rPr lang="en-US" dirty="0"/>
              <a:t>Chapter 6:</a:t>
            </a:r>
            <a:br>
              <a:rPr lang="en-US" dirty="0"/>
            </a:br>
            <a:r>
              <a:rPr lang="en-US" sz="4900" dirty="0"/>
              <a:t>APPLICATIONS OF THE INTEGRAL</a:t>
            </a:r>
          </a:p>
        </p:txBody>
      </p:sp>
      <p:sp>
        <p:nvSpPr>
          <p:cNvPr id="3" name="Subtitle 2">
            <a:extLst>
              <a:ext uri="{FF2B5EF4-FFF2-40B4-BE49-F238E27FC236}">
                <a16:creationId xmlns="" xmlns:a16="http://schemas.microsoft.com/office/drawing/2014/main" id="{22453D81-9E4F-4BEB-8C86-CFA3A9911A73}"/>
              </a:ext>
            </a:extLst>
          </p:cNvPr>
          <p:cNvSpPr>
            <a:spLocks noGrp="1"/>
          </p:cNvSpPr>
          <p:nvPr>
            <p:ph type="subTitle" idx="1"/>
          </p:nvPr>
        </p:nvSpPr>
        <p:spPr>
          <a:xfrm>
            <a:off x="1524000" y="3021496"/>
            <a:ext cx="9144000" cy="3087756"/>
          </a:xfrm>
        </p:spPr>
        <p:txBody>
          <a:bodyPr numCol="1">
            <a:normAutofit/>
          </a:bodyPr>
          <a:lstStyle/>
          <a:p>
            <a:pPr algn="l"/>
            <a:r>
              <a:rPr lang="en-US" dirty="0"/>
              <a:t>Contents:</a:t>
            </a:r>
          </a:p>
          <a:p>
            <a:pPr algn="l"/>
            <a:r>
              <a:rPr lang="en-US" dirty="0"/>
              <a:t>6.1  	Area Between Two Curves</a:t>
            </a:r>
          </a:p>
          <a:p>
            <a:pPr algn="l"/>
            <a:r>
              <a:rPr lang="en-US" dirty="0"/>
              <a:t>6.2  	Setting Up Integrals: Volume, Density, Average Value</a:t>
            </a:r>
          </a:p>
          <a:p>
            <a:pPr algn="l"/>
            <a:r>
              <a:rPr lang="en-US" dirty="0"/>
              <a:t>6.3  	Volumes of Revolution: Disks and Washers</a:t>
            </a:r>
          </a:p>
          <a:p>
            <a:pPr algn="l"/>
            <a:r>
              <a:rPr lang="en-US" dirty="0"/>
              <a:t>6.4  	Volumes of Revolution: Cylindrical Shells</a:t>
            </a:r>
          </a:p>
          <a:p>
            <a:pPr algn="l"/>
            <a:r>
              <a:rPr lang="en-US" dirty="0"/>
              <a:t>6.5  	Work and Energy</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dirty="0"/>
          </a:p>
          <a:p>
            <a:pPr algn="l"/>
            <a:endParaRPr lang="en-US" dirty="0"/>
          </a:p>
        </p:txBody>
      </p:sp>
    </p:spTree>
    <p:extLst>
      <p:ext uri="{BB962C8B-B14F-4D97-AF65-F5344CB8AC3E}">
        <p14:creationId xmlns:p14="http://schemas.microsoft.com/office/powerpoint/2010/main" val="84859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(9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0" indent="0">
                  <a:lnSpc>
                    <a:spcPct val="100000"/>
                  </a:lnSpc>
                  <a:spcBef>
                    <a:spcPts val="505"/>
                  </a:spcBef>
                  <a:buNone/>
                </a:pPr>
                <a:r>
                  <a:rPr lang="en-US" spc="-10" dirty="0">
                    <a:latin typeface="Times New Roman"/>
                    <a:cs typeface="Times New Roman"/>
                  </a:rPr>
                  <a:t>Suppos</a:t>
                </a:r>
                <a:r>
                  <a:rPr lang="en-US" spc="-5" dirty="0">
                    <a:latin typeface="Times New Roman"/>
                    <a:cs typeface="Times New Roman"/>
                  </a:rPr>
                  <a:t>e</a:t>
                </a:r>
                <a:r>
                  <a:rPr lang="en-US" spc="7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70"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70"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spc="100" dirty="0">
                    <a:latin typeface="Times New Roman"/>
                    <a:cs typeface="Times New Roman"/>
                  </a:rPr>
                  <a:t> </a:t>
                </a:r>
                <a:r>
                  <a:rPr lang="en-US" i="1" spc="-5" dirty="0">
                    <a:latin typeface="Times New Roman"/>
                    <a:cs typeface="Times New Roman"/>
                  </a:rPr>
                  <a:t>x</a:t>
                </a:r>
                <a:r>
                  <a:rPr lang="en-US" i="1" dirty="0">
                    <a:latin typeface="Times New Roman"/>
                    <a:cs typeface="Times New Roman"/>
                  </a:rPr>
                  <a:t> </a:t>
                </a:r>
                <a:r>
                  <a:rPr lang="en-US" i="1" spc="-9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70" dirty="0">
                    <a:latin typeface="Times New Roman"/>
                    <a:cs typeface="Times New Roman"/>
                  </a:rPr>
                  <a:t> </a:t>
                </a:r>
                <a:r>
                  <a:rPr lang="en-US" spc="-5" dirty="0">
                    <a:latin typeface="Times New Roman"/>
                    <a:cs typeface="Times New Roman"/>
                  </a:rPr>
                  <a:t>a</a:t>
                </a:r>
                <a:r>
                  <a:rPr lang="en-US" spc="7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a:t>
                </a:r>
                <a:r>
                  <a:rPr lang="en-US" spc="-5" dirty="0">
                    <a:latin typeface="Times New Roman"/>
                    <a:cs typeface="Times New Roman"/>
                  </a:rPr>
                  <a:t>n</a:t>
                </a:r>
                <a:r>
                  <a:rPr lang="en-US" spc="7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spc="-114"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a:t>
                </a:r>
                <a:r>
                  <a:rPr lang="en-US" spc="7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ay</a:t>
                </a:r>
                <a:r>
                  <a:rPr lang="en-US" spc="-5" dirty="0">
                    <a:latin typeface="Times New Roman"/>
                    <a:cs typeface="Times New Roman"/>
                  </a:rPr>
                  <a:t>,</a:t>
                </a:r>
                <a:r>
                  <a:rPr lang="en-US" spc="100"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25" dirty="0">
                    <a:latin typeface="Times New Roman"/>
                    <a:cs typeface="Times New Roman"/>
                  </a:rPr>
                  <a:t>g</a:t>
                </a:r>
                <a:r>
                  <a:rPr lang="en-US" spc="50" dirty="0">
                    <a:latin typeface="Times New Roman"/>
                    <a:cs typeface="Times New Roman"/>
                  </a:rPr>
                  <a:t>(</a:t>
                </a:r>
                <a:r>
                  <a:rPr lang="en-US" i="1" spc="45" dirty="0">
                    <a:latin typeface="Times New Roman"/>
                    <a:cs typeface="Times New Roman"/>
                  </a:rPr>
                  <a:t>y</a:t>
                </a:r>
                <a:r>
                  <a:rPr lang="en-US" spc="-5" dirty="0">
                    <a:latin typeface="Times New Roman"/>
                    <a:cs typeface="Times New Roman"/>
                  </a:rPr>
                  <a:t>).</a:t>
                </a:r>
                <a:r>
                  <a:rPr lang="en-US" spc="70" dirty="0">
                    <a:latin typeface="Times New Roman"/>
                    <a:cs typeface="Times New Roman"/>
                  </a:rPr>
                  <a:t> </a:t>
                </a:r>
                <a:r>
                  <a:rPr lang="en-US" spc="-10" dirty="0">
                    <a:latin typeface="Times New Roman"/>
                    <a:cs typeface="Times New Roman"/>
                  </a:rPr>
                  <a:t>Wha</a:t>
                </a:r>
                <a:r>
                  <a:rPr lang="en-US" spc="-5" dirty="0">
                    <a:latin typeface="Times New Roman"/>
                    <a:cs typeface="Times New Roman"/>
                  </a:rPr>
                  <a:t>t</a:t>
                </a:r>
                <a:r>
                  <a:rPr lang="en-US" spc="7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7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70" dirty="0">
                    <a:latin typeface="Times New Roman"/>
                    <a:cs typeface="Times New Roman"/>
                  </a:rPr>
                  <a:t> </a:t>
                </a:r>
                <a:r>
                  <a:rPr lang="en-US" spc="-10" dirty="0">
                    <a:latin typeface="Times New Roman"/>
                    <a:cs typeface="Times New Roman"/>
                  </a:rPr>
                  <a:t>meanin</a:t>
                </a:r>
                <a:r>
                  <a:rPr lang="en-US" spc="-5" dirty="0">
                    <a:latin typeface="Times New Roman"/>
                    <a:cs typeface="Times New Roman"/>
                  </a:rPr>
                  <a:t>g</a:t>
                </a:r>
                <a:r>
                  <a:rPr lang="en-US" spc="7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70" dirty="0">
                    <a:latin typeface="Times New Roman"/>
                    <a:cs typeface="Times New Roman"/>
                  </a:rPr>
                  <a:t> </a:t>
                </a:r>
                <a:r>
                  <a:rPr lang="en-US" spc="-10" dirty="0">
                    <a:latin typeface="Times New Roman"/>
                    <a:cs typeface="Times New Roman"/>
                  </a:rPr>
                  <a:t>the</a:t>
                </a:r>
                <a:r>
                  <a:rPr lang="en-US"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dirty="0">
                    <a:latin typeface="Times New Roman"/>
                    <a:cs typeface="Times New Roman"/>
                  </a:rPr>
                  <a:t>	</a:t>
                </a:r>
                <a14:m>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𝑐</m:t>
                        </m:r>
                      </m:sub>
                      <m:sup>
                        <m:r>
                          <a:rPr lang="en-US" b="0" i="1" smtClean="0">
                            <a:latin typeface="Cambria Math" panose="02040503050406030204" pitchFamily="18" charset="0"/>
                            <a:cs typeface="Times New Roman"/>
                          </a:rPr>
                          <m:t>𝑑</m:t>
                        </m:r>
                      </m:sup>
                      <m:e>
                        <m:r>
                          <a:rPr lang="en-US" b="0" i="1" smtClean="0">
                            <a:latin typeface="Cambria Math" panose="02040503050406030204" pitchFamily="18" charset="0"/>
                            <a:cs typeface="Times New Roman"/>
                          </a:rPr>
                          <m:t>𝑔</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𝑦</m:t>
                        </m:r>
                        <m:r>
                          <a:rPr lang="en-US" b="0" i="1" smtClean="0">
                            <a:latin typeface="Cambria Math" panose="02040503050406030204" pitchFamily="18" charset="0"/>
                            <a:cs typeface="Times New Roman"/>
                          </a:rPr>
                          <m:t>)</m:t>
                        </m:r>
                      </m:e>
                    </m:nary>
                    <m:r>
                      <a:rPr lang="en-US" b="0" i="1" smtClean="0">
                        <a:latin typeface="Cambria Math" panose="02040503050406030204" pitchFamily="18" charset="0"/>
                        <a:cs typeface="Times New Roman"/>
                      </a:rPr>
                      <m:t>𝑑𝑦</m:t>
                    </m:r>
                  </m:oMath>
                </a14:m>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Thi</a:t>
                </a:r>
                <a:r>
                  <a:rPr lang="en-US" spc="-5" dirty="0">
                    <a:latin typeface="Times New Roman"/>
                    <a:cs typeface="Times New Roman"/>
                  </a:rPr>
                  <a:t>s</a:t>
                </a:r>
                <a:r>
                  <a:rPr lang="en-US" spc="8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a:t>
                </a:r>
                <a:r>
                  <a:rPr lang="en-US" spc="-5" dirty="0">
                    <a:latin typeface="Times New Roman"/>
                    <a:cs typeface="Times New Roman"/>
                  </a:rPr>
                  <a:t>l</a:t>
                </a:r>
                <a:r>
                  <a:rPr lang="en-US" spc="85"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8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interprete</a:t>
                </a:r>
                <a:r>
                  <a:rPr lang="en-US" spc="-5" dirty="0">
                    <a:latin typeface="Times New Roman"/>
                    <a:cs typeface="Times New Roman"/>
                  </a:rPr>
                  <a:t>d</a:t>
                </a:r>
                <a:r>
                  <a:rPr lang="en-US" spc="8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85" dirty="0">
                    <a:latin typeface="Times New Roman"/>
                    <a:cs typeface="Times New Roman"/>
                  </a:rPr>
                  <a:t> </a:t>
                </a:r>
                <a:r>
                  <a:rPr lang="en-US" i="1" spc="-10" dirty="0">
                    <a:latin typeface="Times New Roman"/>
                    <a:cs typeface="Times New Roman"/>
                  </a:rPr>
                  <a:t>signe</a:t>
                </a:r>
                <a:r>
                  <a:rPr lang="en-US" i="1" spc="-5" dirty="0">
                    <a:latin typeface="Times New Roman"/>
                    <a:cs typeface="Times New Roman"/>
                  </a:rPr>
                  <a:t>d</a:t>
                </a:r>
                <a:r>
                  <a:rPr lang="en-US" i="1" spc="80" dirty="0">
                    <a:latin typeface="Times New Roman"/>
                    <a:cs typeface="Times New Roman"/>
                  </a:rPr>
                  <a:t> </a:t>
                </a:r>
                <a:r>
                  <a:rPr lang="en-US" i="1" spc="-10" dirty="0">
                    <a:latin typeface="Times New Roman"/>
                    <a:cs typeface="Times New Roman"/>
                  </a:rPr>
                  <a:t>are</a:t>
                </a:r>
                <a:r>
                  <a:rPr lang="en-US" i="1" spc="-5" dirty="0">
                    <a:latin typeface="Times New Roman"/>
                    <a:cs typeface="Times New Roman"/>
                  </a:rPr>
                  <a:t>a</a:t>
                </a:r>
                <a:r>
                  <a:rPr lang="en-US" spc="-5" dirty="0">
                    <a:latin typeface="Times New Roman"/>
                    <a:cs typeface="Times New Roman"/>
                  </a:rPr>
                  <a:t>,</a:t>
                </a:r>
                <a:r>
                  <a:rPr lang="en-US" spc="85" dirty="0">
                    <a:latin typeface="Times New Roman"/>
                    <a:cs typeface="Times New Roman"/>
                  </a:rPr>
                  <a:t> </a:t>
                </a:r>
                <a:r>
                  <a:rPr lang="en-US" spc="-10" dirty="0">
                    <a:latin typeface="Times New Roman"/>
                    <a:cs typeface="Times New Roman"/>
                  </a:rPr>
                  <a:t>wher</a:t>
                </a:r>
                <a:r>
                  <a:rPr lang="en-US" spc="-5" dirty="0">
                    <a:latin typeface="Times New Roman"/>
                    <a:cs typeface="Times New Roman"/>
                  </a:rPr>
                  <a:t>e</a:t>
                </a:r>
                <a:r>
                  <a:rPr lang="en-US" spc="8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egion</a:t>
                </a:r>
                <a:r>
                  <a:rPr lang="en-US" spc="-5" dirty="0">
                    <a:latin typeface="Times New Roman"/>
                    <a:cs typeface="Times New Roman"/>
                  </a:rPr>
                  <a:t>s</a:t>
                </a:r>
                <a:r>
                  <a:rPr lang="en-US" spc="85" dirty="0">
                    <a:latin typeface="Times New Roman"/>
                    <a:cs typeface="Times New Roman"/>
                  </a:rPr>
                  <a:t> </a:t>
                </a:r>
                <a:r>
                  <a:rPr lang="en-US" spc="-10" dirty="0">
                    <a:latin typeface="Times New Roman"/>
                    <a:cs typeface="Times New Roman"/>
                  </a:rPr>
                  <a:t>to</a:t>
                </a:r>
                <a:endParaRPr lang="en-US" dirty="0">
                  <a:latin typeface="Times New Roman"/>
                  <a:cs typeface="Times New Roman"/>
                </a:endParaRPr>
              </a:p>
              <a:p>
                <a:pPr marL="0" indent="0">
                  <a:lnSpc>
                    <a:spcPct val="100000"/>
                  </a:lnSpc>
                  <a:buNone/>
                </a:pPr>
                <a:r>
                  <a:rPr lang="en-US" spc="-5" dirty="0">
                    <a:latin typeface="Times New Roman"/>
                    <a:cs typeface="Times New Roman"/>
                  </a:rPr>
                  <a:t>the </a:t>
                </a:r>
                <a:r>
                  <a:rPr lang="en-US" i="1" spc="-5" dirty="0">
                    <a:latin typeface="Times New Roman"/>
                    <a:cs typeface="Times New Roman"/>
                  </a:rPr>
                  <a:t>right</a:t>
                </a:r>
                <a:r>
                  <a:rPr lang="en-US" i="1"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th</a:t>
                </a:r>
                <a:r>
                  <a:rPr lang="en-US" spc="-5" dirty="0">
                    <a:latin typeface="Times New Roman"/>
                    <a:cs typeface="Times New Roman"/>
                  </a:rPr>
                  <a:t>e</a:t>
                </a:r>
                <a:r>
                  <a:rPr lang="en-US" spc="6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-axis</a:t>
                </a:r>
                <a:r>
                  <a:rPr lang="en-US" dirty="0">
                    <a:latin typeface="Times New Roman"/>
                    <a:cs typeface="Times New Roman"/>
                  </a:rPr>
                  <a:t> </a:t>
                </a:r>
                <a:r>
                  <a:rPr lang="en-US" spc="-5" dirty="0">
                    <a:latin typeface="Times New Roman"/>
                    <a:cs typeface="Times New Roman"/>
                  </a:rPr>
                  <a:t>have</a:t>
                </a:r>
                <a:r>
                  <a:rPr lang="en-US" dirty="0">
                    <a:latin typeface="Times New Roman"/>
                    <a:cs typeface="Times New Roman"/>
                  </a:rPr>
                  <a:t> </a:t>
                </a:r>
                <a:r>
                  <a:rPr lang="en-US" spc="-5" dirty="0">
                    <a:latin typeface="Times New Roman"/>
                    <a:cs typeface="Times New Roman"/>
                  </a:rPr>
                  <a:t>positive </a:t>
                </a:r>
                <a:r>
                  <a:rPr lang="en-US" spc="-10" dirty="0">
                    <a:latin typeface="Times New Roman"/>
                    <a:cs typeface="Times New Roman"/>
                  </a:rPr>
                  <a:t>a</a:t>
                </a:r>
                <a:r>
                  <a:rPr lang="en-US" spc="-5" dirty="0">
                    <a:latin typeface="Times New Roman"/>
                    <a:cs typeface="Times New Roman"/>
                  </a:rPr>
                  <a:t>rea and regions</a:t>
                </a:r>
                <a:r>
                  <a:rPr lang="en-US" dirty="0">
                    <a:latin typeface="Times New Roman"/>
                    <a:cs typeface="Times New Roman"/>
                  </a:rPr>
                  <a:t> </a:t>
                </a:r>
                <a:r>
                  <a:rPr lang="en-US" spc="-5" dirty="0">
                    <a:latin typeface="Times New Roman"/>
                    <a:cs typeface="Times New Roman"/>
                  </a:rPr>
                  <a:t>to the </a:t>
                </a:r>
                <a:r>
                  <a:rPr lang="en-US" i="1" spc="-5" dirty="0">
                    <a:latin typeface="Times New Roman"/>
                    <a:cs typeface="Times New Roman"/>
                  </a:rPr>
                  <a:t>left</a:t>
                </a:r>
                <a:r>
                  <a:rPr lang="en-US" i="1" spc="15" dirty="0">
                    <a:latin typeface="Times New Roman"/>
                    <a:cs typeface="Times New Roman"/>
                  </a:rPr>
                  <a:t> </a:t>
                </a:r>
                <a:r>
                  <a:rPr lang="en-US" spc="-10" dirty="0">
                    <a:latin typeface="Times New Roman"/>
                    <a:cs typeface="Times New Roman"/>
                  </a:rPr>
                  <a:t>hav</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negativ</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area:</a:t>
                </a:r>
              </a:p>
              <a:p>
                <a:pPr marL="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𝑐</m:t>
                          </m:r>
                        </m:sub>
                        <m:sup>
                          <m:r>
                            <a:rPr lang="en-US" i="1">
                              <a:solidFill>
                                <a:schemeClr val="tx1"/>
                              </a:solidFill>
                              <a:latin typeface="Cambria Math" panose="02040503050406030204" pitchFamily="18" charset="0"/>
                              <a:cs typeface="Times New Roman"/>
                            </a:rPr>
                            <m:t>𝑑</m:t>
                          </m:r>
                        </m:sup>
                        <m:e>
                          <m:r>
                            <a:rPr lang="en-US" i="1">
                              <a:solidFill>
                                <a:schemeClr val="tx1"/>
                              </a:solidFill>
                              <a:latin typeface="Cambria Math" panose="02040503050406030204" pitchFamily="18" charset="0"/>
                              <a:cs typeface="Times New Roman"/>
                            </a:rPr>
                            <m:t>𝑔</m:t>
                          </m:r>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𝑦</m:t>
                          </m:r>
                          <m:r>
                            <a:rPr lang="en-US" i="1">
                              <a:solidFill>
                                <a:schemeClr val="tx1"/>
                              </a:solidFill>
                              <a:latin typeface="Cambria Math" panose="02040503050406030204" pitchFamily="18" charset="0"/>
                              <a:cs typeface="Times New Roman"/>
                            </a:rPr>
                            <m:t>)</m:t>
                          </m:r>
                        </m:e>
                      </m:nary>
                      <m:r>
                        <a:rPr lang="en-US" i="1">
                          <a:solidFill>
                            <a:schemeClr val="tx1"/>
                          </a:solidFill>
                          <a:latin typeface="Cambria Math" panose="02040503050406030204" pitchFamily="18" charset="0"/>
                          <a:cs typeface="Times New Roman"/>
                        </a:rPr>
                        <m:t>𝑑𝑦</m:t>
                      </m:r>
                      <m:r>
                        <m:rPr>
                          <m:nor/>
                        </m:rPr>
                        <a:rPr lang="en-US" spc="-25" dirty="0">
                          <a:solidFill>
                            <a:schemeClr val="tx1"/>
                          </a:solidFill>
                          <a:latin typeface="Lucida Sans Unicode"/>
                          <a:cs typeface="Lucida Sans Unicode"/>
                        </a:rPr>
                        <m:t>=</m:t>
                      </m:r>
                      <m:r>
                        <m:rPr>
                          <m:nor/>
                        </m:rPr>
                        <a:rPr lang="en-US" spc="-40"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signe</m:t>
                      </m:r>
                      <m:r>
                        <m:rPr>
                          <m:nor/>
                        </m:rPr>
                        <a:rPr lang="en-US" spc="-5" dirty="0">
                          <a:solidFill>
                            <a:schemeClr val="tx1"/>
                          </a:solidFill>
                          <a:latin typeface="Times New Roman"/>
                          <a:cs typeface="Times New Roman"/>
                        </a:rPr>
                        <m:t>d</m:t>
                      </m:r>
                      <m:r>
                        <m:rPr>
                          <m:nor/>
                        </m:rPr>
                        <a:rPr lang="en-US" spc="-5" dirty="0">
                          <a:solidFill>
                            <a:schemeClr val="tx1"/>
                          </a:solidFill>
                          <a:latin typeface="Times New Roman"/>
                          <a:cs typeface="Times New Roman"/>
                        </a:rPr>
                        <m:t> </m:t>
                      </m:r>
                      <m:r>
                        <m:rPr>
                          <m:nor/>
                        </m:rPr>
                        <a:rPr lang="en-US" spc="-10" dirty="0">
                          <a:solidFill>
                            <a:schemeClr val="tx1"/>
                          </a:solidFill>
                          <a:latin typeface="Times New Roman"/>
                          <a:cs typeface="Times New Roman"/>
                        </a:rPr>
                        <m:t>are</m:t>
                      </m:r>
                      <m:r>
                        <m:rPr>
                          <m:nor/>
                        </m:rPr>
                        <a:rPr lang="en-US" spc="-5" dirty="0">
                          <a:solidFill>
                            <a:schemeClr val="tx1"/>
                          </a:solidFill>
                          <a:latin typeface="Times New Roman"/>
                          <a:cs typeface="Times New Roman"/>
                        </a:rPr>
                        <m:t>a</m:t>
                      </m:r>
                      <m:r>
                        <m:rPr>
                          <m:nor/>
                        </m:rPr>
                        <a:rPr lang="en-US" spc="-5" dirty="0">
                          <a:solidFill>
                            <a:schemeClr val="tx1"/>
                          </a:solidFill>
                          <a:latin typeface="Times New Roman"/>
                          <a:cs typeface="Times New Roman"/>
                        </a:rPr>
                        <m:t> </m:t>
                      </m:r>
                      <m:r>
                        <m:rPr>
                          <m:nor/>
                        </m:rPr>
                        <a:rPr lang="en-US" spc="-10" dirty="0">
                          <a:solidFill>
                            <a:schemeClr val="tx1"/>
                          </a:solidFill>
                          <a:latin typeface="Times New Roman"/>
                          <a:cs typeface="Times New Roman"/>
                        </a:rPr>
                        <m:t>betwee</m:t>
                      </m:r>
                      <m:r>
                        <m:rPr>
                          <m:nor/>
                        </m:rPr>
                        <a:rPr lang="en-US" spc="-5" dirty="0">
                          <a:solidFill>
                            <a:schemeClr val="tx1"/>
                          </a:solidFill>
                          <a:latin typeface="Times New Roman"/>
                          <a:cs typeface="Times New Roman"/>
                        </a:rPr>
                        <m:t>n</m:t>
                      </m:r>
                      <m:r>
                        <m:rPr>
                          <m:nor/>
                        </m:rPr>
                        <a:rPr lang="en-US" dirty="0">
                          <a:solidFill>
                            <a:schemeClr val="tx1"/>
                          </a:solidFill>
                          <a:latin typeface="Times New Roman"/>
                          <a:cs typeface="Times New Roman"/>
                        </a:rPr>
                        <m:t> </m:t>
                      </m:r>
                      <m:r>
                        <m:rPr>
                          <m:nor/>
                        </m:rPr>
                        <a:rPr lang="en-US" spc="-10" dirty="0">
                          <a:solidFill>
                            <a:schemeClr val="tx1"/>
                          </a:solidFill>
                          <a:latin typeface="Times New Roman"/>
                          <a:cs typeface="Times New Roman"/>
                        </a:rPr>
                        <m:t>grap</m:t>
                      </m:r>
                      <m:r>
                        <m:rPr>
                          <m:nor/>
                        </m:rPr>
                        <a:rPr lang="en-US" spc="-5" dirty="0">
                          <a:solidFill>
                            <a:schemeClr val="tx1"/>
                          </a:solidFill>
                          <a:latin typeface="Times New Roman"/>
                          <a:cs typeface="Times New Roman"/>
                        </a:rPr>
                        <m:t>h</m:t>
                      </m:r>
                      <m:r>
                        <m:rPr>
                          <m:nor/>
                        </m:rPr>
                        <a:rPr lang="en-US" spc="-5" dirty="0">
                          <a:solidFill>
                            <a:schemeClr val="tx1"/>
                          </a:solidFill>
                          <a:latin typeface="Times New Roman"/>
                          <a:cs typeface="Times New Roman"/>
                        </a:rPr>
                        <m:t> </m:t>
                      </m:r>
                      <m:r>
                        <m:rPr>
                          <m:nor/>
                        </m:rPr>
                        <a:rPr lang="en-US" spc="-10" dirty="0">
                          <a:solidFill>
                            <a:schemeClr val="tx1"/>
                          </a:solidFill>
                          <a:latin typeface="Times New Roman"/>
                          <a:cs typeface="Times New Roman"/>
                        </a:rPr>
                        <m:t>an</m:t>
                      </m:r>
                      <m:r>
                        <m:rPr>
                          <m:nor/>
                        </m:rPr>
                        <a:rPr lang="en-US" spc="-5" dirty="0">
                          <a:solidFill>
                            <a:schemeClr val="tx1"/>
                          </a:solidFill>
                          <a:latin typeface="Times New Roman"/>
                          <a:cs typeface="Times New Roman"/>
                        </a:rPr>
                        <m:t>d</m:t>
                      </m:r>
                      <m:r>
                        <m:rPr>
                          <m:nor/>
                        </m:rPr>
                        <a:rPr lang="en-US" spc="60" dirty="0">
                          <a:solidFill>
                            <a:schemeClr val="tx1"/>
                          </a:solidFill>
                          <a:latin typeface="Times New Roman"/>
                          <a:cs typeface="Times New Roman"/>
                        </a:rPr>
                        <m:t> </m:t>
                      </m:r>
                      <m:r>
                        <m:rPr>
                          <m:nor/>
                        </m:rPr>
                        <a:rPr lang="en-US" i="1" spc="45" dirty="0">
                          <a:solidFill>
                            <a:schemeClr val="tx1"/>
                          </a:solidFill>
                          <a:latin typeface="Times New Roman"/>
                          <a:cs typeface="Times New Roman"/>
                        </a:rPr>
                        <m:t>y</m:t>
                      </m:r>
                      <m:r>
                        <m:rPr>
                          <m:nor/>
                        </m:rPr>
                        <a:rPr lang="en-US" b="0" i="0" spc="45" dirty="0" smtClean="0">
                          <a:solidFill>
                            <a:schemeClr val="tx1"/>
                          </a:solidFill>
                          <a:latin typeface="Times New Roman"/>
                          <a:cs typeface="Times New Roman"/>
                        </a:rPr>
                        <m:t>−</m:t>
                      </m:r>
                      <m:r>
                        <m:rPr>
                          <m:nor/>
                        </m:rPr>
                        <a:rPr lang="en-US" spc="-10" dirty="0">
                          <a:solidFill>
                            <a:schemeClr val="tx1"/>
                          </a:solidFill>
                          <a:latin typeface="Times New Roman"/>
                          <a:cs typeface="Times New Roman"/>
                        </a:rPr>
                        <m:t>axis</m:t>
                      </m:r>
                      <m:r>
                        <m:rPr>
                          <m:nor/>
                        </m:rPr>
                        <a:rPr lang="en-US" dirty="0">
                          <a:solidFill>
                            <a:schemeClr val="tx1"/>
                          </a:solidFill>
                          <a:latin typeface="Times New Roman"/>
                          <a:cs typeface="Times New Roman"/>
                        </a:rPr>
                        <m:t> </m:t>
                      </m:r>
                      <m:r>
                        <m:rPr>
                          <m:nor/>
                        </m:rPr>
                        <a:rPr lang="en-US" spc="-5" dirty="0">
                          <a:solidFill>
                            <a:schemeClr val="tx1"/>
                          </a:solidFill>
                          <a:latin typeface="Times New Roman"/>
                          <a:cs typeface="Times New Roman"/>
                        </a:rPr>
                        <m:t>f</m:t>
                      </m:r>
                      <m:r>
                        <m:rPr>
                          <m:nor/>
                        </m:rPr>
                        <a:rPr lang="en-US" spc="-10" dirty="0">
                          <a:solidFill>
                            <a:schemeClr val="tx1"/>
                          </a:solidFill>
                          <a:latin typeface="Times New Roman"/>
                          <a:cs typeface="Times New Roman"/>
                        </a:rPr>
                        <m:t>o</m:t>
                      </m:r>
                      <m:r>
                        <m:rPr>
                          <m:nor/>
                        </m:rPr>
                        <a:rPr lang="en-US" spc="-5" dirty="0">
                          <a:solidFill>
                            <a:schemeClr val="tx1"/>
                          </a:solidFill>
                          <a:latin typeface="Times New Roman"/>
                          <a:cs typeface="Times New Roman"/>
                        </a:rPr>
                        <m:t>r</m:t>
                      </m:r>
                      <m:r>
                        <m:rPr>
                          <m:nor/>
                        </m:rPr>
                        <a:rPr lang="en-US" spc="-5" dirty="0">
                          <a:solidFill>
                            <a:schemeClr val="tx1"/>
                          </a:solidFill>
                          <a:latin typeface="Times New Roman"/>
                          <a:cs typeface="Times New Roman"/>
                        </a:rPr>
                        <m:t> </m:t>
                      </m:r>
                      <m:r>
                        <m:rPr>
                          <m:nor/>
                        </m:rPr>
                        <a:rPr lang="en-US" i="1" spc="-5" dirty="0">
                          <a:solidFill>
                            <a:schemeClr val="tx1"/>
                          </a:solidFill>
                          <a:latin typeface="Times New Roman"/>
                          <a:cs typeface="Times New Roman"/>
                        </a:rPr>
                        <m:t>c</m:t>
                      </m:r>
                      <m:r>
                        <m:rPr>
                          <m:nor/>
                        </m:rPr>
                        <a:rPr lang="en-US" i="1" spc="45" dirty="0">
                          <a:solidFill>
                            <a:schemeClr val="tx1"/>
                          </a:solidFill>
                          <a:latin typeface="Times New Roman"/>
                          <a:cs typeface="Times New Roman"/>
                        </a:rPr>
                        <m:t> </m:t>
                      </m:r>
                      <m:r>
                        <m:rPr>
                          <m:nor/>
                        </m:rPr>
                        <a:rPr lang="en-US" spc="-50" dirty="0">
                          <a:solidFill>
                            <a:schemeClr val="tx1"/>
                          </a:solidFill>
                          <a:latin typeface="Lucida Sans Unicode"/>
                          <a:cs typeface="Lucida Sans Unicode"/>
                        </a:rPr>
                        <m:t>≤</m:t>
                      </m:r>
                      <m:r>
                        <m:rPr>
                          <m:nor/>
                        </m:rPr>
                        <a:rPr lang="en-US" spc="20" dirty="0">
                          <a:solidFill>
                            <a:schemeClr val="tx1"/>
                          </a:solidFill>
                          <a:latin typeface="Lucida Sans Unicode"/>
                          <a:cs typeface="Lucida Sans Unicode"/>
                        </a:rPr>
                        <m:t> </m:t>
                      </m:r>
                      <m:r>
                        <m:rPr>
                          <m:nor/>
                        </m:rPr>
                        <a:rPr lang="en-US" i="1" spc="-5" dirty="0">
                          <a:solidFill>
                            <a:schemeClr val="tx1"/>
                          </a:solidFill>
                          <a:latin typeface="Times New Roman"/>
                          <a:cs typeface="Times New Roman"/>
                        </a:rPr>
                        <m:t>y</m:t>
                      </m:r>
                      <m:r>
                        <m:rPr>
                          <m:nor/>
                        </m:rPr>
                        <a:rPr lang="en-US" i="1" spc="75" dirty="0">
                          <a:solidFill>
                            <a:schemeClr val="tx1"/>
                          </a:solidFill>
                          <a:latin typeface="Times New Roman"/>
                          <a:cs typeface="Times New Roman"/>
                        </a:rPr>
                        <m:t> </m:t>
                      </m:r>
                      <m:r>
                        <m:rPr>
                          <m:nor/>
                        </m:rPr>
                        <a:rPr lang="en-US" spc="-50" dirty="0">
                          <a:solidFill>
                            <a:schemeClr val="tx1"/>
                          </a:solidFill>
                          <a:latin typeface="Lucida Sans Unicode"/>
                          <a:cs typeface="Lucida Sans Unicode"/>
                        </a:rPr>
                        <m:t>≤</m:t>
                      </m:r>
                      <m:r>
                        <m:rPr>
                          <m:nor/>
                        </m:rPr>
                        <a:rPr lang="en-US" spc="-40" dirty="0">
                          <a:solidFill>
                            <a:schemeClr val="tx1"/>
                          </a:solidFill>
                          <a:latin typeface="Lucida Sans Unicode"/>
                          <a:cs typeface="Lucida Sans Unicode"/>
                        </a:rPr>
                        <m:t> </m:t>
                      </m:r>
                      <m:r>
                        <m:rPr>
                          <m:nor/>
                        </m:rPr>
                        <a:rPr lang="en-US" i="1" spc="-5" dirty="0">
                          <a:solidFill>
                            <a:schemeClr val="tx1"/>
                          </a:solidFill>
                          <a:latin typeface="Times New Roman"/>
                          <a:cs typeface="Times New Roman"/>
                        </a:rPr>
                        <m:t>d</m:t>
                      </m:r>
                    </m:oMath>
                  </m:oMathPara>
                </a14:m>
                <a:endParaRPr lang="en-US" dirty="0">
                  <a:solidFill>
                    <a:schemeClr val="tx1"/>
                  </a:solidFill>
                  <a:latin typeface="Times New Roman"/>
                  <a:cs typeface="Times New Roman"/>
                </a:endParaRPr>
              </a:p>
              <a:p>
                <a:pPr marL="36900" indent="0">
                  <a:lnSpc>
                    <a:spcPct val="100000"/>
                  </a:lnSpc>
                  <a:buNone/>
                </a:pPr>
                <a:r>
                  <a:rPr lang="en-US" spc="-5" dirty="0">
                    <a:latin typeface="Times New Roman"/>
                    <a:cs typeface="Times New Roman"/>
                  </a:rPr>
                  <a:t>In</a:t>
                </a:r>
                <a:r>
                  <a:rPr lang="en-US" spc="-30" dirty="0">
                    <a:latin typeface="Times New Roman"/>
                    <a:cs typeface="Times New Roman"/>
                  </a:rPr>
                  <a:t> </a:t>
                </a:r>
                <a:r>
                  <a:rPr lang="en-US" spc="-5" dirty="0">
                    <a:latin typeface="Times New Roman"/>
                    <a:cs typeface="Times New Roman"/>
                  </a:rPr>
                  <a:t>Figure</a:t>
                </a:r>
                <a:r>
                  <a:rPr lang="en-US" spc="-30" dirty="0">
                    <a:latin typeface="Times New Roman"/>
                    <a:cs typeface="Times New Roman"/>
                  </a:rPr>
                  <a:t> </a:t>
                </a:r>
                <a:r>
                  <a:rPr lang="en-US" spc="-10" dirty="0">
                    <a:latin typeface="Times New Roman"/>
                    <a:cs typeface="Times New Roman"/>
                  </a:rPr>
                  <a:t>8</a:t>
                </a:r>
                <a:r>
                  <a:rPr lang="en-US" spc="-5" dirty="0">
                    <a:latin typeface="Times New Roman"/>
                    <a:cs typeface="Times New Roman"/>
                  </a:rPr>
                  <a:t>(A),</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part</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shaded</a:t>
                </a:r>
                <a:r>
                  <a:rPr lang="en-US" spc="-30" dirty="0">
                    <a:latin typeface="Times New Roman"/>
                    <a:cs typeface="Times New Roman"/>
                  </a:rPr>
                  <a:t> </a:t>
                </a:r>
                <a:r>
                  <a:rPr lang="en-US" spc="-5" dirty="0">
                    <a:latin typeface="Times New Roman"/>
                    <a:cs typeface="Times New Roman"/>
                  </a:rPr>
                  <a:t>region</a:t>
                </a:r>
              </a:p>
              <a:p>
                <a:pPr marL="36900" indent="0">
                  <a:lnSpc>
                    <a:spcPct val="100000"/>
                  </a:lnSpc>
                  <a:buNone/>
                </a:pPr>
                <a:r>
                  <a:rPr lang="en-US" spc="-5" dirty="0">
                    <a:latin typeface="Times New Roman"/>
                    <a:cs typeface="Times New Roman"/>
                  </a:rPr>
                  <a:t>to</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left</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i="1" spc="45" dirty="0">
                    <a:latin typeface="Times New Roman"/>
                    <a:cs typeface="Times New Roman"/>
                  </a:rPr>
                  <a:t>y</a:t>
                </a:r>
                <a:r>
                  <a:rPr lang="en-US" spc="-10" dirty="0">
                    <a:latin typeface="Times New Roman"/>
                    <a:cs typeface="Times New Roman"/>
                  </a:rPr>
                  <a:t>-axi</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ha</a:t>
                </a:r>
                <a:r>
                  <a:rPr lang="en-US" spc="-5" dirty="0">
                    <a:latin typeface="Times New Roman"/>
                    <a:cs typeface="Times New Roman"/>
                  </a:rPr>
                  <a:t>s</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10" dirty="0">
                    <a:latin typeface="Times New Roman"/>
                    <a:cs typeface="Times New Roman"/>
                  </a:rPr>
                  <a:t>negativ</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igned </a:t>
                </a:r>
              </a:p>
              <a:p>
                <a:pPr marL="36900" indent="0">
                  <a:lnSpc>
                    <a:spcPct val="100000"/>
                  </a:lnSpc>
                  <a:buNone/>
                </a:pPr>
                <a:r>
                  <a:rPr lang="en-US" spc="-10" dirty="0">
                    <a:latin typeface="Times New Roman"/>
                    <a:cs typeface="Times New Roman"/>
                  </a:rPr>
                  <a:t>area</a:t>
                </a:r>
                <a:r>
                  <a:rPr lang="en-US" spc="-5"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 s</a:t>
                </a:r>
                <a:r>
                  <a:rPr lang="en-US" spc="-10" dirty="0">
                    <a:latin typeface="Times New Roman"/>
                    <a:cs typeface="Times New Roman"/>
                  </a:rPr>
                  <a:t>igne</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entir</a:t>
                </a:r>
                <a:r>
                  <a:rPr lang="en-US" spc="-5" dirty="0">
                    <a:latin typeface="Times New Roman"/>
                    <a:cs typeface="Times New Roman"/>
                  </a:rPr>
                  <a:t>e r</a:t>
                </a:r>
                <a:r>
                  <a:rPr lang="en-US" spc="-10" dirty="0">
                    <a:latin typeface="Times New Roman"/>
                    <a:cs typeface="Times New Roman"/>
                  </a:rPr>
                  <a:t>egio</a:t>
                </a:r>
                <a:r>
                  <a:rPr lang="en-US" spc="-5" dirty="0">
                    <a:latin typeface="Times New Roman"/>
                    <a:cs typeface="Times New Roman"/>
                  </a:rPr>
                  <a:t>n </a:t>
                </a:r>
                <a:r>
                  <a:rPr lang="en-US" spc="-10" dirty="0">
                    <a:latin typeface="Times New Roman"/>
                    <a:cs typeface="Times New Roman"/>
                  </a:rPr>
                  <a:t>is</a:t>
                </a:r>
                <a:endParaRPr lang="en-US" dirty="0">
                  <a:latin typeface="Times New Roman"/>
                  <a:cs typeface="Times New Roman"/>
                </a:endParaRPr>
              </a:p>
              <a:p>
                <a:pPr marL="36900" indent="0">
                  <a:lnSpc>
                    <a:spcPct val="100000"/>
                  </a:lnSpc>
                  <a:buNone/>
                </a:pPr>
                <a14:m>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6</m:t>
                        </m:r>
                      </m:sub>
                      <m:sup>
                        <m:r>
                          <a:rPr lang="en-US" b="0" i="1" smtClean="0">
                            <a:latin typeface="Cambria Math" panose="02040503050406030204" pitchFamily="18" charset="0"/>
                            <a:cs typeface="Times New Roman"/>
                          </a:rPr>
                          <m:t>6</m:t>
                        </m:r>
                      </m:sup>
                      <m:e>
                        <m:r>
                          <a:rPr lang="en-US" b="0" i="1" smtClean="0">
                            <a:latin typeface="Cambria Math" panose="02040503050406030204" pitchFamily="18" charset="0"/>
                            <a:cs typeface="Times New Roman"/>
                          </a:rPr>
                          <m:t>(</m:t>
                        </m:r>
                        <m:sSup>
                          <m:sSupPr>
                            <m:ctrlPr>
                              <a:rPr lang="en-US"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𝑦</m:t>
                            </m:r>
                          </m:e>
                          <m:sup>
                            <m:r>
                              <a:rPr lang="en-US" b="0" i="1" smtClean="0">
                                <a:latin typeface="Cambria Math" panose="02040503050406030204" pitchFamily="18" charset="0"/>
                                <a:cs typeface="Times New Roman"/>
                              </a:rPr>
                              <m:t>2</m:t>
                            </m:r>
                          </m:sup>
                        </m:sSup>
                        <m:r>
                          <a:rPr lang="en-US" b="0" i="1" smtClean="0">
                            <a:latin typeface="Cambria Math" panose="02040503050406030204" pitchFamily="18" charset="0"/>
                            <a:cs typeface="Times New Roman"/>
                          </a:rPr>
                          <m:t>−9)</m:t>
                        </m:r>
                      </m:e>
                    </m:nary>
                    <m:r>
                      <a:rPr lang="en-US" b="0" i="1" smtClean="0">
                        <a:latin typeface="Cambria Math" panose="02040503050406030204" pitchFamily="18" charset="0"/>
                        <a:cs typeface="Times New Roman"/>
                      </a:rPr>
                      <m:t>𝑑𝑦</m:t>
                    </m:r>
                    <m:r>
                      <a:rPr lang="en-US" b="0" i="1" smtClean="0">
                        <a:latin typeface="Cambria Math" panose="02040503050406030204" pitchFamily="18" charset="0"/>
                        <a:cs typeface="Times New Roman"/>
                      </a:rPr>
                      <m:t>=</m:t>
                    </m:r>
                    <m:d>
                      <m:dPr>
                        <m:ctrlPr>
                          <a:rPr lang="en-US" b="0" i="1" smtClean="0">
                            <a:latin typeface="Cambria Math" panose="02040503050406030204" pitchFamily="18" charset="0"/>
                            <a:cs typeface="Times New Roman"/>
                          </a:rPr>
                        </m:ctrlPr>
                      </m:dPr>
                      <m:e>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3</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𝑦</m:t>
                            </m:r>
                          </m:e>
                          <m:sup>
                            <m:r>
                              <a:rPr lang="en-US" b="0" i="1" smtClean="0">
                                <a:latin typeface="Cambria Math" panose="02040503050406030204" pitchFamily="18" charset="0"/>
                                <a:cs typeface="Times New Roman"/>
                              </a:rPr>
                              <m:t>3</m:t>
                            </m:r>
                          </m:sup>
                        </m:sSup>
                        <m:r>
                          <a:rPr lang="en-US" b="0" i="1" smtClean="0">
                            <a:latin typeface="Cambria Math" panose="02040503050406030204" pitchFamily="18" charset="0"/>
                            <a:cs typeface="Times New Roman"/>
                          </a:rPr>
                          <m:t>−9</m:t>
                        </m:r>
                        <m:r>
                          <a:rPr lang="en-US" b="0" i="1" smtClean="0">
                            <a:latin typeface="Cambria Math" panose="02040503050406030204" pitchFamily="18" charset="0"/>
                            <a:cs typeface="Times New Roman"/>
                          </a:rPr>
                          <m:t>𝑦</m:t>
                        </m:r>
                      </m:e>
                    </m:d>
                    <m:sSubSup>
                      <m:sSubSupPr>
                        <m:ctrlPr>
                          <a:rPr lang="en-US" b="0"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−6</m:t>
                        </m:r>
                      </m:sub>
                      <m:sup>
                        <m:r>
                          <a:rPr lang="en-US" b="0" i="1" smtClean="0">
                            <a:latin typeface="Cambria Math" panose="02040503050406030204" pitchFamily="18" charset="0"/>
                            <a:cs typeface="Times New Roman"/>
                          </a:rPr>
                          <m:t>6</m:t>
                        </m:r>
                      </m:sup>
                    </m:sSubSup>
                    <m:r>
                      <a:rPr lang="en-US" b="0" i="1" smtClean="0">
                        <a:latin typeface="Cambria Math" panose="02040503050406030204" pitchFamily="18" charset="0"/>
                        <a:cs typeface="Times New Roman"/>
                      </a:rPr>
                      <m:t>=36</m:t>
                    </m:r>
                  </m:oMath>
                </a14:m>
                <a:r>
                  <a:rPr lang="en-US" dirty="0">
                    <a:latin typeface="Times New Roman"/>
                    <a:cs typeface="Times New Roman"/>
                  </a:rPr>
                  <a:t>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734" t="-1395"/>
                </a:stretch>
              </a:blipFill>
            </p:spPr>
            <p:txBody>
              <a:bodyPr/>
              <a:lstStyle/>
              <a:p>
                <a:r>
                  <a:rPr lang="en-US">
                    <a:noFill/>
                  </a:rPr>
                  <a:t> </a:t>
                </a:r>
              </a:p>
            </p:txBody>
          </p:sp>
        </mc:Fallback>
      </mc:AlternateContent>
      <p:pic>
        <p:nvPicPr>
          <p:cNvPr id="4" name="Picture 3" descr="Graph A shows a region between a function and the y axis. Graph B shows the region between two functions.&#10;In Graph A, a parabola opens to the right with vertex on the negative x axis. In quadrant 1, the region between the y axis and the curve from y equals 3 to y equals 6 is shaded and labeled with a plus sign. In quadrants 2 and 3, the region between the curve and the y axis from y equals negative 3 to 3 is shaded and labeled with a minus sign in quadrant 2 and in quadrant 3. In quadrant 4, the region between the y axis and the curve from y equals negative 6 to y equals negative 3 is shaded and labeled with a plus sign. In graph B, the y axis has points c and d labeled. The curve x subscript left equals h of y opens to the left and the curve x subscript right equals g of y opens to the right. The region between the curves from y equals c to y equals d is shaded. The horizontal distance between the curves is labeled x subscript right minus x subscript left.">
            <a:extLst>
              <a:ext uri="{FF2B5EF4-FFF2-40B4-BE49-F238E27FC236}">
                <a16:creationId xmlns="" xmlns:a16="http://schemas.microsoft.com/office/drawing/2014/main" id="{8142B525-D263-422E-BFF6-4566655D83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4307" y="3723594"/>
            <a:ext cx="4677998" cy="2338999"/>
          </a:xfrm>
          <a:prstGeom prst="rect">
            <a:avLst/>
          </a:prstGeom>
        </p:spPr>
      </p:pic>
    </p:spTree>
    <p:extLst>
      <p:ext uri="{BB962C8B-B14F-4D97-AF65-F5344CB8AC3E}">
        <p14:creationId xmlns:p14="http://schemas.microsoft.com/office/powerpoint/2010/main" val="1545410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10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spc="-10" dirty="0">
                    <a:solidFill>
                      <a:schemeClr val="tx1"/>
                    </a:solidFill>
                  </a:rPr>
                  <a:t>More</a:t>
                </a:r>
                <a:r>
                  <a:rPr lang="en-US" spc="15" dirty="0">
                    <a:solidFill>
                      <a:schemeClr val="tx1"/>
                    </a:solidFill>
                  </a:rPr>
                  <a:t> </a:t>
                </a:r>
                <a:r>
                  <a:rPr lang="en-US" spc="-5" dirty="0">
                    <a:solidFill>
                      <a:schemeClr val="tx1"/>
                    </a:solidFill>
                  </a:rPr>
                  <a:t>generally,</a:t>
                </a:r>
                <a:r>
                  <a:rPr lang="en-US" spc="15" dirty="0">
                    <a:solidFill>
                      <a:schemeClr val="tx1"/>
                    </a:solidFill>
                  </a:rPr>
                  <a:t> </a:t>
                </a:r>
                <a:r>
                  <a:rPr lang="en-US" spc="-5" dirty="0">
                    <a:solidFill>
                      <a:schemeClr val="tx1"/>
                    </a:solidFill>
                  </a:rPr>
                  <a:t>if</a:t>
                </a:r>
                <a:r>
                  <a:rPr lang="en-US" spc="35" dirty="0">
                    <a:solidFill>
                      <a:schemeClr val="tx1"/>
                    </a:solidFill>
                  </a:rPr>
                  <a:t> </a:t>
                </a:r>
                <a:r>
                  <a:rPr lang="en-US" i="1" spc="25" dirty="0">
                    <a:solidFill>
                      <a:schemeClr val="tx1"/>
                    </a:solidFill>
                  </a:rPr>
                  <a:t>g</a:t>
                </a:r>
                <a:r>
                  <a:rPr lang="en-US" spc="50" dirty="0">
                    <a:solidFill>
                      <a:schemeClr val="tx1"/>
                    </a:solidFill>
                  </a:rPr>
                  <a:t>(</a:t>
                </a:r>
                <a:r>
                  <a:rPr lang="en-US" i="1" spc="45" dirty="0">
                    <a:solidFill>
                      <a:schemeClr val="tx1"/>
                    </a:solidFill>
                  </a:rPr>
                  <a:t>y</a:t>
                </a:r>
                <a:r>
                  <a:rPr lang="en-US" spc="-5" dirty="0">
                    <a:solidFill>
                      <a:schemeClr val="tx1"/>
                    </a:solidFill>
                  </a:rPr>
                  <a:t>)</a:t>
                </a:r>
                <a:r>
                  <a:rPr lang="en-US" spc="25" dirty="0">
                    <a:solidFill>
                      <a:schemeClr val="tx1"/>
                    </a:solidFill>
                  </a:rPr>
                  <a:t> </a:t>
                </a:r>
                <a:r>
                  <a:rPr lang="en-US" spc="-50" dirty="0">
                    <a:solidFill>
                      <a:schemeClr val="tx1"/>
                    </a:solidFill>
                  </a:rPr>
                  <a:t>≥</a:t>
                </a:r>
                <a:r>
                  <a:rPr lang="en-US" spc="-35" dirty="0">
                    <a:solidFill>
                      <a:schemeClr val="tx1"/>
                    </a:solidFill>
                  </a:rPr>
                  <a:t> </a:t>
                </a:r>
                <a:r>
                  <a:rPr lang="en-US" i="1" spc="45" dirty="0">
                    <a:solidFill>
                      <a:schemeClr val="tx1"/>
                    </a:solidFill>
                  </a:rPr>
                  <a:t>h</a:t>
                </a:r>
                <a:r>
                  <a:rPr lang="en-US" spc="50" dirty="0">
                    <a:solidFill>
                      <a:schemeClr val="tx1"/>
                    </a:solidFill>
                  </a:rPr>
                  <a:t>(</a:t>
                </a:r>
                <a:r>
                  <a:rPr lang="en-US" i="1" spc="45" dirty="0">
                    <a:solidFill>
                      <a:schemeClr val="tx1"/>
                    </a:solidFill>
                  </a:rPr>
                  <a:t>y</a:t>
                </a:r>
                <a:r>
                  <a:rPr lang="en-US" spc="-5" dirty="0">
                    <a:solidFill>
                      <a:schemeClr val="tx1"/>
                    </a:solidFill>
                  </a:rPr>
                  <a:t>)</a:t>
                </a:r>
                <a:r>
                  <a:rPr lang="en-US" spc="15" dirty="0">
                    <a:solidFill>
                      <a:schemeClr val="tx1"/>
                    </a:solidFill>
                  </a:rPr>
                  <a:t> </a:t>
                </a:r>
                <a:r>
                  <a:rPr lang="en-US" spc="-5" dirty="0">
                    <a:solidFill>
                      <a:schemeClr val="tx1"/>
                    </a:solidFill>
                  </a:rPr>
                  <a:t>as</a:t>
                </a:r>
                <a:r>
                  <a:rPr lang="en-US" spc="15" dirty="0">
                    <a:solidFill>
                      <a:schemeClr val="tx1"/>
                    </a:solidFill>
                  </a:rPr>
                  <a:t> </a:t>
                </a:r>
                <a:r>
                  <a:rPr lang="en-US" spc="-5" dirty="0">
                    <a:solidFill>
                      <a:schemeClr val="tx1"/>
                    </a:solidFill>
                  </a:rPr>
                  <a:t>in</a:t>
                </a:r>
                <a:r>
                  <a:rPr lang="en-US" spc="15" dirty="0">
                    <a:solidFill>
                      <a:schemeClr val="tx1"/>
                    </a:solidFill>
                  </a:rPr>
                  <a:t> </a:t>
                </a:r>
                <a:r>
                  <a:rPr lang="en-US" spc="-5" dirty="0">
                    <a:solidFill>
                      <a:schemeClr val="tx1"/>
                    </a:solidFill>
                  </a:rPr>
                  <a:t>Figure</a:t>
                </a:r>
                <a:r>
                  <a:rPr lang="en-US" spc="15" dirty="0">
                    <a:solidFill>
                      <a:schemeClr val="tx1"/>
                    </a:solidFill>
                  </a:rPr>
                  <a:t> </a:t>
                </a:r>
                <a:r>
                  <a:rPr lang="en-US" spc="-10" dirty="0">
                    <a:solidFill>
                      <a:schemeClr val="tx1"/>
                    </a:solidFill>
                  </a:rPr>
                  <a:t>8</a:t>
                </a:r>
                <a:r>
                  <a:rPr lang="en-US" spc="-5" dirty="0">
                    <a:solidFill>
                      <a:schemeClr val="tx1"/>
                    </a:solidFill>
                  </a:rPr>
                  <a:t>(B),</a:t>
                </a:r>
                <a:r>
                  <a:rPr lang="en-US" spc="15" dirty="0">
                    <a:solidFill>
                      <a:schemeClr val="tx1"/>
                    </a:solidFill>
                  </a:rPr>
                  <a:t> </a:t>
                </a:r>
                <a:r>
                  <a:rPr lang="en-US" spc="-5" dirty="0">
                    <a:solidFill>
                      <a:schemeClr val="tx1"/>
                    </a:solidFill>
                  </a:rPr>
                  <a:t>then</a:t>
                </a:r>
                <a:r>
                  <a:rPr lang="en-US" spc="15" dirty="0">
                    <a:solidFill>
                      <a:schemeClr val="tx1"/>
                    </a:solidFill>
                  </a:rPr>
                  <a:t> </a:t>
                </a:r>
                <a:r>
                  <a:rPr lang="en-US" spc="-5" dirty="0">
                    <a:solidFill>
                      <a:schemeClr val="tx1"/>
                    </a:solidFill>
                  </a:rPr>
                  <a:t>the</a:t>
                </a:r>
                <a:r>
                  <a:rPr lang="en-US" spc="15" dirty="0">
                    <a:solidFill>
                      <a:schemeClr val="tx1"/>
                    </a:solidFill>
                  </a:rPr>
                  <a:t> </a:t>
                </a:r>
                <a:r>
                  <a:rPr lang="en-US" spc="-10" dirty="0">
                    <a:solidFill>
                      <a:schemeClr val="tx1"/>
                    </a:solidFill>
                  </a:rPr>
                  <a:t>g</a:t>
                </a:r>
                <a:r>
                  <a:rPr lang="en-US" spc="-5" dirty="0">
                    <a:solidFill>
                      <a:schemeClr val="tx1"/>
                    </a:solidFill>
                  </a:rPr>
                  <a:t>raph</a:t>
                </a:r>
                <a:r>
                  <a:rPr lang="en-US" spc="15" dirty="0">
                    <a:solidFill>
                      <a:schemeClr val="tx1"/>
                    </a:solidFill>
                  </a:rPr>
                  <a:t> </a:t>
                </a:r>
                <a:r>
                  <a:rPr lang="en-US" spc="-5" dirty="0">
                    <a:solidFill>
                      <a:schemeClr val="tx1"/>
                    </a:solidFill>
                  </a:rPr>
                  <a:t>of</a:t>
                </a:r>
                <a:r>
                  <a:rPr lang="en-US" spc="4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20" dirty="0">
                    <a:solidFill>
                      <a:schemeClr val="tx1"/>
                    </a:solidFill>
                  </a:rPr>
                  <a:t> </a:t>
                </a:r>
                <a:r>
                  <a:rPr lang="en-US" i="1" spc="25" dirty="0">
                    <a:solidFill>
                      <a:schemeClr val="tx1"/>
                    </a:solidFill>
                  </a:rPr>
                  <a:t>g</a:t>
                </a:r>
                <a:r>
                  <a:rPr lang="en-US" spc="50" dirty="0">
                    <a:solidFill>
                      <a:schemeClr val="tx1"/>
                    </a:solidFill>
                  </a:rPr>
                  <a:t>(</a:t>
                </a:r>
                <a:r>
                  <a:rPr lang="en-US" i="1" spc="45" dirty="0">
                    <a:solidFill>
                      <a:schemeClr val="tx1"/>
                    </a:solidFill>
                  </a:rPr>
                  <a:t>y</a:t>
                </a:r>
                <a:r>
                  <a:rPr lang="en-US" spc="-5" dirty="0">
                    <a:solidFill>
                      <a:schemeClr val="tx1"/>
                    </a:solidFill>
                  </a:rPr>
                  <a:t>)</a:t>
                </a:r>
                <a:r>
                  <a:rPr lang="en-US" spc="15" dirty="0">
                    <a:solidFill>
                      <a:schemeClr val="tx1"/>
                    </a:solidFill>
                  </a:rPr>
                  <a:t> </a:t>
                </a:r>
                <a:r>
                  <a:rPr lang="en-US" spc="-5" dirty="0">
                    <a:solidFill>
                      <a:schemeClr val="tx1"/>
                    </a:solidFill>
                  </a:rPr>
                  <a:t>lies</a:t>
                </a:r>
                <a:r>
                  <a:rPr lang="en-US" spc="15" dirty="0">
                    <a:solidFill>
                      <a:schemeClr val="tx1"/>
                    </a:solidFill>
                  </a:rPr>
                  <a:t> </a:t>
                </a:r>
                <a:r>
                  <a:rPr lang="en-US" spc="-5" dirty="0">
                    <a:solidFill>
                      <a:schemeClr val="tx1"/>
                    </a:solidFill>
                  </a:rPr>
                  <a:t>to </a:t>
                </a:r>
                <a:r>
                  <a:rPr lang="en-US" spc="-10" dirty="0">
                    <a:solidFill>
                      <a:schemeClr val="tx1"/>
                    </a:solidFill>
                  </a:rPr>
                  <a:t>th</a:t>
                </a:r>
                <a:r>
                  <a:rPr lang="en-US" spc="-5" dirty="0">
                    <a:solidFill>
                      <a:schemeClr val="tx1"/>
                    </a:solidFill>
                  </a:rPr>
                  <a:t>e</a:t>
                </a:r>
                <a:r>
                  <a:rPr lang="en-US" spc="70" dirty="0">
                    <a:solidFill>
                      <a:schemeClr val="tx1"/>
                    </a:solidFill>
                  </a:rPr>
                  <a:t> </a:t>
                </a:r>
                <a:r>
                  <a:rPr lang="en-US" spc="-5" dirty="0">
                    <a:solidFill>
                      <a:schemeClr val="tx1"/>
                    </a:solidFill>
                  </a:rPr>
                  <a:t>r</a:t>
                </a:r>
                <a:r>
                  <a:rPr lang="en-US" spc="-10" dirty="0">
                    <a:solidFill>
                      <a:schemeClr val="tx1"/>
                    </a:solidFill>
                  </a:rPr>
                  <a:t>igh</a:t>
                </a:r>
                <a:r>
                  <a:rPr lang="en-US" spc="-5" dirty="0">
                    <a:solidFill>
                      <a:schemeClr val="tx1"/>
                    </a:solidFill>
                  </a:rPr>
                  <a:t>t</a:t>
                </a:r>
                <a:r>
                  <a:rPr lang="en-US" spc="65" dirty="0">
                    <a:solidFill>
                      <a:schemeClr val="tx1"/>
                    </a:solidFill>
                  </a:rPr>
                  <a:t> </a:t>
                </a:r>
                <a:r>
                  <a:rPr lang="en-US" spc="-10" dirty="0">
                    <a:solidFill>
                      <a:schemeClr val="tx1"/>
                    </a:solidFill>
                  </a:rPr>
                  <a:t>o</a:t>
                </a:r>
                <a:r>
                  <a:rPr lang="en-US" spc="-5" dirty="0">
                    <a:solidFill>
                      <a:schemeClr val="tx1"/>
                    </a:solidFill>
                  </a:rPr>
                  <a:t>f</a:t>
                </a:r>
                <a:r>
                  <a:rPr lang="en-US" spc="65" dirty="0">
                    <a:solidFill>
                      <a:schemeClr val="tx1"/>
                    </a:solidFill>
                  </a:rPr>
                  <a:t> </a:t>
                </a:r>
                <a:r>
                  <a:rPr lang="en-US" spc="-10" dirty="0">
                    <a:solidFill>
                      <a:schemeClr val="tx1"/>
                    </a:solidFill>
                  </a:rPr>
                  <a:t>th</a:t>
                </a:r>
                <a:r>
                  <a:rPr lang="en-US" spc="-5" dirty="0">
                    <a:solidFill>
                      <a:schemeClr val="tx1"/>
                    </a:solidFill>
                  </a:rPr>
                  <a:t>e</a:t>
                </a:r>
                <a:r>
                  <a:rPr lang="en-US" spc="70" dirty="0">
                    <a:solidFill>
                      <a:schemeClr val="tx1"/>
                    </a:solidFill>
                  </a:rPr>
                  <a:t> </a:t>
                </a:r>
                <a:r>
                  <a:rPr lang="en-US" spc="-10" dirty="0">
                    <a:solidFill>
                      <a:schemeClr val="tx1"/>
                    </a:solidFill>
                  </a:rPr>
                  <a:t>grap</a:t>
                </a:r>
                <a:r>
                  <a:rPr lang="en-US" spc="-5" dirty="0">
                    <a:solidFill>
                      <a:schemeClr val="tx1"/>
                    </a:solidFill>
                  </a:rPr>
                  <a:t>h</a:t>
                </a:r>
                <a:r>
                  <a:rPr lang="en-US" spc="70" dirty="0">
                    <a:solidFill>
                      <a:schemeClr val="tx1"/>
                    </a:solidFill>
                  </a:rPr>
                  <a:t> </a:t>
                </a:r>
                <a:r>
                  <a:rPr lang="en-US" spc="-10" dirty="0">
                    <a:solidFill>
                      <a:schemeClr val="tx1"/>
                    </a:solidFill>
                  </a:rPr>
                  <a:t>o</a:t>
                </a:r>
                <a:r>
                  <a:rPr lang="en-US" spc="-5" dirty="0">
                    <a:solidFill>
                      <a:schemeClr val="tx1"/>
                    </a:solidFill>
                  </a:rPr>
                  <a:t>f</a:t>
                </a:r>
                <a:r>
                  <a:rPr lang="en-US" spc="9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35" dirty="0">
                    <a:solidFill>
                      <a:schemeClr val="tx1"/>
                    </a:solidFill>
                  </a:rPr>
                  <a:t> </a:t>
                </a:r>
                <a:r>
                  <a:rPr lang="en-US" i="1" spc="45" dirty="0">
                    <a:solidFill>
                      <a:schemeClr val="tx1"/>
                    </a:solidFill>
                  </a:rPr>
                  <a:t>h</a:t>
                </a:r>
                <a:r>
                  <a:rPr lang="en-US" spc="50" dirty="0">
                    <a:solidFill>
                      <a:schemeClr val="tx1"/>
                    </a:solidFill>
                  </a:rPr>
                  <a:t>(</a:t>
                </a:r>
                <a:r>
                  <a:rPr lang="en-US" i="1" spc="45" dirty="0">
                    <a:solidFill>
                      <a:schemeClr val="tx1"/>
                    </a:solidFill>
                  </a:rPr>
                  <a:t>y</a:t>
                </a:r>
                <a:r>
                  <a:rPr lang="en-US" spc="-5" dirty="0">
                    <a:solidFill>
                      <a:schemeClr val="tx1"/>
                    </a:solidFill>
                  </a:rPr>
                  <a:t>).</a:t>
                </a:r>
                <a:r>
                  <a:rPr lang="en-US" spc="65" dirty="0">
                    <a:solidFill>
                      <a:schemeClr val="tx1"/>
                    </a:solidFill>
                  </a:rPr>
                  <a:t> </a:t>
                </a:r>
                <a:r>
                  <a:rPr lang="en-US" spc="-5" dirty="0">
                    <a:solidFill>
                      <a:schemeClr val="tx1"/>
                    </a:solidFill>
                  </a:rPr>
                  <a:t>In</a:t>
                </a:r>
                <a:r>
                  <a:rPr lang="en-US" spc="65" dirty="0">
                    <a:solidFill>
                      <a:schemeClr val="tx1"/>
                    </a:solidFill>
                  </a:rPr>
                  <a:t> </a:t>
                </a:r>
                <a:r>
                  <a:rPr lang="en-US" spc="-5" dirty="0">
                    <a:solidFill>
                      <a:schemeClr val="tx1"/>
                    </a:solidFill>
                  </a:rPr>
                  <a:t>this</a:t>
                </a:r>
                <a:r>
                  <a:rPr lang="en-US" spc="65" dirty="0">
                    <a:solidFill>
                      <a:schemeClr val="tx1"/>
                    </a:solidFill>
                  </a:rPr>
                  <a:t> </a:t>
                </a:r>
                <a:r>
                  <a:rPr lang="en-US" spc="-5" dirty="0">
                    <a:solidFill>
                      <a:schemeClr val="tx1"/>
                    </a:solidFill>
                  </a:rPr>
                  <a:t>case,</a:t>
                </a:r>
                <a:r>
                  <a:rPr lang="en-US" spc="70" dirty="0">
                    <a:solidFill>
                      <a:schemeClr val="tx1"/>
                    </a:solidFill>
                  </a:rPr>
                  <a:t> </a:t>
                </a:r>
                <a:r>
                  <a:rPr lang="en-US" spc="-10" dirty="0">
                    <a:solidFill>
                      <a:schemeClr val="tx1"/>
                    </a:solidFill>
                  </a:rPr>
                  <a:t>we</a:t>
                </a:r>
                <a:r>
                  <a:rPr lang="en-US" spc="70" dirty="0">
                    <a:solidFill>
                      <a:schemeClr val="tx1"/>
                    </a:solidFill>
                  </a:rPr>
                  <a:t> </a:t>
                </a:r>
                <a:r>
                  <a:rPr lang="en-US" spc="-5" dirty="0">
                    <a:solidFill>
                      <a:schemeClr val="tx1"/>
                    </a:solidFill>
                  </a:rPr>
                  <a:t>write</a:t>
                </a:r>
                <a:r>
                  <a:rPr lang="en-US" spc="95" dirty="0">
                    <a:solidFill>
                      <a:schemeClr val="tx1"/>
                    </a:solidFill>
                  </a:rPr>
                  <a:t> </a:t>
                </a:r>
                <a:r>
                  <a:rPr lang="en-US" i="1" spc="20" dirty="0" err="1">
                    <a:solidFill>
                      <a:schemeClr val="tx1"/>
                    </a:solidFill>
                  </a:rPr>
                  <a:t>x</a:t>
                </a:r>
                <a:r>
                  <a:rPr lang="en-US" baseline="-25000" dirty="0" err="1">
                    <a:solidFill>
                      <a:schemeClr val="tx1"/>
                    </a:solidFill>
                  </a:rPr>
                  <a:t>right</a:t>
                </a:r>
                <a:r>
                  <a:rPr lang="en-US" baseline="-11111" dirty="0">
                    <a:solidFill>
                      <a:schemeClr val="tx1"/>
                    </a:solidFill>
                  </a:rPr>
                  <a:t> </a:t>
                </a:r>
                <a:r>
                  <a:rPr lang="en-US" spc="-75" baseline="-11111" dirty="0">
                    <a:solidFill>
                      <a:schemeClr val="tx1"/>
                    </a:solidFill>
                  </a:rPr>
                  <a:t> </a:t>
                </a:r>
                <a:r>
                  <a:rPr lang="en-US" spc="-25" dirty="0">
                    <a:solidFill>
                      <a:schemeClr val="tx1"/>
                    </a:solidFill>
                  </a:rPr>
                  <a:t>=</a:t>
                </a:r>
                <a:r>
                  <a:rPr lang="en-US" spc="-20" dirty="0">
                    <a:solidFill>
                      <a:schemeClr val="tx1"/>
                    </a:solidFill>
                  </a:rPr>
                  <a:t> </a:t>
                </a:r>
                <a:r>
                  <a:rPr lang="en-US" i="1" spc="25" dirty="0">
                    <a:solidFill>
                      <a:schemeClr val="tx1"/>
                    </a:solidFill>
                  </a:rPr>
                  <a:t>g</a:t>
                </a:r>
                <a:r>
                  <a:rPr lang="en-US" spc="50" dirty="0">
                    <a:solidFill>
                      <a:schemeClr val="tx1"/>
                    </a:solidFill>
                  </a:rPr>
                  <a:t>(</a:t>
                </a:r>
                <a:r>
                  <a:rPr lang="en-US" i="1" spc="45" dirty="0">
                    <a:solidFill>
                      <a:schemeClr val="tx1"/>
                    </a:solidFill>
                  </a:rPr>
                  <a:t>y</a:t>
                </a:r>
                <a:r>
                  <a:rPr lang="en-US" spc="-5" dirty="0">
                    <a:solidFill>
                      <a:schemeClr val="tx1"/>
                    </a:solidFill>
                  </a:rPr>
                  <a:t>)</a:t>
                </a:r>
                <a:r>
                  <a:rPr lang="en-US" spc="65" dirty="0">
                    <a:solidFill>
                      <a:schemeClr val="tx1"/>
                    </a:solidFill>
                  </a:rPr>
                  <a:t> </a:t>
                </a:r>
                <a:r>
                  <a:rPr lang="en-US" spc="-10" dirty="0">
                    <a:solidFill>
                      <a:schemeClr val="tx1"/>
                    </a:solidFill>
                  </a:rPr>
                  <a:t>an</a:t>
                </a:r>
                <a:r>
                  <a:rPr lang="en-US" spc="-5" dirty="0">
                    <a:solidFill>
                      <a:schemeClr val="tx1"/>
                    </a:solidFill>
                  </a:rPr>
                  <a:t>d</a:t>
                </a:r>
                <a:r>
                  <a:rPr lang="en-US" spc="95" dirty="0">
                    <a:solidFill>
                      <a:schemeClr val="tx1"/>
                    </a:solidFill>
                  </a:rPr>
                  <a:t> </a:t>
                </a:r>
                <a:r>
                  <a:rPr lang="en-US" i="1" spc="20" dirty="0" err="1">
                    <a:solidFill>
                      <a:schemeClr val="tx1"/>
                    </a:solidFill>
                  </a:rPr>
                  <a:t>x</a:t>
                </a:r>
                <a:r>
                  <a:rPr lang="en-US" baseline="-25000" dirty="0" err="1">
                    <a:solidFill>
                      <a:schemeClr val="tx1"/>
                    </a:solidFill>
                  </a:rPr>
                  <a:t>left</a:t>
                </a:r>
                <a:r>
                  <a:rPr lang="en-US" baseline="-11111" dirty="0">
                    <a:solidFill>
                      <a:schemeClr val="tx1"/>
                    </a:solidFill>
                  </a:rPr>
                  <a:t> </a:t>
                </a:r>
                <a:r>
                  <a:rPr lang="en-US" spc="-75" baseline="-11111" dirty="0">
                    <a:solidFill>
                      <a:schemeClr val="tx1"/>
                    </a:solidFill>
                  </a:rPr>
                  <a:t> </a:t>
                </a:r>
                <a:r>
                  <a:rPr lang="en-US" spc="-25" dirty="0">
                    <a:solidFill>
                      <a:schemeClr val="tx1"/>
                    </a:solidFill>
                  </a:rPr>
                  <a:t>=</a:t>
                </a:r>
                <a:r>
                  <a:rPr lang="en-US" spc="-35" dirty="0">
                    <a:solidFill>
                      <a:schemeClr val="tx1"/>
                    </a:solidFill>
                  </a:rPr>
                  <a:t> </a:t>
                </a:r>
                <a:r>
                  <a:rPr lang="en-US" i="1" spc="45" dirty="0">
                    <a:solidFill>
                      <a:schemeClr val="tx1"/>
                    </a:solidFill>
                  </a:rPr>
                  <a:t>h</a:t>
                </a:r>
                <a:r>
                  <a:rPr lang="en-US" spc="50" dirty="0">
                    <a:solidFill>
                      <a:schemeClr val="tx1"/>
                    </a:solidFill>
                  </a:rPr>
                  <a:t>(</a:t>
                </a:r>
                <a:r>
                  <a:rPr lang="en-US" i="1" spc="45" dirty="0">
                    <a:solidFill>
                      <a:schemeClr val="tx1"/>
                    </a:solidFill>
                  </a:rPr>
                  <a:t>y</a:t>
                </a:r>
                <a:r>
                  <a:rPr lang="en-US" spc="-5" dirty="0">
                    <a:solidFill>
                      <a:schemeClr val="tx1"/>
                    </a:solidFill>
                  </a:rPr>
                  <a:t>) </a:t>
                </a:r>
                <a:r>
                  <a:rPr lang="en-US" spc="-10" dirty="0">
                    <a:solidFill>
                      <a:schemeClr val="tx1"/>
                    </a:solidFill>
                  </a:rPr>
                  <a:t>an</a:t>
                </a:r>
                <a:r>
                  <a:rPr lang="en-US" spc="-5" dirty="0">
                    <a:solidFill>
                      <a:schemeClr val="tx1"/>
                    </a:solidFill>
                  </a:rPr>
                  <a:t>d</a:t>
                </a:r>
                <a:r>
                  <a:rPr lang="en-US" spc="-20"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10" dirty="0">
                    <a:solidFill>
                      <a:schemeClr val="tx1"/>
                    </a:solidFill>
                  </a:rPr>
                  <a:t>cal</a:t>
                </a:r>
                <a:r>
                  <a:rPr lang="en-US" spc="-5" dirty="0">
                    <a:solidFill>
                      <a:schemeClr val="tx1"/>
                    </a:solidFill>
                  </a:rPr>
                  <a:t>l</a:t>
                </a:r>
                <a:r>
                  <a:rPr lang="en-US" spc="-2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0" dirty="0">
                    <a:solidFill>
                      <a:schemeClr val="tx1"/>
                    </a:solidFill>
                  </a:rPr>
                  <a:t> </a:t>
                </a:r>
                <a:r>
                  <a:rPr lang="en-US" spc="-10" dirty="0">
                    <a:solidFill>
                      <a:schemeClr val="tx1"/>
                    </a:solidFill>
                  </a:rPr>
                  <a:t>regio</a:t>
                </a:r>
                <a:r>
                  <a:rPr lang="en-US" spc="-5" dirty="0">
                    <a:solidFill>
                      <a:schemeClr val="tx1"/>
                    </a:solidFill>
                  </a:rPr>
                  <a:t>n</a:t>
                </a:r>
                <a:r>
                  <a:rPr lang="en-US" spc="-20" dirty="0">
                    <a:solidFill>
                      <a:schemeClr val="tx1"/>
                    </a:solidFill>
                  </a:rPr>
                  <a:t> </a:t>
                </a:r>
                <a:r>
                  <a:rPr lang="en-US" b="1" i="1" spc="-5" dirty="0">
                    <a:solidFill>
                      <a:schemeClr val="tx1"/>
                    </a:solidFill>
                  </a:rPr>
                  <a:t>horizontally</a:t>
                </a:r>
                <a:r>
                  <a:rPr lang="en-US" b="1" i="1" spc="-15" dirty="0">
                    <a:solidFill>
                      <a:schemeClr val="tx1"/>
                    </a:solidFill>
                  </a:rPr>
                  <a:t> </a:t>
                </a:r>
                <a:r>
                  <a:rPr lang="en-US" b="1" i="1" spc="-5" dirty="0">
                    <a:solidFill>
                      <a:schemeClr val="tx1"/>
                    </a:solidFill>
                  </a:rPr>
                  <a:t>simpl</a:t>
                </a:r>
                <a:r>
                  <a:rPr lang="en-US" b="1" i="1" spc="-10" dirty="0">
                    <a:solidFill>
                      <a:schemeClr val="tx1"/>
                    </a:solidFill>
                  </a:rPr>
                  <a:t>e</a:t>
                </a:r>
                <a:r>
                  <a:rPr lang="en-US" spc="-5" dirty="0">
                    <a:solidFill>
                      <a:schemeClr val="tx1"/>
                    </a:solidFill>
                  </a:rPr>
                  <a:t>,</a:t>
                </a:r>
                <a:r>
                  <a:rPr lang="en-US" spc="-20" dirty="0">
                    <a:solidFill>
                      <a:schemeClr val="tx1"/>
                    </a:solidFill>
                  </a:rPr>
                  <a:t> </a:t>
                </a:r>
                <a:r>
                  <a:rPr lang="en-US" spc="-5" dirty="0">
                    <a:solidFill>
                      <a:schemeClr val="tx1"/>
                    </a:solidFill>
                  </a:rPr>
                  <a:t>s</a:t>
                </a:r>
                <a:r>
                  <a:rPr lang="en-US" spc="-10" dirty="0">
                    <a:solidFill>
                      <a:schemeClr val="tx1"/>
                    </a:solidFill>
                  </a:rPr>
                  <a:t>inc</a:t>
                </a:r>
                <a:r>
                  <a:rPr lang="en-US" spc="-5" dirty="0">
                    <a:solidFill>
                      <a:schemeClr val="tx1"/>
                    </a:solidFill>
                  </a:rPr>
                  <a:t>e</a:t>
                </a:r>
                <a:r>
                  <a:rPr lang="en-US" spc="-20" dirty="0">
                    <a:solidFill>
                      <a:schemeClr val="tx1"/>
                    </a:solidFill>
                  </a:rPr>
                  <a:t> </a:t>
                </a:r>
                <a:r>
                  <a:rPr lang="en-US" spc="-10" dirty="0">
                    <a:solidFill>
                      <a:schemeClr val="tx1"/>
                    </a:solidFill>
                  </a:rPr>
                  <a:t>ever</a:t>
                </a:r>
                <a:r>
                  <a:rPr lang="en-US" spc="-5" dirty="0">
                    <a:solidFill>
                      <a:schemeClr val="tx1"/>
                    </a:solidFill>
                  </a:rPr>
                  <a:t>y</a:t>
                </a:r>
                <a:r>
                  <a:rPr lang="en-US" spc="-20" dirty="0">
                    <a:solidFill>
                      <a:schemeClr val="tx1"/>
                    </a:solidFill>
                  </a:rPr>
                  <a:t> </a:t>
                </a:r>
                <a:r>
                  <a:rPr lang="en-US" spc="-10" dirty="0">
                    <a:solidFill>
                      <a:schemeClr val="tx1"/>
                    </a:solidFill>
                  </a:rPr>
                  <a:t>horizonta</a:t>
                </a:r>
                <a:r>
                  <a:rPr lang="en-US" spc="-5" dirty="0">
                    <a:solidFill>
                      <a:schemeClr val="tx1"/>
                    </a:solidFill>
                  </a:rPr>
                  <a:t>l</a:t>
                </a:r>
                <a:r>
                  <a:rPr lang="en-US" spc="-15" dirty="0">
                    <a:solidFill>
                      <a:schemeClr val="tx1"/>
                    </a:solidFill>
                  </a:rPr>
                  <a:t> </a:t>
                </a:r>
                <a:r>
                  <a:rPr lang="en-US" spc="-10" dirty="0">
                    <a:solidFill>
                      <a:schemeClr val="tx1"/>
                    </a:solidFill>
                  </a:rPr>
                  <a:t>lin</a:t>
                </a:r>
                <a:r>
                  <a:rPr lang="en-US" spc="-5" dirty="0">
                    <a:solidFill>
                      <a:schemeClr val="tx1"/>
                    </a:solidFill>
                  </a:rPr>
                  <a:t>e</a:t>
                </a:r>
                <a:r>
                  <a:rPr lang="en-US" spc="-2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20" dirty="0">
                    <a:solidFill>
                      <a:schemeClr val="tx1"/>
                    </a:solidFill>
                  </a:rPr>
                  <a:t> </a:t>
                </a:r>
                <a:r>
                  <a:rPr lang="en-US" spc="-10" dirty="0">
                    <a:solidFill>
                      <a:schemeClr val="tx1"/>
                    </a:solidFill>
                  </a:rPr>
                  <a:t>intersect</a:t>
                </a:r>
                <a:r>
                  <a:rPr lang="en-US" spc="-5" dirty="0">
                    <a:solidFill>
                      <a:schemeClr val="tx1"/>
                    </a:solidFill>
                  </a:rPr>
                  <a:t>s</a:t>
                </a:r>
                <a:r>
                  <a:rPr lang="en-US" spc="-20" dirty="0">
                    <a:solidFill>
                      <a:schemeClr val="tx1"/>
                    </a:solidFill>
                  </a:rPr>
                  <a:t> </a:t>
                </a:r>
                <a:r>
                  <a:rPr lang="en-US" spc="-5" dirty="0">
                    <a:solidFill>
                      <a:schemeClr val="tx1"/>
                    </a:solidFill>
                  </a:rPr>
                  <a:t>t</a:t>
                </a:r>
                <a:r>
                  <a:rPr lang="en-US" spc="-10" dirty="0">
                    <a:solidFill>
                      <a:schemeClr val="tx1"/>
                    </a:solidFill>
                  </a:rPr>
                  <a:t>he regio</a:t>
                </a:r>
                <a:r>
                  <a:rPr lang="en-US" spc="-5" dirty="0">
                    <a:solidFill>
                      <a:schemeClr val="tx1"/>
                    </a:solidFill>
                  </a:rPr>
                  <a:t>n</a:t>
                </a:r>
                <a:r>
                  <a:rPr lang="en-US" spc="-15" dirty="0">
                    <a:solidFill>
                      <a:schemeClr val="tx1"/>
                    </a:solidFill>
                  </a:rPr>
                  <a:t> </a:t>
                </a:r>
                <a:r>
                  <a:rPr lang="en-US" spc="-10" dirty="0">
                    <a:solidFill>
                      <a:schemeClr val="tx1"/>
                    </a:solidFill>
                  </a:rPr>
                  <a:t>doe</a:t>
                </a:r>
                <a:r>
                  <a:rPr lang="en-US" spc="-5" dirty="0">
                    <a:solidFill>
                      <a:schemeClr val="tx1"/>
                    </a:solidFill>
                  </a:rPr>
                  <a:t>s</a:t>
                </a:r>
                <a:r>
                  <a:rPr lang="en-US" spc="-15" dirty="0">
                    <a:solidFill>
                      <a:schemeClr val="tx1"/>
                    </a:solidFill>
                  </a:rPr>
                  <a:t> </a:t>
                </a:r>
                <a:r>
                  <a:rPr lang="en-US" spc="-10" dirty="0">
                    <a:solidFill>
                      <a:schemeClr val="tx1"/>
                    </a:solidFill>
                  </a:rPr>
                  <a:t>s</a:t>
                </a:r>
                <a:r>
                  <a:rPr lang="en-US" spc="-5" dirty="0">
                    <a:solidFill>
                      <a:schemeClr val="tx1"/>
                    </a:solidFill>
                  </a:rPr>
                  <a:t>o</a:t>
                </a:r>
                <a:r>
                  <a:rPr lang="en-US" spc="-15" dirty="0">
                    <a:solidFill>
                      <a:schemeClr val="tx1"/>
                    </a:solidFill>
                  </a:rPr>
                  <a:t> </a:t>
                </a:r>
                <a:r>
                  <a:rPr lang="en-US" spc="-10" dirty="0">
                    <a:solidFill>
                      <a:schemeClr val="tx1"/>
                    </a:solidFill>
                  </a:rPr>
                  <a:t>i</a:t>
                </a:r>
                <a:r>
                  <a:rPr lang="en-US" spc="-5" dirty="0">
                    <a:solidFill>
                      <a:schemeClr val="tx1"/>
                    </a:solidFill>
                  </a:rPr>
                  <a:t>n</a:t>
                </a:r>
                <a:r>
                  <a:rPr lang="en-US" spc="-15"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s</a:t>
                </a:r>
                <a:r>
                  <a:rPr lang="en-US" spc="-10" dirty="0">
                    <a:solidFill>
                      <a:schemeClr val="tx1"/>
                    </a:solidFill>
                  </a:rPr>
                  <a:t>ingl</a:t>
                </a:r>
                <a:r>
                  <a:rPr lang="en-US" spc="-5" dirty="0">
                    <a:solidFill>
                      <a:schemeClr val="tx1"/>
                    </a:solidFill>
                  </a:rPr>
                  <a:t>e</a:t>
                </a:r>
                <a:r>
                  <a:rPr lang="en-US" spc="-15" dirty="0">
                    <a:solidFill>
                      <a:schemeClr val="tx1"/>
                    </a:solidFill>
                  </a:rPr>
                  <a:t> </a:t>
                </a:r>
                <a:r>
                  <a:rPr lang="en-US" spc="-10" dirty="0">
                    <a:solidFill>
                      <a:schemeClr val="tx1"/>
                    </a:solidFill>
                  </a:rPr>
                  <a:t>lin</a:t>
                </a:r>
                <a:r>
                  <a:rPr lang="en-US" spc="-5" dirty="0">
                    <a:solidFill>
                      <a:schemeClr val="tx1"/>
                    </a:solidFill>
                  </a:rPr>
                  <a:t>e</a:t>
                </a:r>
                <a:r>
                  <a:rPr lang="en-US" spc="-15" dirty="0">
                    <a:solidFill>
                      <a:schemeClr val="tx1"/>
                    </a:solidFill>
                  </a:rPr>
                  <a:t> </a:t>
                </a:r>
                <a:r>
                  <a:rPr lang="en-US" spc="-5" dirty="0">
                    <a:solidFill>
                      <a:schemeClr val="tx1"/>
                    </a:solidFill>
                  </a:rPr>
                  <a:t>s</a:t>
                </a:r>
                <a:r>
                  <a:rPr lang="en-US" spc="-15" dirty="0">
                    <a:solidFill>
                      <a:schemeClr val="tx1"/>
                    </a:solidFill>
                  </a:rPr>
                  <a:t>egmen</a:t>
                </a:r>
                <a:r>
                  <a:rPr lang="en-US" spc="-5" dirty="0">
                    <a:solidFill>
                      <a:schemeClr val="tx1"/>
                    </a:solidFill>
                  </a:rPr>
                  <a:t>t</a:t>
                </a:r>
                <a:r>
                  <a:rPr lang="en-US" spc="-15" dirty="0">
                    <a:solidFill>
                      <a:schemeClr val="tx1"/>
                    </a:solidFill>
                  </a:rPr>
                  <a:t> </a:t>
                </a:r>
                <a:r>
                  <a:rPr lang="en-US" spc="-10" dirty="0">
                    <a:solidFill>
                      <a:schemeClr val="tx1"/>
                    </a:solidFill>
                  </a:rPr>
                  <a:t>o</a:t>
                </a:r>
                <a:r>
                  <a:rPr lang="en-US" spc="-5" dirty="0">
                    <a:solidFill>
                      <a:schemeClr val="tx1"/>
                    </a:solidFill>
                  </a:rPr>
                  <a:t>r</a:t>
                </a:r>
                <a:r>
                  <a:rPr lang="en-US" spc="-15" dirty="0">
                    <a:solidFill>
                      <a:schemeClr val="tx1"/>
                    </a:solidFill>
                  </a:rPr>
                  <a:t> </a:t>
                </a:r>
                <a:r>
                  <a:rPr lang="en-US" spc="-10" dirty="0">
                    <a:solidFill>
                      <a:schemeClr val="tx1"/>
                    </a:solidFill>
                  </a:rPr>
                  <a:t>poin</a:t>
                </a:r>
                <a:r>
                  <a:rPr lang="en-US" spc="-5" dirty="0">
                    <a:solidFill>
                      <a:schemeClr val="tx1"/>
                    </a:solidFill>
                  </a:rPr>
                  <a:t>t</a:t>
                </a:r>
                <a:r>
                  <a:rPr lang="en-US" spc="-15" dirty="0">
                    <a:solidFill>
                      <a:schemeClr val="tx1"/>
                    </a:solidFill>
                  </a:rPr>
                  <a:t> </a:t>
                </a:r>
                <a:r>
                  <a:rPr lang="en-US" spc="-10" dirty="0">
                    <a:solidFill>
                      <a:schemeClr val="tx1"/>
                    </a:solidFill>
                  </a:rPr>
                  <a:t>suc</a:t>
                </a:r>
                <a:r>
                  <a:rPr lang="en-US" spc="-5" dirty="0">
                    <a:solidFill>
                      <a:schemeClr val="tx1"/>
                    </a:solidFill>
                  </a:rPr>
                  <a:t>h</a:t>
                </a:r>
                <a:r>
                  <a:rPr lang="en-US" spc="-15" dirty="0">
                    <a:solidFill>
                      <a:schemeClr val="tx1"/>
                    </a:solidFill>
                  </a:rPr>
                  <a:t> </a:t>
                </a:r>
                <a:r>
                  <a:rPr lang="en-US" spc="-10" dirty="0">
                    <a:solidFill>
                      <a:schemeClr val="tx1"/>
                    </a:solidFill>
                  </a:rPr>
                  <a:t>tha</a:t>
                </a:r>
                <a:r>
                  <a:rPr lang="en-US" spc="-5" dirty="0">
                    <a:solidFill>
                      <a:schemeClr val="tx1"/>
                    </a:solidFill>
                  </a:rPr>
                  <a:t>t</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l</a:t>
                </a:r>
                <a:r>
                  <a:rPr lang="en-US" spc="-10" dirty="0">
                    <a:solidFill>
                      <a:schemeClr val="tx1"/>
                    </a:solidFill>
                  </a:rPr>
                  <a:t>ef</a:t>
                </a:r>
                <a:r>
                  <a:rPr lang="en-US" spc="-5" dirty="0">
                    <a:solidFill>
                      <a:schemeClr val="tx1"/>
                    </a:solidFill>
                  </a:rPr>
                  <a:t>t</a:t>
                </a:r>
                <a:r>
                  <a:rPr lang="en-US" spc="-15" dirty="0">
                    <a:solidFill>
                      <a:schemeClr val="tx1"/>
                    </a:solidFill>
                  </a:rPr>
                  <a:t> </a:t>
                </a:r>
                <a:r>
                  <a:rPr lang="en-US" spc="-10" dirty="0">
                    <a:solidFill>
                      <a:schemeClr val="tx1"/>
                    </a:solidFill>
                  </a:rPr>
                  <a:t>endpoin</a:t>
                </a:r>
                <a:r>
                  <a:rPr lang="en-US" spc="-5" dirty="0">
                    <a:solidFill>
                      <a:schemeClr val="tx1"/>
                    </a:solidFill>
                  </a:rPr>
                  <a:t>t</a:t>
                </a:r>
                <a:r>
                  <a:rPr lang="en-US" spc="-15" dirty="0">
                    <a:solidFill>
                      <a:schemeClr val="tx1"/>
                    </a:solidFill>
                  </a:rPr>
                  <a:t> </a:t>
                </a:r>
                <a:r>
                  <a:rPr lang="en-US" spc="-10" dirty="0">
                    <a:solidFill>
                      <a:schemeClr val="tx1"/>
                    </a:solidFill>
                  </a:rPr>
                  <a:t>i</a:t>
                </a:r>
                <a:r>
                  <a:rPr lang="en-US" spc="-5" dirty="0">
                    <a:solidFill>
                      <a:schemeClr val="tx1"/>
                    </a:solidFill>
                  </a:rPr>
                  <a:t>s</a:t>
                </a:r>
                <a:r>
                  <a:rPr lang="en-US" spc="-15" dirty="0">
                    <a:solidFill>
                      <a:schemeClr val="tx1"/>
                    </a:solidFill>
                  </a:rPr>
                  <a:t> </a:t>
                </a:r>
                <a:r>
                  <a:rPr lang="en-US" spc="-10" dirty="0">
                    <a:solidFill>
                      <a:schemeClr val="tx1"/>
                    </a:solidFill>
                  </a:rPr>
                  <a:t>o</a:t>
                </a:r>
                <a:r>
                  <a:rPr lang="en-US" spc="-5" dirty="0">
                    <a:solidFill>
                      <a:schemeClr val="tx1"/>
                    </a:solidFill>
                  </a:rPr>
                  <a:t>n</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curve</a:t>
                </a:r>
              </a:p>
              <a:p>
                <a:pPr marL="36900" indent="0">
                  <a:lnSpc>
                    <a:spcPct val="100000"/>
                  </a:lnSpc>
                  <a:buNone/>
                </a:pPr>
                <a:r>
                  <a:rPr lang="en-US" i="1" spc="-5" dirty="0">
                    <a:solidFill>
                      <a:schemeClr val="tx1"/>
                    </a:solidFill>
                  </a:rPr>
                  <a:t>x</a:t>
                </a:r>
                <a:r>
                  <a:rPr lang="en-US" i="1" spc="114" dirty="0">
                    <a:solidFill>
                      <a:schemeClr val="tx1"/>
                    </a:solidFill>
                  </a:rPr>
                  <a:t> </a:t>
                </a:r>
                <a:r>
                  <a:rPr lang="en-US" spc="-25" dirty="0">
                    <a:solidFill>
                      <a:schemeClr val="tx1"/>
                    </a:solidFill>
                  </a:rPr>
                  <a:t>=</a:t>
                </a:r>
                <a:r>
                  <a:rPr lang="en-US" spc="-35" dirty="0">
                    <a:solidFill>
                      <a:schemeClr val="tx1"/>
                    </a:solidFill>
                  </a:rPr>
                  <a:t> </a:t>
                </a:r>
                <a:r>
                  <a:rPr lang="en-US" i="1" spc="45" dirty="0">
                    <a:solidFill>
                      <a:schemeClr val="tx1"/>
                    </a:solidFill>
                  </a:rPr>
                  <a:t>h</a:t>
                </a:r>
                <a:r>
                  <a:rPr lang="en-US" spc="50" dirty="0">
                    <a:solidFill>
                      <a:schemeClr val="tx1"/>
                    </a:solidFill>
                  </a:rPr>
                  <a:t>(</a:t>
                </a:r>
                <a:r>
                  <a:rPr lang="en-US" i="1" spc="45" dirty="0">
                    <a:solidFill>
                      <a:schemeClr val="tx1"/>
                    </a:solidFill>
                  </a:rPr>
                  <a:t>y</a:t>
                </a:r>
                <a:r>
                  <a:rPr lang="en-US" spc="-5" dirty="0">
                    <a:solidFill>
                      <a:schemeClr val="tx1"/>
                    </a:solidFill>
                  </a:rPr>
                  <a:t>)</a:t>
                </a:r>
                <a:r>
                  <a:rPr lang="en-US" spc="-20"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r</a:t>
                </a:r>
                <a:r>
                  <a:rPr lang="en-US" spc="-10" dirty="0">
                    <a:solidFill>
                      <a:schemeClr val="tx1"/>
                    </a:solidFill>
                  </a:rPr>
                  <a:t>igh</a:t>
                </a:r>
                <a:r>
                  <a:rPr lang="en-US" spc="-5" dirty="0">
                    <a:solidFill>
                      <a:schemeClr val="tx1"/>
                    </a:solidFill>
                  </a:rPr>
                  <a:t>t</a:t>
                </a:r>
                <a:r>
                  <a:rPr lang="en-US" spc="-20" dirty="0">
                    <a:solidFill>
                      <a:schemeClr val="tx1"/>
                    </a:solidFill>
                  </a:rPr>
                  <a:t> </a:t>
                </a:r>
                <a:r>
                  <a:rPr lang="en-US" spc="-10" dirty="0">
                    <a:solidFill>
                      <a:schemeClr val="tx1"/>
                    </a:solidFill>
                  </a:rPr>
                  <a:t>endpoin</a:t>
                </a:r>
                <a:r>
                  <a:rPr lang="en-US" spc="-5" dirty="0">
                    <a:solidFill>
                      <a:schemeClr val="tx1"/>
                    </a:solidFill>
                  </a:rPr>
                  <a:t>t</a:t>
                </a:r>
                <a:r>
                  <a:rPr lang="en-US" spc="-15" dirty="0">
                    <a:solidFill>
                      <a:schemeClr val="tx1"/>
                    </a:solidFill>
                  </a:rPr>
                  <a:t> </a:t>
                </a:r>
                <a:r>
                  <a:rPr lang="en-US" spc="-10" dirty="0">
                    <a:solidFill>
                      <a:schemeClr val="tx1"/>
                    </a:solidFill>
                  </a:rPr>
                  <a:t>i</a:t>
                </a:r>
                <a:r>
                  <a:rPr lang="en-US" spc="-5" dirty="0">
                    <a:solidFill>
                      <a:schemeClr val="tx1"/>
                    </a:solidFill>
                  </a:rPr>
                  <a:t>s</a:t>
                </a:r>
                <a:r>
                  <a:rPr lang="en-US" spc="-20" dirty="0">
                    <a:solidFill>
                      <a:schemeClr val="tx1"/>
                    </a:solidFill>
                  </a:rPr>
                  <a:t> </a:t>
                </a:r>
                <a:r>
                  <a:rPr lang="en-US" spc="-10" dirty="0">
                    <a:solidFill>
                      <a:schemeClr val="tx1"/>
                    </a:solidFill>
                  </a:rPr>
                  <a:t>o</a:t>
                </a:r>
                <a:r>
                  <a:rPr lang="en-US" spc="-5" dirty="0">
                    <a:solidFill>
                      <a:schemeClr val="tx1"/>
                    </a:solidFill>
                  </a:rPr>
                  <a:t>n</a:t>
                </a:r>
                <a:r>
                  <a:rPr lang="en-US" spc="-20"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curv</a:t>
                </a:r>
                <a:r>
                  <a:rPr lang="en-US" spc="-5" dirty="0">
                    <a:solidFill>
                      <a:schemeClr val="tx1"/>
                    </a:solidFill>
                  </a:rPr>
                  <a:t>e</a:t>
                </a:r>
                <a:r>
                  <a:rPr lang="en-US" spc="10"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20" dirty="0">
                    <a:solidFill>
                      <a:schemeClr val="tx1"/>
                    </a:solidFill>
                  </a:rPr>
                  <a:t> </a:t>
                </a:r>
                <a:r>
                  <a:rPr lang="en-US" i="1" spc="25" dirty="0">
                    <a:solidFill>
                      <a:schemeClr val="tx1"/>
                    </a:solidFill>
                  </a:rPr>
                  <a:t>g</a:t>
                </a:r>
                <a:r>
                  <a:rPr lang="en-US" spc="50" dirty="0">
                    <a:solidFill>
                      <a:schemeClr val="tx1"/>
                    </a:solidFill>
                  </a:rPr>
                  <a:t>(</a:t>
                </a:r>
                <a:r>
                  <a:rPr lang="en-US" i="1" spc="45" dirty="0">
                    <a:solidFill>
                      <a:schemeClr val="tx1"/>
                    </a:solidFill>
                  </a:rPr>
                  <a:t>y</a:t>
                </a:r>
                <a:r>
                  <a:rPr lang="en-US" spc="-5" dirty="0">
                    <a:solidFill>
                      <a:schemeClr val="tx1"/>
                    </a:solidFill>
                  </a:rPr>
                  <a:t>),</a:t>
                </a:r>
                <a:r>
                  <a:rPr lang="en-US" spc="-20" dirty="0">
                    <a:solidFill>
                      <a:schemeClr val="tx1"/>
                    </a:solidFill>
                  </a:rPr>
                  <a:t> </a:t>
                </a:r>
                <a:r>
                  <a:rPr lang="en-US" spc="-10" dirty="0">
                    <a:solidFill>
                      <a:schemeClr val="tx1"/>
                    </a:solidFill>
                  </a:rPr>
                  <a:t>a</a:t>
                </a:r>
                <a:r>
                  <a:rPr lang="en-US" spc="-5" dirty="0">
                    <a:solidFill>
                      <a:schemeClr val="tx1"/>
                    </a:solidFill>
                  </a:rPr>
                  <a:t>s</a:t>
                </a:r>
                <a:r>
                  <a:rPr lang="en-US" spc="-15" dirty="0">
                    <a:solidFill>
                      <a:schemeClr val="tx1"/>
                    </a:solidFill>
                  </a:rPr>
                  <a:t> </a:t>
                </a:r>
                <a:r>
                  <a:rPr lang="en-US" spc="-5" dirty="0">
                    <a:solidFill>
                      <a:schemeClr val="tx1"/>
                    </a:solidFill>
                  </a:rPr>
                  <a:t>in</a:t>
                </a:r>
                <a:r>
                  <a:rPr lang="en-US" spc="-20" dirty="0">
                    <a:solidFill>
                      <a:schemeClr val="tx1"/>
                    </a:solidFill>
                  </a:rPr>
                  <a:t> </a:t>
                </a:r>
                <a:r>
                  <a:rPr lang="en-US" spc="-15" dirty="0">
                    <a:solidFill>
                      <a:schemeClr val="tx1"/>
                    </a:solidFill>
                  </a:rPr>
                  <a:t>F</a:t>
                </a:r>
                <a:r>
                  <a:rPr lang="en-US" spc="-5" dirty="0">
                    <a:solidFill>
                      <a:schemeClr val="tx1"/>
                    </a:solidFill>
                  </a:rPr>
                  <a:t>igure</a:t>
                </a:r>
                <a:r>
                  <a:rPr lang="en-US" spc="-15" dirty="0">
                    <a:solidFill>
                      <a:schemeClr val="tx1"/>
                    </a:solidFill>
                  </a:rPr>
                  <a:t> </a:t>
                </a:r>
                <a:r>
                  <a:rPr lang="en-US" spc="-10" dirty="0">
                    <a:solidFill>
                      <a:schemeClr val="tx1"/>
                    </a:solidFill>
                  </a:rPr>
                  <a:t>9</a:t>
                </a:r>
                <a:r>
                  <a:rPr lang="en-US" spc="-5" dirty="0">
                    <a:solidFill>
                      <a:schemeClr val="tx1"/>
                    </a:solidFill>
                  </a:rPr>
                  <a:t>.</a:t>
                </a:r>
                <a:r>
                  <a:rPr lang="en-US" spc="-20" dirty="0">
                    <a:solidFill>
                      <a:schemeClr val="tx1"/>
                    </a:solidFill>
                  </a:rPr>
                  <a:t> </a:t>
                </a:r>
                <a:r>
                  <a:rPr lang="en-US" spc="-15" dirty="0">
                    <a:solidFill>
                      <a:schemeClr val="tx1"/>
                    </a:solidFill>
                  </a:rPr>
                  <a:t>T</a:t>
                </a:r>
                <a:r>
                  <a:rPr lang="en-US" spc="-5" dirty="0">
                    <a:solidFill>
                      <a:schemeClr val="tx1"/>
                    </a:solidFill>
                  </a:rPr>
                  <a:t>he</a:t>
                </a:r>
                <a:r>
                  <a:rPr lang="en-US" spc="-15" dirty="0">
                    <a:solidFill>
                      <a:schemeClr val="tx1"/>
                    </a:solidFill>
                  </a:rPr>
                  <a:t> </a:t>
                </a:r>
                <a:r>
                  <a:rPr lang="en-US" spc="-5" dirty="0">
                    <a:solidFill>
                      <a:schemeClr val="tx1"/>
                    </a:solidFill>
                  </a:rPr>
                  <a:t>formula</a:t>
                </a:r>
                <a:r>
                  <a:rPr lang="en-US" spc="-15" dirty="0">
                    <a:solidFill>
                      <a:schemeClr val="tx1"/>
                    </a:solidFill>
                  </a:rPr>
                  <a:t> </a:t>
                </a:r>
                <a:r>
                  <a:rPr lang="en-US" spc="-5" dirty="0">
                    <a:solidFill>
                      <a:schemeClr val="tx1"/>
                    </a:solidFill>
                  </a:rPr>
                  <a:t>for the </a:t>
                </a:r>
                <a:r>
                  <a:rPr lang="en-US" spc="-10" dirty="0">
                    <a:solidFill>
                      <a:schemeClr val="tx1"/>
                    </a:solidFill>
                  </a:rPr>
                  <a:t>a</a:t>
                </a:r>
                <a:r>
                  <a:rPr lang="en-US" spc="-5" dirty="0">
                    <a:solidFill>
                      <a:schemeClr val="tx1"/>
                    </a:solidFill>
                  </a:rPr>
                  <a:t>rea corresponding</a:t>
                </a:r>
                <a:r>
                  <a:rPr lang="en-US" dirty="0">
                    <a:solidFill>
                      <a:schemeClr val="tx1"/>
                    </a:solidFill>
                  </a:rPr>
                  <a:t> </a:t>
                </a:r>
                <a:r>
                  <a:rPr lang="en-US" spc="-5" dirty="0">
                    <a:solidFill>
                      <a:schemeClr val="tx1"/>
                    </a:solidFill>
                  </a:rPr>
                  <a:t>to Eq. (2) is</a:t>
                </a:r>
              </a:p>
              <a:p>
                <a:pPr marL="36900" indent="0">
                  <a:lnSpc>
                    <a:spcPct val="100000"/>
                  </a:lnSpc>
                  <a:buNone/>
                </a:pPr>
                <a14:m>
                  <m:oMath xmlns:m="http://schemas.openxmlformats.org/officeDocument/2006/math">
                    <m:r>
                      <m:rPr>
                        <m:nor/>
                      </m:rPr>
                      <a:rPr lang="en-US" spc="-10" dirty="0">
                        <a:latin typeface="Cambria Math" panose="02040503050406030204" pitchFamily="18" charset="0"/>
                      </a:rPr>
                      <m:t>a</m:t>
                    </m:r>
                    <m:r>
                      <m:rPr>
                        <m:nor/>
                      </m:rPr>
                      <a:rPr lang="en-US" spc="-10" dirty="0">
                        <a:solidFill>
                          <a:schemeClr val="tx1"/>
                        </a:solidFill>
                      </a:rPr>
                      <m:t>re</m:t>
                    </m:r>
                    <m:r>
                      <m:rPr>
                        <m:nor/>
                      </m:rPr>
                      <a:rPr lang="en-US" spc="-5" dirty="0">
                        <a:solidFill>
                          <a:schemeClr val="tx1"/>
                        </a:solidFill>
                      </a:rPr>
                      <m:t>a</m:t>
                    </m:r>
                    <m:r>
                      <m:rPr>
                        <m:nor/>
                      </m:rPr>
                      <a:rPr lang="en-US" spc="-5" dirty="0">
                        <a:solidFill>
                          <a:schemeClr val="tx1"/>
                        </a:solidFill>
                      </a:rPr>
                      <m:t> </m:t>
                    </m:r>
                    <m:r>
                      <m:rPr>
                        <m:nor/>
                      </m:rPr>
                      <a:rPr lang="en-US" spc="-10" dirty="0">
                        <a:solidFill>
                          <a:schemeClr val="tx1"/>
                        </a:solidFill>
                      </a:rPr>
                      <m:t>betwee</m:t>
                    </m:r>
                    <m:r>
                      <m:rPr>
                        <m:nor/>
                      </m:rPr>
                      <a:rPr lang="en-US" spc="-5" dirty="0">
                        <a:solidFill>
                          <a:schemeClr val="tx1"/>
                        </a:solidFill>
                      </a:rPr>
                      <m:t>n</m:t>
                    </m:r>
                    <m:r>
                      <m:rPr>
                        <m:nor/>
                      </m:rPr>
                      <a:rPr lang="en-US" dirty="0">
                        <a:solidFill>
                          <a:schemeClr val="tx1"/>
                        </a:solidFill>
                      </a:rPr>
                      <m:t> </m:t>
                    </m:r>
                    <m:r>
                      <m:rPr>
                        <m:nor/>
                      </m:rPr>
                      <a:rPr lang="en-US" spc="-10" dirty="0">
                        <a:solidFill>
                          <a:schemeClr val="tx1"/>
                        </a:solidFill>
                      </a:rPr>
                      <m:t>th</m:t>
                    </m:r>
                    <m:r>
                      <m:rPr>
                        <m:nor/>
                      </m:rPr>
                      <a:rPr lang="en-US" spc="-5" dirty="0">
                        <a:solidFill>
                          <a:schemeClr val="tx1"/>
                        </a:solidFill>
                      </a:rPr>
                      <m:t>e</m:t>
                    </m:r>
                    <m:r>
                      <m:rPr>
                        <m:nor/>
                      </m:rPr>
                      <a:rPr lang="en-US" spc="-5" dirty="0">
                        <a:solidFill>
                          <a:schemeClr val="tx1"/>
                        </a:solidFill>
                      </a:rPr>
                      <m:t> </m:t>
                    </m:r>
                    <m:r>
                      <m:rPr>
                        <m:nor/>
                      </m:rPr>
                      <a:rPr lang="en-US" spc="-10" dirty="0">
                        <a:solidFill>
                          <a:schemeClr val="tx1"/>
                        </a:solidFill>
                      </a:rPr>
                      <m:t>graph</m:t>
                    </m:r>
                    <m:r>
                      <m:rPr>
                        <m:nor/>
                      </m:rPr>
                      <a:rPr lang="en-US" spc="-5" dirty="0">
                        <a:solidFill>
                          <a:schemeClr val="tx1"/>
                        </a:solidFill>
                      </a:rPr>
                      <m:t>s</m:t>
                    </m:r>
                    <m:r>
                      <m:rPr>
                        <m:nor/>
                      </m:rPr>
                      <a:rPr lang="en-US" spc="25" dirty="0">
                        <a:solidFill>
                          <a:schemeClr val="tx1"/>
                        </a:solidFill>
                      </a:rPr>
                      <m:t> </m:t>
                    </m:r>
                    <m:r>
                      <m:rPr>
                        <m:nor/>
                      </m:rPr>
                      <a:rPr lang="en-US" spc="-25" dirty="0">
                        <a:solidFill>
                          <a:schemeClr val="tx1"/>
                        </a:solidFill>
                      </a:rPr>
                      <m:t>=</m:t>
                    </m:r>
                  </m:oMath>
                </a14:m>
                <a:r>
                  <a:rPr lang="en-US" dirty="0">
                    <a:solidFill>
                      <a:schemeClr val="tx1"/>
                    </a:solidFill>
                  </a:rPr>
                  <a:t> </a:t>
                </a:r>
              </a:p>
              <a:p>
                <a:pPr marL="36900" indent="0">
                  <a:lnSpc>
                    <a:spcPct val="100000"/>
                  </a:lnSpc>
                  <a:buNone/>
                </a:pP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𝑐</m:t>
                        </m:r>
                      </m:sub>
                      <m:sup>
                        <m:r>
                          <a:rPr lang="en-US" b="0" i="1" smtClean="0">
                            <a:solidFill>
                              <a:schemeClr val="tx1"/>
                            </a:solidFill>
                            <a:latin typeface="Cambria Math" panose="02040503050406030204" pitchFamily="18" charset="0"/>
                            <a:cs typeface="Times New Roman"/>
                          </a:rPr>
                          <m:t>𝑑</m:t>
                        </m:r>
                      </m:sup>
                      <m:e>
                        <m:d>
                          <m:dPr>
                            <m:ctrlPr>
                              <a:rPr lang="en-US" b="0" i="1" smtClean="0">
                                <a:solidFill>
                                  <a:schemeClr val="tx1"/>
                                </a:solidFill>
                                <a:latin typeface="Cambria Math" panose="02040503050406030204" pitchFamily="18" charset="0"/>
                                <a:cs typeface="Times New Roman"/>
                              </a:rPr>
                            </m:ctrlPr>
                          </m:dPr>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𝑥</m:t>
                                </m:r>
                              </m:e>
                              <m:sub>
                                <m:r>
                                  <m:rPr>
                                    <m:sty m:val="p"/>
                                  </m:rPr>
                                  <a:rPr lang="en-US" b="0" i="0" smtClean="0">
                                    <a:solidFill>
                                      <a:schemeClr val="tx1"/>
                                    </a:solidFill>
                                    <a:latin typeface="Cambria Math" panose="02040503050406030204" pitchFamily="18" charset="0"/>
                                    <a:cs typeface="Times New Roman"/>
                                  </a:rPr>
                                  <m:t>right</m:t>
                                </m:r>
                              </m:sub>
                            </m:sSub>
                            <m:r>
                              <a:rPr lang="en-US" b="0" i="1" smtClean="0">
                                <a:solidFill>
                                  <a:schemeClr val="tx1"/>
                                </a:solidFill>
                                <a:latin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𝑥</m:t>
                                </m:r>
                              </m:e>
                              <m:sub>
                                <m:r>
                                  <m:rPr>
                                    <m:sty m:val="p"/>
                                  </m:rPr>
                                  <a:rPr lang="en-US" b="0" i="0" smtClean="0">
                                    <a:solidFill>
                                      <a:schemeClr val="tx1"/>
                                    </a:solidFill>
                                    <a:latin typeface="Cambria Math" panose="02040503050406030204" pitchFamily="18" charset="0"/>
                                    <a:cs typeface="Times New Roman"/>
                                  </a:rPr>
                                  <m:t>left</m:t>
                                </m:r>
                              </m:sub>
                            </m:sSub>
                          </m:e>
                        </m:d>
                        <m:r>
                          <a:rPr lang="en-US" b="0" i="1" smtClean="0">
                            <a:solidFill>
                              <a:schemeClr val="tx1"/>
                            </a:solidFill>
                            <a:latin typeface="Cambria Math" panose="02040503050406030204" pitchFamily="18" charset="0"/>
                            <a:cs typeface="Times New Roman"/>
                          </a:rPr>
                          <m:t>𝑑𝑦</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𝑐</m:t>
                            </m:r>
                          </m:sub>
                          <m:sup>
                            <m:r>
                              <a:rPr lang="en-US" b="0" i="1" smtClean="0">
                                <a:solidFill>
                                  <a:schemeClr val="tx1"/>
                                </a:solidFill>
                                <a:latin typeface="Cambria Math" panose="02040503050406030204" pitchFamily="18" charset="0"/>
                                <a:cs typeface="Times New Roman"/>
                              </a:rPr>
                              <m:t>𝑑</m:t>
                            </m:r>
                          </m:sup>
                          <m:e>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𝑔</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𝑦</m:t>
                                </m:r>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h</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𝑦</m:t>
                                </m:r>
                              </m:e>
                            </m:d>
                            <m:r>
                              <a:rPr lang="en-US" b="0" i="1" smtClean="0">
                                <a:solidFill>
                                  <a:schemeClr val="tx1"/>
                                </a:solidFill>
                                <a:latin typeface="Cambria Math" panose="02040503050406030204" pitchFamily="18" charset="0"/>
                                <a:cs typeface="Times New Roman"/>
                              </a:rPr>
                              <m:t>)</m:t>
                            </m:r>
                          </m:e>
                        </m:nary>
                      </m:e>
                    </m:nary>
                    <m:r>
                      <a:rPr lang="en-US" b="0" i="1" smtClean="0">
                        <a:solidFill>
                          <a:schemeClr val="tx1"/>
                        </a:solidFill>
                        <a:latin typeface="Cambria Math" panose="02040503050406030204" pitchFamily="18" charset="0"/>
                        <a:cs typeface="Times New Roman"/>
                      </a:rPr>
                      <m:t>𝑑𝑦</m:t>
                    </m:r>
                  </m:oMath>
                </a14:m>
                <a:r>
                  <a:rPr lang="en-US" dirty="0">
                    <a:solidFill>
                      <a:schemeClr val="tx1"/>
                    </a:solidFill>
                  </a:rPr>
                  <a:t> </a:t>
                </a: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r="-122"/>
                </a:stretch>
              </a:blipFill>
            </p:spPr>
            <p:txBody>
              <a:bodyPr/>
              <a:lstStyle/>
              <a:p>
                <a:r>
                  <a:rPr lang="en-US">
                    <a:noFill/>
                  </a:rPr>
                  <a:t> </a:t>
                </a:r>
              </a:p>
            </p:txBody>
          </p:sp>
        </mc:Fallback>
      </mc:AlternateContent>
      <p:pic>
        <p:nvPicPr>
          <p:cNvPr id="4" name="Picture 3" descr="A graph shows two functions creating a horizontally simple region.&#10;In a graph, the y axis has points c and d labeled. In quadrant 1, the curve x equals h of y opens to the right, then another curve x equals g of y opens to the left. The curves intersect when y equals c and y equals d, forming an enclosed region. The region is shaded. A horizontal line intersects both curves at a common point when y equals c. Between y equals c and y equals d, a horizontal line intersects both curves.">
            <a:extLst>
              <a:ext uri="{FF2B5EF4-FFF2-40B4-BE49-F238E27FC236}">
                <a16:creationId xmlns="" xmlns:a16="http://schemas.microsoft.com/office/drawing/2014/main" id="{8F6944B7-F51A-4905-87ED-415EA025B7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9673" y="3429000"/>
            <a:ext cx="2709938" cy="2709938"/>
          </a:xfrm>
          <a:prstGeom prst="rect">
            <a:avLst/>
          </a:prstGeom>
        </p:spPr>
      </p:pic>
    </p:spTree>
    <p:extLst>
      <p:ext uri="{BB962C8B-B14F-4D97-AF65-F5344CB8AC3E}">
        <p14:creationId xmlns:p14="http://schemas.microsoft.com/office/powerpoint/2010/main" val="108409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11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6682410" cy="4876799"/>
              </a:xfrm>
            </p:spPr>
            <p:txBody>
              <a:bodyPr>
                <a:noAutofit/>
              </a:bodyPr>
              <a:lstStyle/>
              <a:p>
                <a:pPr marL="0" marR="5080" indent="0">
                  <a:lnSpc>
                    <a:spcPct val="100000"/>
                  </a:lnSpc>
                  <a:buNone/>
                </a:pPr>
                <a:r>
                  <a:rPr lang="en-US" b="1" u="sng" dirty="0">
                    <a:solidFill>
                      <a:schemeClr val="tx1"/>
                    </a:solidFill>
                  </a:rPr>
                  <a:t>EXAMPLE</a:t>
                </a:r>
                <a:r>
                  <a:rPr lang="en-US" b="1" dirty="0">
                    <a:solidFill>
                      <a:schemeClr val="tx1"/>
                    </a:solidFill>
                  </a:rPr>
                  <a:t>: </a:t>
                </a:r>
                <a:r>
                  <a:rPr lang="en-US" spc="-40" dirty="0">
                    <a:solidFill>
                      <a:schemeClr val="tx1"/>
                    </a:solidFill>
                  </a:rPr>
                  <a:t> </a:t>
                </a:r>
                <a:r>
                  <a:rPr lang="en-US" b="1" spc="-40" dirty="0">
                    <a:solidFill>
                      <a:schemeClr val="tx1"/>
                    </a:solidFill>
                  </a:rPr>
                  <a:t>We c</a:t>
                </a:r>
                <a:r>
                  <a:rPr lang="en-US" spc="-10" dirty="0">
                    <a:solidFill>
                      <a:schemeClr val="tx1"/>
                    </a:solidFill>
                  </a:rPr>
                  <a:t>alculat</a:t>
                </a:r>
                <a:r>
                  <a:rPr lang="en-US" spc="-5" dirty="0">
                    <a:solidFill>
                      <a:schemeClr val="tx1"/>
                    </a:solidFill>
                  </a:rPr>
                  <a:t>e</a:t>
                </a:r>
                <a:r>
                  <a:rPr lang="en-US" dirty="0">
                    <a:solidFill>
                      <a:schemeClr val="tx1"/>
                    </a:solidFill>
                  </a:rPr>
                  <a:t>  </a:t>
                </a:r>
                <a:r>
                  <a:rPr lang="en-US" spc="-6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70" dirty="0">
                    <a:solidFill>
                      <a:schemeClr val="tx1"/>
                    </a:solidFill>
                  </a:rPr>
                  <a:t> </a:t>
                </a:r>
                <a:r>
                  <a:rPr lang="en-US" spc="-10" dirty="0">
                    <a:solidFill>
                      <a:schemeClr val="tx1"/>
                    </a:solidFill>
                  </a:rPr>
                  <a:t>are</a:t>
                </a:r>
                <a:r>
                  <a:rPr lang="en-US" spc="-5" dirty="0">
                    <a:solidFill>
                      <a:schemeClr val="tx1"/>
                    </a:solidFill>
                  </a:rPr>
                  <a:t>a</a:t>
                </a:r>
                <a:r>
                  <a:rPr lang="en-US" dirty="0">
                    <a:solidFill>
                      <a:schemeClr val="tx1"/>
                    </a:solidFill>
                  </a:rPr>
                  <a:t>  </a:t>
                </a:r>
                <a:r>
                  <a:rPr lang="en-US" spc="-70" dirty="0">
                    <a:solidFill>
                      <a:schemeClr val="tx1"/>
                    </a:solidFill>
                  </a:rPr>
                  <a:t> </a:t>
                </a:r>
                <a:r>
                  <a:rPr lang="en-US" spc="-10" dirty="0">
                    <a:solidFill>
                      <a:schemeClr val="tx1"/>
                    </a:solidFill>
                  </a:rPr>
                  <a:t>enclose</a:t>
                </a:r>
                <a:r>
                  <a:rPr lang="en-US" spc="-5" dirty="0">
                    <a:solidFill>
                      <a:schemeClr val="tx1"/>
                    </a:solidFill>
                  </a:rPr>
                  <a:t>d</a:t>
                </a:r>
                <a:r>
                  <a:rPr lang="en-US" dirty="0">
                    <a:solidFill>
                      <a:schemeClr val="tx1"/>
                    </a:solidFill>
                  </a:rPr>
                  <a:t>  </a:t>
                </a:r>
                <a:r>
                  <a:rPr lang="en-US" spc="-65" dirty="0">
                    <a:solidFill>
                      <a:schemeClr val="tx1"/>
                    </a:solidFill>
                  </a:rPr>
                  <a:t> </a:t>
                </a:r>
                <a:r>
                  <a:rPr lang="en-US" spc="-10" dirty="0">
                    <a:solidFill>
                      <a:schemeClr val="tx1"/>
                    </a:solidFill>
                  </a:rPr>
                  <a:t>b</a:t>
                </a:r>
                <a:r>
                  <a:rPr lang="en-US" spc="-5" dirty="0">
                    <a:solidFill>
                      <a:schemeClr val="tx1"/>
                    </a:solidFill>
                  </a:rPr>
                  <a:t>y</a:t>
                </a:r>
                <a:r>
                  <a:rPr lang="en-US" dirty="0">
                    <a:solidFill>
                      <a:schemeClr val="tx1"/>
                    </a:solidFill>
                  </a:rPr>
                  <a:t>  </a:t>
                </a:r>
                <a:r>
                  <a:rPr lang="en-US" spc="-70"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70" dirty="0">
                    <a:solidFill>
                      <a:schemeClr val="tx1"/>
                    </a:solidFill>
                  </a:rPr>
                  <a:t> </a:t>
                </a:r>
                <a:r>
                  <a:rPr lang="en-US" spc="-10" dirty="0">
                    <a:solidFill>
                      <a:schemeClr val="tx1"/>
                    </a:solidFill>
                  </a:rPr>
                  <a:t>graph</a:t>
                </a:r>
                <a:r>
                  <a:rPr lang="en-US" spc="-5" dirty="0">
                    <a:solidFill>
                      <a:schemeClr val="tx1"/>
                    </a:solidFill>
                  </a:rPr>
                  <a:t>s</a:t>
                </a:r>
                <a:r>
                  <a:rPr lang="en-US" dirty="0">
                    <a:solidFill>
                      <a:schemeClr val="tx1"/>
                    </a:solidFill>
                  </a:rPr>
                  <a:t>  </a:t>
                </a:r>
                <a:r>
                  <a:rPr lang="en-US" spc="-65"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60" dirty="0">
                    <a:solidFill>
                      <a:schemeClr val="tx1"/>
                    </a:solidFill>
                  </a:rPr>
                  <a:t> </a:t>
                </a:r>
                <a:r>
                  <a:rPr lang="en-US" i="1" spc="45" dirty="0">
                    <a:solidFill>
                      <a:schemeClr val="tx1"/>
                    </a:solidFill>
                  </a:rPr>
                  <a:t>h</a:t>
                </a:r>
                <a:r>
                  <a:rPr lang="en-US" spc="50" dirty="0">
                    <a:solidFill>
                      <a:schemeClr val="tx1"/>
                    </a:solidFill>
                  </a:rPr>
                  <a:t>(</a:t>
                </a:r>
                <a:r>
                  <a:rPr lang="en-US" i="1" spc="45" dirty="0">
                    <a:solidFill>
                      <a:schemeClr val="tx1"/>
                    </a:solidFill>
                  </a:rPr>
                  <a:t>y</a:t>
                </a:r>
                <a:r>
                  <a:rPr lang="en-US" spc="-5" dirty="0">
                    <a:solidFill>
                      <a:schemeClr val="tx1"/>
                    </a:solidFill>
                  </a:rPr>
                  <a:t>)</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45" dirty="0">
                    <a:solidFill>
                      <a:schemeClr val="tx1"/>
                    </a:solidFill>
                  </a:rPr>
                  <a:t>y</a:t>
                </a:r>
                <a:r>
                  <a:rPr lang="en-US" baseline="25925" dirty="0">
                    <a:solidFill>
                      <a:schemeClr val="tx1"/>
                    </a:solidFill>
                  </a:rPr>
                  <a:t>2</a:t>
                </a:r>
                <a:r>
                  <a:rPr lang="en-US" spc="120" baseline="25925"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1</a:t>
                </a:r>
                <a:r>
                  <a:rPr lang="en-US" dirty="0">
                    <a:solidFill>
                      <a:schemeClr val="tx1"/>
                    </a:solidFill>
                  </a:rPr>
                  <a:t> </a:t>
                </a:r>
                <a:r>
                  <a:rPr lang="en-US" spc="-10" dirty="0">
                    <a:solidFill>
                      <a:schemeClr val="tx1"/>
                    </a:solidFill>
                  </a:rPr>
                  <a:t>and</a:t>
                </a:r>
                <a:r>
                  <a:rPr lang="es-ES" i="1" spc="25" dirty="0">
                    <a:solidFill>
                      <a:schemeClr val="tx1"/>
                    </a:solidFill>
                  </a:rPr>
                  <a:t> </a:t>
                </a:r>
                <a14:m>
                  <m:oMath xmlns:m="http://schemas.openxmlformats.org/officeDocument/2006/math">
                    <m:r>
                      <a:rPr lang="en-US" b="0" i="1" spc="-5" smtClean="0">
                        <a:solidFill>
                          <a:schemeClr val="tx1"/>
                        </a:solidFill>
                        <a:latin typeface="Cambria Math" panose="02040503050406030204" pitchFamily="18" charset="0"/>
                        <a:cs typeface="Times New Roman"/>
                      </a:rPr>
                      <m:t>𝑔</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𝑦</m:t>
                        </m:r>
                      </m:e>
                    </m:d>
                    <m:r>
                      <a:rPr lang="en-US" b="0" i="1" spc="-5" smtClean="0">
                        <a:solidFill>
                          <a:schemeClr val="tx1"/>
                        </a:solidFill>
                        <a:latin typeface="Cambria Math" panose="02040503050406030204" pitchFamily="18" charset="0"/>
                        <a:cs typeface="Times New Roman"/>
                      </a:rPr>
                      <m:t>=</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𝑦</m:t>
                        </m:r>
                      </m:e>
                      <m:sup>
                        <m:r>
                          <a:rPr lang="en-US" b="0" i="1" spc="-5" smtClean="0">
                            <a:solidFill>
                              <a:schemeClr val="tx1"/>
                            </a:solidFill>
                            <a:latin typeface="Cambria Math" panose="02040503050406030204" pitchFamily="18" charset="0"/>
                            <a:cs typeface="Times New Roman"/>
                          </a:rPr>
                          <m:t>2</m:t>
                        </m:r>
                      </m:sup>
                    </m:sSup>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8</m:t>
                        </m:r>
                      </m:den>
                    </m:f>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𝑦</m:t>
                        </m:r>
                      </m:e>
                      <m:sup>
                        <m:r>
                          <a:rPr lang="en-US" b="0" i="1" spc="-5" smtClean="0">
                            <a:solidFill>
                              <a:schemeClr val="tx1"/>
                            </a:solidFill>
                            <a:latin typeface="Cambria Math" panose="02040503050406030204" pitchFamily="18" charset="0"/>
                            <a:cs typeface="Times New Roman"/>
                          </a:rPr>
                          <m:t>4</m:t>
                        </m:r>
                      </m:sup>
                    </m:sSup>
                    <m:r>
                      <a:rPr lang="en-US" b="0" i="1" spc="-5" smtClean="0">
                        <a:solidFill>
                          <a:schemeClr val="tx1"/>
                        </a:solidFill>
                        <a:latin typeface="Cambria Math" panose="02040503050406030204" pitchFamily="18" charset="0"/>
                        <a:cs typeface="Times New Roman"/>
                      </a:rPr>
                      <m:t>+1</m:t>
                    </m:r>
                  </m:oMath>
                </a14:m>
                <a:r>
                  <a:rPr lang="en-US" dirty="0">
                    <a:solidFill>
                      <a:schemeClr val="tx1"/>
                    </a:solidFill>
                  </a:rPr>
                  <a:t>. </a:t>
                </a:r>
                <a:r>
                  <a:rPr lang="en-US" spc="-10" dirty="0">
                    <a:solidFill>
                      <a:schemeClr val="tx1"/>
                    </a:solidFill>
                  </a:rPr>
                  <a:t>Figur</a:t>
                </a:r>
                <a:r>
                  <a:rPr lang="en-US" spc="-5" dirty="0">
                    <a:solidFill>
                      <a:schemeClr val="tx1"/>
                    </a:solidFill>
                  </a:rPr>
                  <a:t>e</a:t>
                </a:r>
                <a:r>
                  <a:rPr lang="en-US" spc="40" dirty="0">
                    <a:solidFill>
                      <a:schemeClr val="tx1"/>
                    </a:solidFill>
                  </a:rPr>
                  <a:t> </a:t>
                </a:r>
                <a:r>
                  <a:rPr lang="en-US" spc="-10" dirty="0">
                    <a:solidFill>
                      <a:schemeClr val="tx1"/>
                    </a:solidFill>
                  </a:rPr>
                  <a:t>1</a:t>
                </a:r>
                <a:r>
                  <a:rPr lang="en-US" spc="-5" dirty="0">
                    <a:solidFill>
                      <a:schemeClr val="tx1"/>
                    </a:solidFill>
                  </a:rPr>
                  <a:t>0</a:t>
                </a:r>
                <a:r>
                  <a:rPr lang="en-US" spc="40" dirty="0">
                    <a:solidFill>
                      <a:schemeClr val="tx1"/>
                    </a:solidFill>
                  </a:rPr>
                  <a:t> </a:t>
                </a:r>
                <a:r>
                  <a:rPr lang="en-US" spc="-5" dirty="0">
                    <a:solidFill>
                      <a:schemeClr val="tx1"/>
                    </a:solidFill>
                  </a:rPr>
                  <a:t>s</a:t>
                </a:r>
                <a:r>
                  <a:rPr lang="en-US" spc="-15" dirty="0">
                    <a:solidFill>
                      <a:schemeClr val="tx1"/>
                    </a:solidFill>
                  </a:rPr>
                  <a:t>how</a:t>
                </a:r>
                <a:r>
                  <a:rPr lang="en-US" spc="-5" dirty="0">
                    <a:solidFill>
                      <a:schemeClr val="tx1"/>
                    </a:solidFill>
                  </a:rPr>
                  <a:t>s</a:t>
                </a:r>
                <a:r>
                  <a:rPr lang="en-US" spc="4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10" dirty="0">
                    <a:solidFill>
                      <a:schemeClr val="tx1"/>
                    </a:solidFill>
                  </a:rPr>
                  <a:t>enclose</a:t>
                </a:r>
                <a:r>
                  <a:rPr lang="en-US" spc="-5" dirty="0">
                    <a:solidFill>
                      <a:schemeClr val="tx1"/>
                    </a:solidFill>
                  </a:rPr>
                  <a:t>d</a:t>
                </a:r>
                <a:r>
                  <a:rPr lang="en-US" spc="40" dirty="0">
                    <a:solidFill>
                      <a:schemeClr val="tx1"/>
                    </a:solidFill>
                  </a:rPr>
                  <a:t> </a:t>
                </a:r>
                <a:r>
                  <a:rPr lang="en-US" spc="-10" dirty="0">
                    <a:solidFill>
                      <a:schemeClr val="tx1"/>
                    </a:solidFill>
                  </a:rPr>
                  <a:t>regio</a:t>
                </a:r>
                <a:r>
                  <a:rPr lang="en-US" spc="-5" dirty="0">
                    <a:solidFill>
                      <a:schemeClr val="tx1"/>
                    </a:solidFill>
                  </a:rPr>
                  <a:t>n</a:t>
                </a:r>
                <a:r>
                  <a:rPr lang="en-US" spc="40" dirty="0">
                    <a:solidFill>
                      <a:schemeClr val="tx1"/>
                    </a:solidFill>
                  </a:rPr>
                  <a:t> </a:t>
                </a:r>
                <a:r>
                  <a:rPr lang="en-US" spc="-10" dirty="0">
                    <a:solidFill>
                      <a:schemeClr val="tx1"/>
                    </a:solidFill>
                  </a:rPr>
                  <a:t>stretche</a:t>
                </a:r>
                <a:r>
                  <a:rPr lang="en-US" spc="-5" dirty="0">
                    <a:solidFill>
                      <a:schemeClr val="tx1"/>
                    </a:solidFill>
                  </a:rPr>
                  <a:t>s</a:t>
                </a:r>
                <a:r>
                  <a:rPr lang="en-US" spc="40" dirty="0">
                    <a:solidFill>
                      <a:schemeClr val="tx1"/>
                    </a:solidFill>
                  </a:rPr>
                  <a:t> </a:t>
                </a:r>
                <a:r>
                  <a:rPr lang="en-US" spc="-10" dirty="0">
                    <a:solidFill>
                      <a:schemeClr val="tx1"/>
                    </a:solidFill>
                  </a:rPr>
                  <a:t>betwee</a:t>
                </a:r>
                <a:r>
                  <a:rPr lang="en-US" spc="-5" dirty="0">
                    <a:solidFill>
                      <a:schemeClr val="tx1"/>
                    </a:solidFill>
                  </a:rPr>
                  <a:t>n</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5" dirty="0">
                    <a:solidFill>
                      <a:schemeClr val="tx1"/>
                    </a:solidFill>
                  </a:rPr>
                  <a:t>t</a:t>
                </a:r>
                <a:r>
                  <a:rPr lang="en-US" spc="-15" dirty="0">
                    <a:solidFill>
                      <a:schemeClr val="tx1"/>
                    </a:solidFill>
                  </a:rPr>
                  <a:t>w</a:t>
                </a:r>
                <a:r>
                  <a:rPr lang="en-US" spc="-5" dirty="0">
                    <a:solidFill>
                      <a:schemeClr val="tx1"/>
                    </a:solidFill>
                  </a:rPr>
                  <a:t>o</a:t>
                </a:r>
                <a:r>
                  <a:rPr lang="en-US" spc="40" dirty="0">
                    <a:solidFill>
                      <a:schemeClr val="tx1"/>
                    </a:solidFill>
                  </a:rPr>
                  <a:t> </a:t>
                </a:r>
                <a:r>
                  <a:rPr lang="en-US" spc="-10" dirty="0">
                    <a:solidFill>
                      <a:schemeClr val="tx1"/>
                    </a:solidFill>
                  </a:rPr>
                  <a:t>point</a:t>
                </a:r>
                <a:r>
                  <a:rPr lang="en-US" spc="-5" dirty="0">
                    <a:solidFill>
                      <a:schemeClr val="tx1"/>
                    </a:solidFill>
                  </a:rPr>
                  <a:t>s</a:t>
                </a:r>
                <a:r>
                  <a:rPr lang="en-US" spc="40"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intersectio</a:t>
                </a:r>
                <a:r>
                  <a:rPr lang="en-US" spc="-5" dirty="0">
                    <a:solidFill>
                      <a:schemeClr val="tx1"/>
                    </a:solidFill>
                  </a:rPr>
                  <a:t>n</a:t>
                </a:r>
                <a:r>
                  <a:rPr lang="en-US" spc="35" dirty="0">
                    <a:solidFill>
                      <a:schemeClr val="tx1"/>
                    </a:solidFill>
                  </a:rPr>
                  <a:t> </a:t>
                </a:r>
                <a:r>
                  <a:rPr lang="en-US" spc="-10" dirty="0">
                    <a:solidFill>
                      <a:schemeClr val="tx1"/>
                    </a:solidFill>
                  </a:rPr>
                  <a:t>o</a:t>
                </a:r>
                <a:r>
                  <a:rPr lang="en-US" spc="-5" dirty="0">
                    <a:solidFill>
                      <a:schemeClr val="tx1"/>
                    </a:solidFill>
                  </a:rPr>
                  <a:t>f</a:t>
                </a:r>
                <a:r>
                  <a:rPr lang="en-US" spc="3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35" dirty="0">
                    <a:solidFill>
                      <a:schemeClr val="tx1"/>
                    </a:solidFill>
                  </a:rPr>
                  <a:t> </a:t>
                </a:r>
                <a:r>
                  <a:rPr lang="en-US" spc="-10" dirty="0">
                    <a:solidFill>
                      <a:schemeClr val="tx1"/>
                    </a:solidFill>
                  </a:rPr>
                  <a:t>graph</a:t>
                </a:r>
                <a:r>
                  <a:rPr lang="en-US" spc="-5" dirty="0">
                    <a:solidFill>
                      <a:schemeClr val="tx1"/>
                    </a:solidFill>
                  </a:rPr>
                  <a:t>s</a:t>
                </a:r>
                <a:r>
                  <a:rPr lang="en-US" spc="35" dirty="0">
                    <a:solidFill>
                      <a:schemeClr val="tx1"/>
                    </a:solidFill>
                  </a:rPr>
                  <a:t> </a:t>
                </a:r>
                <a:r>
                  <a:rPr lang="en-US" spc="-10" dirty="0">
                    <a:solidFill>
                      <a:schemeClr val="tx1"/>
                    </a:solidFill>
                  </a:rPr>
                  <a:t>an</a:t>
                </a:r>
                <a:r>
                  <a:rPr lang="en-US" spc="-5" dirty="0">
                    <a:solidFill>
                      <a:schemeClr val="tx1"/>
                    </a:solidFill>
                  </a:rPr>
                  <a:t>d</a:t>
                </a:r>
                <a:r>
                  <a:rPr lang="en-US" spc="35" dirty="0">
                    <a:solidFill>
                      <a:schemeClr val="tx1"/>
                    </a:solidFill>
                  </a:rPr>
                  <a:t> </a:t>
                </a:r>
                <a:r>
                  <a:rPr lang="en-US" spc="-10" dirty="0">
                    <a:solidFill>
                      <a:schemeClr val="tx1"/>
                    </a:solidFill>
                  </a:rPr>
                  <a:t>tha</a:t>
                </a:r>
                <a:r>
                  <a:rPr lang="en-US" spc="-5" dirty="0">
                    <a:solidFill>
                      <a:schemeClr val="tx1"/>
                    </a:solidFill>
                  </a:rPr>
                  <a:t>t</a:t>
                </a:r>
                <a:r>
                  <a:rPr lang="en-US" spc="60" dirty="0">
                    <a:solidFill>
                      <a:schemeClr val="tx1"/>
                    </a:solidFill>
                  </a:rPr>
                  <a:t> </a:t>
                </a:r>
                <a:r>
                  <a:rPr lang="en-US" i="1" spc="25" dirty="0">
                    <a:solidFill>
                      <a:schemeClr val="tx1"/>
                    </a:solidFill>
                  </a:rPr>
                  <a:t>g</a:t>
                </a:r>
                <a:r>
                  <a:rPr lang="en-US" spc="50" dirty="0">
                    <a:solidFill>
                      <a:schemeClr val="tx1"/>
                    </a:solidFill>
                  </a:rPr>
                  <a:t>(</a:t>
                </a:r>
                <a:r>
                  <a:rPr lang="en-US" i="1" spc="45" dirty="0">
                    <a:solidFill>
                      <a:schemeClr val="tx1"/>
                    </a:solidFill>
                  </a:rPr>
                  <a:t>y</a:t>
                </a:r>
                <a:r>
                  <a:rPr lang="en-US" spc="-5" dirty="0">
                    <a:solidFill>
                      <a:schemeClr val="tx1"/>
                    </a:solidFill>
                  </a:rPr>
                  <a:t>)</a:t>
                </a:r>
                <a:r>
                  <a:rPr lang="en-US" spc="25" dirty="0">
                    <a:solidFill>
                      <a:schemeClr val="tx1"/>
                    </a:solidFill>
                  </a:rPr>
                  <a:t> </a:t>
                </a:r>
                <a:r>
                  <a:rPr lang="en-US" spc="-50" dirty="0">
                    <a:solidFill>
                      <a:schemeClr val="tx1"/>
                    </a:solidFill>
                  </a:rPr>
                  <a:t>≥</a:t>
                </a:r>
                <a:r>
                  <a:rPr lang="en-US" spc="-35" dirty="0">
                    <a:solidFill>
                      <a:schemeClr val="tx1"/>
                    </a:solidFill>
                  </a:rPr>
                  <a:t> </a:t>
                </a:r>
                <a:r>
                  <a:rPr lang="en-US" i="1" spc="45" dirty="0">
                    <a:solidFill>
                      <a:schemeClr val="tx1"/>
                    </a:solidFill>
                  </a:rPr>
                  <a:t>h</a:t>
                </a:r>
                <a:r>
                  <a:rPr lang="en-US" spc="50" dirty="0">
                    <a:solidFill>
                      <a:schemeClr val="tx1"/>
                    </a:solidFill>
                  </a:rPr>
                  <a:t>(</a:t>
                </a:r>
                <a:r>
                  <a:rPr lang="en-US" i="1" spc="45" dirty="0">
                    <a:solidFill>
                      <a:schemeClr val="tx1"/>
                    </a:solidFill>
                  </a:rPr>
                  <a:t>y</a:t>
                </a:r>
                <a:r>
                  <a:rPr lang="en-US" spc="-5" dirty="0">
                    <a:solidFill>
                      <a:schemeClr val="tx1"/>
                    </a:solidFill>
                  </a:rPr>
                  <a:t>)</a:t>
                </a:r>
                <a:r>
                  <a:rPr lang="en-US" spc="35" dirty="0">
                    <a:solidFill>
                      <a:schemeClr val="tx1"/>
                    </a:solidFill>
                  </a:rPr>
                  <a:t> </a:t>
                </a:r>
                <a:r>
                  <a:rPr lang="en-US" spc="-10" dirty="0">
                    <a:solidFill>
                      <a:schemeClr val="tx1"/>
                    </a:solidFill>
                  </a:rPr>
                  <a:t>ove</a:t>
                </a:r>
                <a:r>
                  <a:rPr lang="en-US" spc="-5" dirty="0">
                    <a:solidFill>
                      <a:schemeClr val="tx1"/>
                    </a:solidFill>
                  </a:rPr>
                  <a:t>r</a:t>
                </a:r>
                <a:r>
                  <a:rPr lang="en-US" spc="35"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5" dirty="0">
                    <a:solidFill>
                      <a:schemeClr val="tx1"/>
                    </a:solidFill>
                  </a:rPr>
                  <a:t>r</a:t>
                </a:r>
                <a:r>
                  <a:rPr lang="en-US" spc="-10" dirty="0">
                    <a:solidFill>
                      <a:schemeClr val="tx1"/>
                    </a:solidFill>
                  </a:rPr>
                  <a:t>egion</a:t>
                </a:r>
                <a:r>
                  <a:rPr lang="en-US" spc="-5" dirty="0">
                    <a:solidFill>
                      <a:schemeClr val="tx1"/>
                    </a:solidFill>
                  </a:rPr>
                  <a:t>.</a:t>
                </a:r>
                <a:r>
                  <a:rPr lang="en-US" spc="35" dirty="0">
                    <a:solidFill>
                      <a:schemeClr val="tx1"/>
                    </a:solidFill>
                  </a:rPr>
                  <a:t> </a:t>
                </a:r>
                <a:r>
                  <a:rPr lang="en-US" spc="-10" dirty="0">
                    <a:solidFill>
                      <a:schemeClr val="tx1"/>
                    </a:solidFill>
                  </a:rPr>
                  <a:t>Therefore</a:t>
                </a:r>
                <a:r>
                  <a:rPr lang="en-US" spc="-5" dirty="0">
                    <a:solidFill>
                      <a:schemeClr val="tx1"/>
                    </a:solidFill>
                  </a:rPr>
                  <a:t>,</a:t>
                </a:r>
                <a:r>
                  <a:rPr lang="en-US" spc="35"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5" dirty="0">
                    <a:solidFill>
                      <a:schemeClr val="tx1"/>
                    </a:solidFill>
                  </a:rPr>
                  <a:t>r</a:t>
                </a:r>
                <a:r>
                  <a:rPr lang="en-US" spc="-10" dirty="0">
                    <a:solidFill>
                      <a:schemeClr val="tx1"/>
                    </a:solidFill>
                  </a:rPr>
                  <a:t>egio</a:t>
                </a:r>
                <a:r>
                  <a:rPr lang="en-US" spc="-5" dirty="0">
                    <a:solidFill>
                      <a:schemeClr val="tx1"/>
                    </a:solidFill>
                  </a:rPr>
                  <a:t>n</a:t>
                </a:r>
                <a:r>
                  <a:rPr lang="en-US" spc="35" dirty="0">
                    <a:solidFill>
                      <a:schemeClr val="tx1"/>
                    </a:solidFill>
                  </a:rPr>
                  <a:t> </a:t>
                </a:r>
                <a:r>
                  <a:rPr lang="en-US" spc="-10" dirty="0">
                    <a:solidFill>
                      <a:schemeClr val="tx1"/>
                    </a:solidFill>
                  </a:rPr>
                  <a:t>is </a:t>
                </a:r>
                <a:r>
                  <a:rPr lang="en-US" spc="-5" dirty="0">
                    <a:solidFill>
                      <a:schemeClr val="tx1"/>
                    </a:solidFill>
                  </a:rPr>
                  <a:t>horizontally</a:t>
                </a:r>
                <a:r>
                  <a:rPr lang="en-US" spc="-35" dirty="0">
                    <a:solidFill>
                      <a:schemeClr val="tx1"/>
                    </a:solidFill>
                  </a:rPr>
                  <a:t> </a:t>
                </a:r>
                <a:r>
                  <a:rPr lang="en-US" spc="-5" dirty="0">
                    <a:solidFill>
                      <a:schemeClr val="tx1"/>
                    </a:solidFill>
                  </a:rPr>
                  <a:t>simple</a:t>
                </a:r>
                <a:r>
                  <a:rPr lang="en-US" spc="-35" dirty="0">
                    <a:solidFill>
                      <a:schemeClr val="tx1"/>
                    </a:solidFill>
                  </a:rPr>
                  <a:t> </a:t>
                </a:r>
                <a:r>
                  <a:rPr lang="en-US" spc="-5" dirty="0">
                    <a:solidFill>
                      <a:schemeClr val="tx1"/>
                    </a:solidFill>
                  </a:rPr>
                  <a:t>with</a:t>
                </a:r>
                <a:r>
                  <a:rPr lang="en-US" spc="-10" dirty="0">
                    <a:solidFill>
                      <a:schemeClr val="tx1"/>
                    </a:solidFill>
                  </a:rPr>
                  <a:t> </a:t>
                </a:r>
                <a:r>
                  <a:rPr lang="en-US" i="1" spc="20" dirty="0" err="1">
                    <a:solidFill>
                      <a:schemeClr val="tx1"/>
                    </a:solidFill>
                  </a:rPr>
                  <a:t>x</a:t>
                </a:r>
                <a:r>
                  <a:rPr lang="en-US" baseline="-25000" dirty="0" err="1">
                    <a:solidFill>
                      <a:schemeClr val="tx1"/>
                    </a:solidFill>
                  </a:rPr>
                  <a:t>right</a:t>
                </a:r>
                <a:r>
                  <a:rPr lang="en-US" baseline="-11111" dirty="0">
                    <a:solidFill>
                      <a:schemeClr val="tx1"/>
                    </a:solidFill>
                  </a:rPr>
                  <a:t> </a:t>
                </a:r>
                <a:r>
                  <a:rPr lang="en-US" spc="-75" baseline="-11111" dirty="0">
                    <a:solidFill>
                      <a:schemeClr val="tx1"/>
                    </a:solidFill>
                  </a:rPr>
                  <a:t> </a:t>
                </a:r>
                <a:r>
                  <a:rPr lang="en-US" spc="-25" dirty="0">
                    <a:solidFill>
                      <a:schemeClr val="tx1"/>
                    </a:solidFill>
                  </a:rPr>
                  <a:t>=</a:t>
                </a:r>
                <a:r>
                  <a:rPr lang="en-US" spc="-20" dirty="0">
                    <a:solidFill>
                      <a:schemeClr val="tx1"/>
                    </a:solidFill>
                  </a:rPr>
                  <a:t> </a:t>
                </a:r>
                <a:r>
                  <a:rPr lang="en-US" i="1" spc="25" dirty="0">
                    <a:solidFill>
                      <a:schemeClr val="tx1"/>
                    </a:solidFill>
                  </a:rPr>
                  <a:t>g</a:t>
                </a:r>
                <a:r>
                  <a:rPr lang="en-US" spc="50" dirty="0">
                    <a:solidFill>
                      <a:schemeClr val="tx1"/>
                    </a:solidFill>
                  </a:rPr>
                  <a:t>(</a:t>
                </a:r>
                <a:r>
                  <a:rPr lang="en-US" i="1" spc="45" dirty="0">
                    <a:solidFill>
                      <a:schemeClr val="tx1"/>
                    </a:solidFill>
                  </a:rPr>
                  <a:t>y</a:t>
                </a:r>
                <a:r>
                  <a:rPr lang="en-US" spc="-5" dirty="0">
                    <a:solidFill>
                      <a:schemeClr val="tx1"/>
                    </a:solidFill>
                  </a:rPr>
                  <a:t>)</a:t>
                </a:r>
                <a:r>
                  <a:rPr lang="en-US" spc="-35" dirty="0">
                    <a:solidFill>
                      <a:schemeClr val="tx1"/>
                    </a:solidFill>
                  </a:rPr>
                  <a:t> </a:t>
                </a:r>
                <a:r>
                  <a:rPr lang="en-US" spc="-10" dirty="0">
                    <a:solidFill>
                      <a:schemeClr val="tx1"/>
                    </a:solidFill>
                  </a:rPr>
                  <a:t>an</a:t>
                </a:r>
                <a:r>
                  <a:rPr lang="en-US" spc="-5" dirty="0">
                    <a:solidFill>
                      <a:schemeClr val="tx1"/>
                    </a:solidFill>
                  </a:rPr>
                  <a:t>d </a:t>
                </a:r>
                <a:r>
                  <a:rPr lang="en-US" i="1" spc="20" dirty="0" err="1">
                    <a:solidFill>
                      <a:schemeClr val="tx1"/>
                    </a:solidFill>
                  </a:rPr>
                  <a:t>x</a:t>
                </a:r>
                <a:r>
                  <a:rPr lang="en-US" baseline="-25000" dirty="0" err="1">
                    <a:solidFill>
                      <a:schemeClr val="tx1"/>
                    </a:solidFill>
                  </a:rPr>
                  <a:t>left</a:t>
                </a:r>
                <a:r>
                  <a:rPr lang="en-US" baseline="-11111" dirty="0">
                    <a:solidFill>
                      <a:schemeClr val="tx1"/>
                    </a:solidFill>
                  </a:rPr>
                  <a:t> </a:t>
                </a:r>
                <a:r>
                  <a:rPr lang="en-US" spc="-75" baseline="-11111" dirty="0">
                    <a:solidFill>
                      <a:schemeClr val="tx1"/>
                    </a:solidFill>
                  </a:rPr>
                  <a:t> </a:t>
                </a:r>
                <a:r>
                  <a:rPr lang="en-US" spc="-25" dirty="0">
                    <a:solidFill>
                      <a:schemeClr val="tx1"/>
                    </a:solidFill>
                  </a:rPr>
                  <a:t>=</a:t>
                </a:r>
                <a:r>
                  <a:rPr lang="en-US" spc="-35" dirty="0">
                    <a:solidFill>
                      <a:schemeClr val="tx1"/>
                    </a:solidFill>
                  </a:rPr>
                  <a:t> </a:t>
                </a:r>
                <a:r>
                  <a:rPr lang="en-US" i="1" spc="45" dirty="0">
                    <a:solidFill>
                      <a:schemeClr val="tx1"/>
                    </a:solidFill>
                  </a:rPr>
                  <a:t>h</a:t>
                </a:r>
                <a:r>
                  <a:rPr lang="en-US" spc="50" dirty="0">
                    <a:solidFill>
                      <a:schemeClr val="tx1"/>
                    </a:solidFill>
                  </a:rPr>
                  <a:t>(</a:t>
                </a:r>
                <a:r>
                  <a:rPr lang="en-US" i="1" spc="45" dirty="0">
                    <a:solidFill>
                      <a:schemeClr val="tx1"/>
                    </a:solidFill>
                  </a:rPr>
                  <a:t>y</a:t>
                </a:r>
                <a:r>
                  <a:rPr lang="en-US" spc="-5" dirty="0">
                    <a:solidFill>
                      <a:schemeClr val="tx1"/>
                    </a:solidFill>
                  </a:rPr>
                  <a:t>).</a:t>
                </a:r>
                <a:r>
                  <a:rPr lang="en-US" spc="-35" dirty="0">
                    <a:solidFill>
                      <a:schemeClr val="tx1"/>
                    </a:solidFill>
                  </a:rPr>
                  <a:t> </a:t>
                </a:r>
                <a:r>
                  <a:rPr lang="en-US" spc="-15" dirty="0">
                    <a:solidFill>
                      <a:schemeClr val="tx1"/>
                    </a:solidFill>
                  </a:rPr>
                  <a:t>T</a:t>
                </a:r>
                <a:r>
                  <a:rPr lang="en-US" spc="-5" dirty="0">
                    <a:solidFill>
                      <a:schemeClr val="tx1"/>
                    </a:solidFill>
                  </a:rPr>
                  <a:t>o</a:t>
                </a:r>
                <a:r>
                  <a:rPr lang="en-US" spc="-35" dirty="0">
                    <a:solidFill>
                      <a:schemeClr val="tx1"/>
                    </a:solidFill>
                  </a:rPr>
                  <a:t> </a:t>
                </a:r>
                <a:r>
                  <a:rPr lang="en-US" spc="-5" dirty="0">
                    <a:solidFill>
                      <a:schemeClr val="tx1"/>
                    </a:solidFill>
                  </a:rPr>
                  <a:t>s</a:t>
                </a:r>
                <a:r>
                  <a:rPr lang="en-US" spc="-10" dirty="0">
                    <a:solidFill>
                      <a:schemeClr val="tx1"/>
                    </a:solidFill>
                  </a:rPr>
                  <a:t>e</a:t>
                </a:r>
                <a:r>
                  <a:rPr lang="en-US" spc="-5" dirty="0">
                    <a:solidFill>
                      <a:schemeClr val="tx1"/>
                    </a:solidFill>
                  </a:rPr>
                  <a:t>t</a:t>
                </a:r>
                <a:r>
                  <a:rPr lang="en-US" spc="-35" dirty="0">
                    <a:solidFill>
                      <a:schemeClr val="tx1"/>
                    </a:solidFill>
                  </a:rPr>
                  <a:t> </a:t>
                </a:r>
                <a:r>
                  <a:rPr lang="en-US" spc="-10" dirty="0">
                    <a:solidFill>
                      <a:schemeClr val="tx1"/>
                    </a:solidFill>
                  </a:rPr>
                  <a:t>u</a:t>
                </a:r>
                <a:r>
                  <a:rPr lang="en-US" spc="-5" dirty="0">
                    <a:solidFill>
                      <a:schemeClr val="tx1"/>
                    </a:solidFill>
                  </a:rPr>
                  <a:t>p</a:t>
                </a:r>
                <a:r>
                  <a:rPr lang="en-US" spc="-35"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35" dirty="0">
                    <a:solidFill>
                      <a:schemeClr val="tx1"/>
                    </a:solidFill>
                  </a:rPr>
                  <a:t> </a:t>
                </a:r>
                <a:r>
                  <a:rPr lang="en-US" spc="-10" dirty="0">
                    <a:solidFill>
                      <a:schemeClr val="tx1"/>
                    </a:solidFill>
                  </a:rPr>
                  <a:t>fo</a:t>
                </a:r>
                <a:r>
                  <a:rPr lang="en-US" spc="-5" dirty="0">
                    <a:solidFill>
                      <a:schemeClr val="tx1"/>
                    </a:solidFill>
                  </a:rPr>
                  <a:t>r</a:t>
                </a:r>
                <a:r>
                  <a:rPr lang="en-US" spc="-3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35" dirty="0">
                    <a:solidFill>
                      <a:schemeClr val="tx1"/>
                    </a:solidFill>
                  </a:rPr>
                  <a:t> </a:t>
                </a:r>
                <a:r>
                  <a:rPr lang="en-US" spc="-10" dirty="0">
                    <a:solidFill>
                      <a:schemeClr val="tx1"/>
                    </a:solidFill>
                  </a:rPr>
                  <a:t>area, w</a:t>
                </a:r>
                <a:r>
                  <a:rPr lang="en-US" spc="-5" dirty="0">
                    <a:solidFill>
                      <a:schemeClr val="tx1"/>
                    </a:solidFill>
                  </a:rPr>
                  <a:t>e </a:t>
                </a:r>
                <a:r>
                  <a:rPr lang="en-US" spc="-10" dirty="0">
                    <a:solidFill>
                      <a:schemeClr val="tx1"/>
                    </a:solidFill>
                  </a:rPr>
                  <a:t>nee</a:t>
                </a:r>
                <a:r>
                  <a:rPr lang="en-US" spc="-5" dirty="0">
                    <a:solidFill>
                      <a:schemeClr val="tx1"/>
                    </a:solidFill>
                  </a:rPr>
                  <a:t>d</a:t>
                </a:r>
                <a:r>
                  <a:rPr lang="en-US" dirty="0">
                    <a:solidFill>
                      <a:schemeClr val="tx1"/>
                    </a:solidFill>
                  </a:rPr>
                  <a:t> </a:t>
                </a:r>
                <a:r>
                  <a:rPr lang="en-US" spc="-10" dirty="0">
                    <a:solidFill>
                      <a:schemeClr val="tx1"/>
                    </a:solidFill>
                  </a:rPr>
                  <a:t>t</a:t>
                </a:r>
                <a:r>
                  <a:rPr lang="en-US" spc="-5" dirty="0">
                    <a:solidFill>
                      <a:schemeClr val="tx1"/>
                    </a:solidFill>
                  </a:rPr>
                  <a:t>o </a:t>
                </a:r>
                <a:r>
                  <a:rPr lang="en-US" spc="-10" dirty="0">
                    <a:solidFill>
                      <a:schemeClr val="tx1"/>
                    </a:solidFill>
                  </a:rPr>
                  <a:t>determin</a:t>
                </a:r>
                <a:r>
                  <a:rPr lang="en-US" spc="-5" dirty="0">
                    <a:solidFill>
                      <a:schemeClr val="tx1"/>
                    </a:solidFill>
                  </a:rPr>
                  <a:t>e </a:t>
                </a:r>
                <a:r>
                  <a:rPr lang="en-US" spc="-10" dirty="0">
                    <a:solidFill>
                      <a:schemeClr val="tx1"/>
                    </a:solidFill>
                  </a:rPr>
                  <a:t>th</a:t>
                </a:r>
                <a:r>
                  <a:rPr lang="en-US" spc="-5" dirty="0">
                    <a:solidFill>
                      <a:schemeClr val="tx1"/>
                    </a:solidFill>
                  </a:rPr>
                  <a:t>e </a:t>
                </a:r>
                <a:r>
                  <a:rPr lang="en-US" spc="-10" dirty="0">
                    <a:solidFill>
                      <a:schemeClr val="tx1"/>
                    </a:solidFill>
                  </a:rPr>
                  <a:t>point</a:t>
                </a:r>
                <a:r>
                  <a:rPr lang="en-US" spc="-5" dirty="0">
                    <a:solidFill>
                      <a:schemeClr val="tx1"/>
                    </a:solidFill>
                  </a:rPr>
                  <a:t>s </a:t>
                </a:r>
                <a:r>
                  <a:rPr lang="en-US" spc="-10" dirty="0">
                    <a:solidFill>
                      <a:schemeClr val="tx1"/>
                    </a:solidFill>
                  </a:rPr>
                  <a:t>o</a:t>
                </a:r>
                <a:r>
                  <a:rPr lang="en-US" spc="-5" dirty="0">
                    <a:solidFill>
                      <a:schemeClr val="tx1"/>
                    </a:solidFill>
                  </a:rPr>
                  <a:t>f i</a:t>
                </a:r>
                <a:r>
                  <a:rPr lang="en-US" spc="-10" dirty="0">
                    <a:solidFill>
                      <a:schemeClr val="tx1"/>
                    </a:solidFill>
                  </a:rPr>
                  <a:t>ntersection. </a:t>
                </a:r>
                <a:r>
                  <a:rPr lang="en-US" spc="-15" dirty="0">
                    <a:solidFill>
                      <a:schemeClr val="tx1"/>
                    </a:solidFill>
                  </a:rPr>
                  <a:t>W</a:t>
                </a:r>
                <a:r>
                  <a:rPr lang="en-US" spc="-5" dirty="0">
                    <a:solidFill>
                      <a:schemeClr val="tx1"/>
                    </a:solidFill>
                  </a:rPr>
                  <a:t>e </a:t>
                </a:r>
                <a:r>
                  <a:rPr lang="en-US" spc="-10" dirty="0">
                    <a:solidFill>
                      <a:schemeClr val="tx1"/>
                    </a:solidFill>
                  </a:rPr>
                  <a:t>solve</a:t>
                </a:r>
                <a:r>
                  <a:rPr lang="en-US" spc="20" dirty="0">
                    <a:solidFill>
                      <a:schemeClr val="tx1"/>
                    </a:solidFill>
                  </a:rPr>
                  <a:t> </a:t>
                </a:r>
                <a:r>
                  <a:rPr lang="en-US" i="1" spc="25" dirty="0">
                    <a:solidFill>
                      <a:schemeClr val="tx1"/>
                    </a:solidFill>
                  </a:rPr>
                  <a:t>g</a:t>
                </a:r>
                <a:r>
                  <a:rPr lang="en-US" spc="50" dirty="0">
                    <a:solidFill>
                      <a:schemeClr val="tx1"/>
                    </a:solidFill>
                  </a:rPr>
                  <a:t>(</a:t>
                </a:r>
                <a:r>
                  <a:rPr lang="en-US" i="1" spc="45" dirty="0">
                    <a:solidFill>
                      <a:schemeClr val="tx1"/>
                    </a:solidFill>
                  </a:rPr>
                  <a:t>y</a:t>
                </a:r>
                <a:r>
                  <a:rPr lang="en-US" spc="-5" dirty="0">
                    <a:solidFill>
                      <a:schemeClr val="tx1"/>
                    </a:solidFill>
                  </a:rPr>
                  <a:t>)</a:t>
                </a:r>
                <a:r>
                  <a:rPr lang="en-US" spc="25" dirty="0">
                    <a:solidFill>
                      <a:schemeClr val="tx1"/>
                    </a:solidFill>
                  </a:rPr>
                  <a:t> </a:t>
                </a:r>
                <a:r>
                  <a:rPr lang="en-US" spc="-25" dirty="0">
                    <a:solidFill>
                      <a:schemeClr val="tx1"/>
                    </a:solidFill>
                  </a:rPr>
                  <a:t>=</a:t>
                </a:r>
                <a:r>
                  <a:rPr lang="en-US" spc="-35" dirty="0">
                    <a:solidFill>
                      <a:schemeClr val="tx1"/>
                    </a:solidFill>
                  </a:rPr>
                  <a:t> </a:t>
                </a:r>
                <a:r>
                  <a:rPr lang="en-US" i="1" spc="45" dirty="0">
                    <a:solidFill>
                      <a:schemeClr val="tx1"/>
                    </a:solidFill>
                  </a:rPr>
                  <a:t>h</a:t>
                </a:r>
                <a:r>
                  <a:rPr lang="en-US" spc="50" dirty="0">
                    <a:solidFill>
                      <a:schemeClr val="tx1"/>
                    </a:solidFill>
                  </a:rPr>
                  <a:t>(</a:t>
                </a:r>
                <a:r>
                  <a:rPr lang="en-US" i="1" spc="45" dirty="0">
                    <a:solidFill>
                      <a:schemeClr val="tx1"/>
                    </a:solidFill>
                  </a:rPr>
                  <a:t>y</a:t>
                </a:r>
                <a:r>
                  <a:rPr lang="en-US" spc="-5" dirty="0">
                    <a:solidFill>
                      <a:schemeClr val="tx1"/>
                    </a:solidFill>
                  </a:rPr>
                  <a:t>) for</a:t>
                </a:r>
                <a:r>
                  <a:rPr lang="en-US" spc="60" dirty="0">
                    <a:solidFill>
                      <a:schemeClr val="tx1"/>
                    </a:solidFill>
                  </a:rPr>
                  <a:t> </a:t>
                </a:r>
                <a:r>
                  <a:rPr lang="en-US" i="1" spc="45" dirty="0">
                    <a:solidFill>
                      <a:schemeClr val="tx1"/>
                    </a:solidFill>
                  </a:rPr>
                  <a:t>y</a:t>
                </a:r>
                <a:r>
                  <a:rPr lang="en-US" spc="-5" dirty="0">
                    <a:solidFill>
                      <a:schemeClr val="tx1"/>
                    </a:solidFill>
                  </a:rPr>
                  <a:t>:</a:t>
                </a:r>
                <a:endParaRPr lang="en-US" dirty="0">
                  <a:solidFill>
                    <a:schemeClr val="tx1"/>
                  </a:solidFill>
                </a:endParaRPr>
              </a:p>
              <a:p>
                <a:pPr marL="36900" indent="0">
                  <a:lnSpc>
                    <a:spcPct val="100000"/>
                  </a:lnSpc>
                  <a:buNone/>
                </a:pPr>
                <a14:m>
                  <m:oMath xmlns:m="http://schemas.openxmlformats.org/officeDocument/2006/math">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𝑦</m:t>
                        </m:r>
                      </m:e>
                      <m:sup>
                        <m:r>
                          <a:rPr lang="en-US" i="1" spc="-5">
                            <a:latin typeface="Cambria Math" panose="02040503050406030204" pitchFamily="18" charset="0"/>
                            <a:cs typeface="Times New Roman"/>
                          </a:rPr>
                          <m:t>2</m:t>
                        </m:r>
                      </m:sup>
                    </m:sSup>
                    <m:r>
                      <a:rPr lang="en-US" i="1" spc="-5">
                        <a:latin typeface="Cambria Math" panose="02040503050406030204" pitchFamily="18" charset="0"/>
                        <a:cs typeface="Times New Roman"/>
                      </a:rPr>
                      <m:t>−</m:t>
                    </m:r>
                    <m:f>
                      <m:fPr>
                        <m:ctrlPr>
                          <a:rPr lang="en-US" i="1" spc="-5">
                            <a:latin typeface="Cambria Math" panose="02040503050406030204" pitchFamily="18" charset="0"/>
                            <a:cs typeface="Times New Roman"/>
                          </a:rPr>
                        </m:ctrlPr>
                      </m:fPr>
                      <m:num>
                        <m:r>
                          <a:rPr lang="en-US" i="1" spc="-5">
                            <a:latin typeface="Cambria Math" panose="02040503050406030204" pitchFamily="18" charset="0"/>
                            <a:cs typeface="Times New Roman"/>
                          </a:rPr>
                          <m:t>1</m:t>
                        </m:r>
                      </m:num>
                      <m:den>
                        <m:r>
                          <a:rPr lang="en-US" i="1" spc="-5">
                            <a:latin typeface="Cambria Math" panose="02040503050406030204" pitchFamily="18" charset="0"/>
                            <a:cs typeface="Times New Roman"/>
                          </a:rPr>
                          <m:t>8</m:t>
                        </m:r>
                      </m:den>
                    </m:f>
                    <m:sSup>
                      <m:sSupPr>
                        <m:ctrlPr>
                          <a:rPr lang="en-US" i="1" spc="-5">
                            <a:latin typeface="Cambria Math" panose="02040503050406030204" pitchFamily="18" charset="0"/>
                            <a:cs typeface="Times New Roman"/>
                          </a:rPr>
                        </m:ctrlPr>
                      </m:sSupPr>
                      <m:e>
                        <m:r>
                          <a:rPr lang="en-US" i="1" spc="-5">
                            <a:latin typeface="Cambria Math" panose="02040503050406030204" pitchFamily="18" charset="0"/>
                            <a:cs typeface="Times New Roman"/>
                          </a:rPr>
                          <m:t>𝑦</m:t>
                        </m:r>
                      </m:e>
                      <m:sup>
                        <m:r>
                          <a:rPr lang="en-US" i="1" spc="-5">
                            <a:latin typeface="Cambria Math" panose="02040503050406030204" pitchFamily="18" charset="0"/>
                            <a:cs typeface="Times New Roman"/>
                          </a:rPr>
                          <m:t>4</m:t>
                        </m:r>
                      </m:sup>
                    </m:sSup>
                    <m:r>
                      <a:rPr lang="en-US" i="1" spc="-5">
                        <a:latin typeface="Cambria Math" panose="02040503050406030204" pitchFamily="18" charset="0"/>
                        <a:cs typeface="Times New Roman"/>
                      </a:rPr>
                      <m:t>+1</m:t>
                    </m:r>
                    <m:r>
                      <a:rPr lang="en-US" b="0" i="1" spc="-5" smtClean="0">
                        <a:latin typeface="Cambria Math" panose="02040503050406030204" pitchFamily="18" charset="0"/>
                        <a:cs typeface="Times New Roman"/>
                      </a:rPr>
                      <m:t>=</m:t>
                    </m:r>
                    <m:sSup>
                      <m:sSupPr>
                        <m:ctrlPr>
                          <a:rPr lang="en-US" b="0" i="1" spc="-5" smtClean="0">
                            <a:latin typeface="Cambria Math" panose="02040503050406030204" pitchFamily="18" charset="0"/>
                            <a:cs typeface="Times New Roman"/>
                          </a:rPr>
                        </m:ctrlPr>
                      </m:sSupPr>
                      <m:e>
                        <m:r>
                          <a:rPr lang="en-US" b="0" i="1" spc="-5" smtClean="0">
                            <a:latin typeface="Cambria Math" panose="02040503050406030204" pitchFamily="18" charset="0"/>
                            <a:cs typeface="Times New Roman"/>
                          </a:rPr>
                          <m:t>𝑦</m:t>
                        </m:r>
                      </m:e>
                      <m:sup>
                        <m:r>
                          <a:rPr lang="en-US" b="0" i="1" spc="-5" smtClean="0">
                            <a:latin typeface="Cambria Math" panose="02040503050406030204" pitchFamily="18" charset="0"/>
                            <a:cs typeface="Times New Roman"/>
                          </a:rPr>
                          <m:t>2</m:t>
                        </m:r>
                      </m:sup>
                    </m:sSup>
                    <m:r>
                      <a:rPr lang="en-US" b="0" i="1" spc="-5" smtClean="0">
                        <a:latin typeface="Cambria Math" panose="02040503050406030204" pitchFamily="18" charset="0"/>
                        <a:cs typeface="Times New Roman"/>
                      </a:rPr>
                      <m:t>−1</m:t>
                    </m:r>
                  </m:oMath>
                </a14:m>
                <a:r>
                  <a:rPr lang="en-US" dirty="0">
                    <a:latin typeface="Times New Roman"/>
                    <a:cs typeface="Times New Roman"/>
                  </a:rPr>
                  <a:t> or </a:t>
                </a:r>
                <a14:m>
                  <m:oMath xmlns:m="http://schemas.openxmlformats.org/officeDocument/2006/math">
                    <m:sSup>
                      <m:sSupPr>
                        <m:ctrlPr>
                          <a:rPr lang="en-US"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𝑦</m:t>
                        </m:r>
                      </m:e>
                      <m:sup>
                        <m:r>
                          <a:rPr lang="en-US" b="0" i="1" smtClean="0">
                            <a:latin typeface="Cambria Math" panose="02040503050406030204" pitchFamily="18" charset="0"/>
                            <a:cs typeface="Times New Roman"/>
                          </a:rPr>
                          <m:t>4</m:t>
                        </m:r>
                      </m:sup>
                    </m:sSup>
                    <m:r>
                      <a:rPr lang="en-US" b="0" i="1" smtClean="0">
                        <a:latin typeface="Cambria Math" panose="02040503050406030204" pitchFamily="18" charset="0"/>
                        <a:cs typeface="Times New Roman"/>
                      </a:rPr>
                      <m:t>−16=0</m:t>
                    </m:r>
                  </m:oMath>
                </a14:m>
                <a:r>
                  <a:rPr lang="en-US" dirty="0">
                    <a:latin typeface="Times New Roman"/>
                    <a:cs typeface="Times New Roman"/>
                  </a:rPr>
                  <a:t>, that is, </a:t>
                </a:r>
                <a14:m>
                  <m:oMath xmlns:m="http://schemas.openxmlformats.org/officeDocument/2006/math">
                    <m:r>
                      <a:rPr lang="en-US" b="0" i="1" smtClean="0">
                        <a:latin typeface="Cambria Math" panose="02040503050406030204" pitchFamily="18" charset="0"/>
                        <a:cs typeface="Times New Roman"/>
                      </a:rPr>
                      <m:t>𝑦</m:t>
                    </m:r>
                    <m:r>
                      <a:rPr lang="en-US" b="0" i="1" smtClean="0">
                        <a:latin typeface="Cambria Math" panose="02040503050406030204" pitchFamily="18" charset="0"/>
                        <a:cs typeface="Times New Roman"/>
                      </a:rPr>
                      <m:t>=±2</m:t>
                    </m:r>
                  </m:oMath>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6682410" cy="4876799"/>
              </a:xfrm>
              <a:blipFill>
                <a:blip r:embed="rId2"/>
                <a:stretch>
                  <a:fillRect l="-1186" t="-875"/>
                </a:stretch>
              </a:blipFill>
            </p:spPr>
            <p:txBody>
              <a:bodyPr/>
              <a:lstStyle/>
              <a:p>
                <a:r>
                  <a:rPr lang="en-US">
                    <a:noFill/>
                  </a:rPr>
                  <a:t> </a:t>
                </a:r>
              </a:p>
            </p:txBody>
          </p:sp>
        </mc:Fallback>
      </mc:AlternateContent>
      <p:pic>
        <p:nvPicPr>
          <p:cNvPr id="4" name="Picture 3" descr="A graph shows an enclosed region between two curves. &#10;The x axis has points negative 1 and 1 labeled. The y axis has point negative 2 and 2 labeled. In the graph, a parabola, h of y equals y squared minus 1 opens to the right with the vertex on the x axis at x equals negative 1. Opening to the left is a curve, g of y equals y squared minus one-eighth y to the fourth power plus 1, that begins in quadrant 2, crosses the y axis into quadrant 1, crosses x axis at x equals 1 into quadrant 4, then ends crossing the y axis into quadrant 3. The enclosed region between the curves from y equals negative 2 to y equals 2 is shaded.">
            <a:extLst>
              <a:ext uri="{FF2B5EF4-FFF2-40B4-BE49-F238E27FC236}">
                <a16:creationId xmlns="" xmlns:a16="http://schemas.microsoft.com/office/drawing/2014/main" id="{CE28508C-117D-4E49-A418-F4576CA89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8082" y="1232452"/>
            <a:ext cx="3250914" cy="33518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30031F1C-67FD-41EA-828E-0138A49F35C7}"/>
                  </a:ext>
                </a:extLst>
              </p:cNvPr>
              <p:cNvSpPr txBox="1"/>
              <p:nvPr/>
            </p:nvSpPr>
            <p:spPr>
              <a:xfrm>
                <a:off x="685800" y="4903458"/>
                <a:ext cx="10495722" cy="1444178"/>
              </a:xfrm>
              <a:prstGeom prst="rect">
                <a:avLst/>
              </a:prstGeom>
              <a:noFill/>
            </p:spPr>
            <p:txBody>
              <a:bodyPr wrap="square" rtlCol="0">
                <a:spAutoFit/>
              </a:bodyPr>
              <a:lstStyle/>
              <a:p>
                <a:pPr marL="36900" indent="0">
                  <a:lnSpc>
                    <a:spcPct val="100000"/>
                  </a:lnSpc>
                  <a:buNone/>
                </a:pPr>
                <a:r>
                  <a:rPr lang="en-US" sz="2200" spc="-15" dirty="0">
                    <a:latin typeface="Times New Roman"/>
                    <a:cs typeface="Times New Roman"/>
                  </a:rPr>
                  <a:t>Th</a:t>
                </a:r>
                <a:r>
                  <a:rPr lang="en-US" sz="2200" spc="-5" dirty="0">
                    <a:latin typeface="Times New Roman"/>
                    <a:cs typeface="Times New Roman"/>
                  </a:rPr>
                  <a:t>e </a:t>
                </a:r>
                <a:r>
                  <a:rPr lang="en-US" sz="2200" spc="-10" dirty="0">
                    <a:latin typeface="Times New Roman"/>
                    <a:cs typeface="Times New Roman"/>
                  </a:rPr>
                  <a:t>enclose</a:t>
                </a:r>
                <a:r>
                  <a:rPr lang="en-US" sz="2200" spc="-5" dirty="0">
                    <a:latin typeface="Times New Roman"/>
                    <a:cs typeface="Times New Roman"/>
                  </a:rPr>
                  <a:t>d</a:t>
                </a:r>
                <a:r>
                  <a:rPr lang="en-US" sz="2200" dirty="0">
                    <a:latin typeface="Times New Roman"/>
                    <a:cs typeface="Times New Roman"/>
                  </a:rPr>
                  <a:t> </a:t>
                </a:r>
                <a:r>
                  <a:rPr lang="en-US" sz="2200" spc="-10" dirty="0">
                    <a:latin typeface="Times New Roman"/>
                    <a:cs typeface="Times New Roman"/>
                  </a:rPr>
                  <a:t>are</a:t>
                </a:r>
                <a:r>
                  <a:rPr lang="en-US" sz="2200" spc="-5" dirty="0">
                    <a:latin typeface="Times New Roman"/>
                    <a:cs typeface="Times New Roman"/>
                  </a:rPr>
                  <a:t>a </a:t>
                </a:r>
                <a:r>
                  <a:rPr lang="en-US" sz="2200" spc="-10" dirty="0">
                    <a:latin typeface="Times New Roman"/>
                    <a:cs typeface="Times New Roman"/>
                  </a:rPr>
                  <a:t>is</a:t>
                </a:r>
                <a:endParaRPr lang="en-US" sz="2200"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sz="2100" i="1">
                              <a:latin typeface="Cambria Math" panose="02040503050406030204" pitchFamily="18" charset="0"/>
                              <a:cs typeface="Times New Roman"/>
                            </a:rPr>
                          </m:ctrlPr>
                        </m:naryPr>
                        <m:sub>
                          <m:r>
                            <m:rPr>
                              <m:brk m:alnAt="23"/>
                            </m:rPr>
                            <a:rPr lang="en-US" sz="2100" i="1">
                              <a:latin typeface="Cambria Math" panose="02040503050406030204" pitchFamily="18" charset="0"/>
                              <a:cs typeface="Times New Roman"/>
                            </a:rPr>
                            <m:t>−</m:t>
                          </m:r>
                          <m:r>
                            <a:rPr lang="en-US" sz="2100" i="1">
                              <a:latin typeface="Cambria Math" panose="02040503050406030204" pitchFamily="18" charset="0"/>
                              <a:cs typeface="Times New Roman"/>
                            </a:rPr>
                            <m:t>2</m:t>
                          </m:r>
                        </m:sub>
                        <m:sup>
                          <m:r>
                            <a:rPr lang="en-US" sz="2100" i="1">
                              <a:latin typeface="Cambria Math" panose="02040503050406030204" pitchFamily="18" charset="0"/>
                              <a:cs typeface="Times New Roman"/>
                            </a:rPr>
                            <m:t>2</m:t>
                          </m:r>
                        </m:sup>
                        <m:e>
                          <m:d>
                            <m:dPr>
                              <m:begChr m:val="["/>
                              <m:endChr m:val="]"/>
                              <m:ctrlPr>
                                <a:rPr lang="en-US" sz="2100" i="1" spc="-5">
                                  <a:latin typeface="Cambria Math" panose="02040503050406030204" pitchFamily="18" charset="0"/>
                                  <a:cs typeface="Times New Roman"/>
                                </a:rPr>
                              </m:ctrlPr>
                            </m:dPr>
                            <m:e>
                              <m:d>
                                <m:dPr>
                                  <m:ctrlPr>
                                    <a:rPr lang="en-US" sz="2100" i="1" spc="-5">
                                      <a:latin typeface="Cambria Math" panose="02040503050406030204" pitchFamily="18" charset="0"/>
                                      <a:cs typeface="Times New Roman"/>
                                    </a:rPr>
                                  </m:ctrlPr>
                                </m:dPr>
                                <m:e>
                                  <m:sSup>
                                    <m:sSupPr>
                                      <m:ctrlPr>
                                        <a:rPr lang="en-US" sz="2100" i="1" spc="-5">
                                          <a:latin typeface="Cambria Math" panose="02040503050406030204" pitchFamily="18" charset="0"/>
                                          <a:cs typeface="Times New Roman"/>
                                        </a:rPr>
                                      </m:ctrlPr>
                                    </m:sSupPr>
                                    <m:e>
                                      <m:r>
                                        <a:rPr lang="en-US" sz="2100" i="1" spc="-5">
                                          <a:latin typeface="Cambria Math" panose="02040503050406030204" pitchFamily="18" charset="0"/>
                                          <a:cs typeface="Times New Roman"/>
                                        </a:rPr>
                                        <m:t>𝑦</m:t>
                                      </m:r>
                                    </m:e>
                                    <m:sup>
                                      <m:r>
                                        <a:rPr lang="en-US" sz="2100" i="1" spc="-5">
                                          <a:latin typeface="Cambria Math" panose="02040503050406030204" pitchFamily="18" charset="0"/>
                                          <a:cs typeface="Times New Roman"/>
                                        </a:rPr>
                                        <m:t>2</m:t>
                                      </m:r>
                                    </m:sup>
                                  </m:sSup>
                                  <m:r>
                                    <a:rPr lang="en-US" sz="2100" i="1" spc="-5">
                                      <a:latin typeface="Cambria Math" panose="02040503050406030204" pitchFamily="18" charset="0"/>
                                      <a:cs typeface="Times New Roman"/>
                                    </a:rPr>
                                    <m:t>−</m:t>
                                  </m:r>
                                  <m:f>
                                    <m:fPr>
                                      <m:ctrlPr>
                                        <a:rPr lang="en-US" sz="2100" i="1" spc="-5">
                                          <a:latin typeface="Cambria Math" panose="02040503050406030204" pitchFamily="18" charset="0"/>
                                          <a:cs typeface="Times New Roman"/>
                                        </a:rPr>
                                      </m:ctrlPr>
                                    </m:fPr>
                                    <m:num>
                                      <m:r>
                                        <a:rPr lang="en-US" sz="2100" i="1" spc="-5">
                                          <a:latin typeface="Cambria Math" panose="02040503050406030204" pitchFamily="18" charset="0"/>
                                          <a:cs typeface="Times New Roman"/>
                                        </a:rPr>
                                        <m:t>1</m:t>
                                      </m:r>
                                    </m:num>
                                    <m:den>
                                      <m:r>
                                        <a:rPr lang="en-US" sz="2100" i="1" spc="-5">
                                          <a:latin typeface="Cambria Math" panose="02040503050406030204" pitchFamily="18" charset="0"/>
                                          <a:cs typeface="Times New Roman"/>
                                        </a:rPr>
                                        <m:t>8</m:t>
                                      </m:r>
                                    </m:den>
                                  </m:f>
                                  <m:sSup>
                                    <m:sSupPr>
                                      <m:ctrlPr>
                                        <a:rPr lang="en-US" sz="2100" i="1" spc="-5">
                                          <a:latin typeface="Cambria Math" panose="02040503050406030204" pitchFamily="18" charset="0"/>
                                          <a:cs typeface="Times New Roman"/>
                                        </a:rPr>
                                      </m:ctrlPr>
                                    </m:sSupPr>
                                    <m:e>
                                      <m:r>
                                        <a:rPr lang="en-US" sz="2100" i="1" spc="-5">
                                          <a:latin typeface="Cambria Math" panose="02040503050406030204" pitchFamily="18" charset="0"/>
                                          <a:cs typeface="Times New Roman"/>
                                        </a:rPr>
                                        <m:t>𝑦</m:t>
                                      </m:r>
                                    </m:e>
                                    <m:sup>
                                      <m:r>
                                        <a:rPr lang="en-US" sz="2100" i="1" spc="-5">
                                          <a:latin typeface="Cambria Math" panose="02040503050406030204" pitchFamily="18" charset="0"/>
                                          <a:cs typeface="Times New Roman"/>
                                        </a:rPr>
                                        <m:t>4</m:t>
                                      </m:r>
                                    </m:sup>
                                  </m:sSup>
                                  <m:r>
                                    <a:rPr lang="en-US" sz="2100" i="1" spc="-5">
                                      <a:latin typeface="Cambria Math" panose="02040503050406030204" pitchFamily="18" charset="0"/>
                                      <a:cs typeface="Times New Roman"/>
                                    </a:rPr>
                                    <m:t>+1</m:t>
                                  </m:r>
                                </m:e>
                              </m:d>
                              <m:r>
                                <a:rPr lang="en-US" sz="2100" i="1" spc="-5">
                                  <a:latin typeface="Cambria Math" panose="02040503050406030204" pitchFamily="18" charset="0"/>
                                  <a:cs typeface="Times New Roman"/>
                                </a:rPr>
                                <m:t>−</m:t>
                              </m:r>
                              <m:d>
                                <m:dPr>
                                  <m:ctrlPr>
                                    <a:rPr lang="en-US" sz="2100" i="1" spc="-5">
                                      <a:latin typeface="Cambria Math" panose="02040503050406030204" pitchFamily="18" charset="0"/>
                                      <a:cs typeface="Times New Roman"/>
                                    </a:rPr>
                                  </m:ctrlPr>
                                </m:dPr>
                                <m:e>
                                  <m:sSup>
                                    <m:sSupPr>
                                      <m:ctrlPr>
                                        <a:rPr lang="en-US" sz="2100" i="1" spc="-5">
                                          <a:latin typeface="Cambria Math" panose="02040503050406030204" pitchFamily="18" charset="0"/>
                                          <a:cs typeface="Times New Roman"/>
                                        </a:rPr>
                                      </m:ctrlPr>
                                    </m:sSupPr>
                                    <m:e>
                                      <m:r>
                                        <a:rPr lang="en-US" sz="2100" i="1" spc="-5">
                                          <a:latin typeface="Cambria Math" panose="02040503050406030204" pitchFamily="18" charset="0"/>
                                          <a:cs typeface="Times New Roman"/>
                                        </a:rPr>
                                        <m:t>𝑦</m:t>
                                      </m:r>
                                    </m:e>
                                    <m:sup>
                                      <m:r>
                                        <a:rPr lang="en-US" sz="2100" i="1" spc="-5">
                                          <a:latin typeface="Cambria Math" panose="02040503050406030204" pitchFamily="18" charset="0"/>
                                          <a:cs typeface="Times New Roman"/>
                                        </a:rPr>
                                        <m:t>2</m:t>
                                      </m:r>
                                    </m:sup>
                                  </m:sSup>
                                  <m:r>
                                    <a:rPr lang="en-US" sz="2100" i="1" spc="-5">
                                      <a:latin typeface="Cambria Math" panose="02040503050406030204" pitchFamily="18" charset="0"/>
                                      <a:cs typeface="Times New Roman"/>
                                    </a:rPr>
                                    <m:t>−1</m:t>
                                  </m:r>
                                </m:e>
                              </m:d>
                            </m:e>
                          </m:d>
                          <m:r>
                            <a:rPr lang="en-US" sz="2100" i="1" spc="-5">
                              <a:latin typeface="Cambria Math" panose="02040503050406030204" pitchFamily="18" charset="0"/>
                              <a:cs typeface="Times New Roman"/>
                            </a:rPr>
                            <m:t>𝑑𝑦</m:t>
                          </m:r>
                          <m:r>
                            <a:rPr lang="en-US" sz="2100" i="1" spc="-5">
                              <a:latin typeface="Cambria Math" panose="02040503050406030204" pitchFamily="18" charset="0"/>
                              <a:cs typeface="Times New Roman"/>
                            </a:rPr>
                            <m:t>=</m:t>
                          </m:r>
                          <m:nary>
                            <m:naryPr>
                              <m:ctrlPr>
                                <a:rPr lang="en-US" sz="2100" i="1" spc="-5">
                                  <a:latin typeface="Cambria Math" panose="02040503050406030204" pitchFamily="18" charset="0"/>
                                  <a:cs typeface="Times New Roman"/>
                                </a:rPr>
                              </m:ctrlPr>
                            </m:naryPr>
                            <m:sub>
                              <m:r>
                                <m:rPr>
                                  <m:brk m:alnAt="23"/>
                                </m:rPr>
                                <a:rPr lang="en-US" sz="2100" i="1" spc="-5">
                                  <a:latin typeface="Cambria Math" panose="02040503050406030204" pitchFamily="18" charset="0"/>
                                  <a:cs typeface="Times New Roman"/>
                                </a:rPr>
                                <m:t>−</m:t>
                              </m:r>
                              <m:r>
                                <a:rPr lang="en-US" sz="2100" i="1" spc="-5">
                                  <a:latin typeface="Cambria Math" panose="02040503050406030204" pitchFamily="18" charset="0"/>
                                  <a:cs typeface="Times New Roman"/>
                                </a:rPr>
                                <m:t>2</m:t>
                              </m:r>
                            </m:sub>
                            <m:sup>
                              <m:r>
                                <a:rPr lang="en-US" sz="2100" i="1" spc="-5">
                                  <a:latin typeface="Cambria Math" panose="02040503050406030204" pitchFamily="18" charset="0"/>
                                  <a:cs typeface="Times New Roman"/>
                                </a:rPr>
                                <m:t>2</m:t>
                              </m:r>
                            </m:sup>
                            <m:e>
                              <m:d>
                                <m:dPr>
                                  <m:ctrlPr>
                                    <a:rPr lang="en-US" sz="2100" i="1" spc="-5">
                                      <a:latin typeface="Cambria Math" panose="02040503050406030204" pitchFamily="18" charset="0"/>
                                      <a:cs typeface="Times New Roman"/>
                                    </a:rPr>
                                  </m:ctrlPr>
                                </m:dPr>
                                <m:e>
                                  <m:r>
                                    <a:rPr lang="en-US" sz="2100" i="1" spc="-5">
                                      <a:latin typeface="Cambria Math" panose="02040503050406030204" pitchFamily="18" charset="0"/>
                                      <a:cs typeface="Times New Roman"/>
                                    </a:rPr>
                                    <m:t>2−</m:t>
                                  </m:r>
                                  <m:f>
                                    <m:fPr>
                                      <m:ctrlPr>
                                        <a:rPr lang="en-US" sz="2100" i="1" spc="-5">
                                          <a:latin typeface="Cambria Math" panose="02040503050406030204" pitchFamily="18" charset="0"/>
                                          <a:cs typeface="Times New Roman"/>
                                        </a:rPr>
                                      </m:ctrlPr>
                                    </m:fPr>
                                    <m:num>
                                      <m:r>
                                        <a:rPr lang="en-US" sz="2100" i="1" spc="-5">
                                          <a:latin typeface="Cambria Math" panose="02040503050406030204" pitchFamily="18" charset="0"/>
                                          <a:cs typeface="Times New Roman"/>
                                        </a:rPr>
                                        <m:t>1</m:t>
                                      </m:r>
                                    </m:num>
                                    <m:den>
                                      <m:r>
                                        <a:rPr lang="en-US" sz="2100" i="1" spc="-5">
                                          <a:latin typeface="Cambria Math" panose="02040503050406030204" pitchFamily="18" charset="0"/>
                                          <a:cs typeface="Times New Roman"/>
                                        </a:rPr>
                                        <m:t>8</m:t>
                                      </m:r>
                                    </m:den>
                                  </m:f>
                                  <m:sSup>
                                    <m:sSupPr>
                                      <m:ctrlPr>
                                        <a:rPr lang="en-US" sz="2100" i="1" spc="-5">
                                          <a:latin typeface="Cambria Math" panose="02040503050406030204" pitchFamily="18" charset="0"/>
                                          <a:cs typeface="Times New Roman"/>
                                        </a:rPr>
                                      </m:ctrlPr>
                                    </m:sSupPr>
                                    <m:e>
                                      <m:r>
                                        <a:rPr lang="en-US" sz="2100" i="1" spc="-5">
                                          <a:latin typeface="Cambria Math" panose="02040503050406030204" pitchFamily="18" charset="0"/>
                                          <a:cs typeface="Times New Roman"/>
                                        </a:rPr>
                                        <m:t>𝑦</m:t>
                                      </m:r>
                                    </m:e>
                                    <m:sup>
                                      <m:r>
                                        <a:rPr lang="en-US" sz="2100" i="1" spc="-5">
                                          <a:latin typeface="Cambria Math" panose="02040503050406030204" pitchFamily="18" charset="0"/>
                                          <a:cs typeface="Times New Roman"/>
                                        </a:rPr>
                                        <m:t>4</m:t>
                                      </m:r>
                                    </m:sup>
                                  </m:sSup>
                                </m:e>
                              </m:d>
                            </m:e>
                          </m:nary>
                          <m:r>
                            <a:rPr lang="en-US" sz="2100" i="1" spc="-5">
                              <a:latin typeface="Cambria Math" panose="02040503050406030204" pitchFamily="18" charset="0"/>
                              <a:cs typeface="Times New Roman"/>
                            </a:rPr>
                            <m:t>𝑑𝑦</m:t>
                          </m:r>
                          <m:r>
                            <a:rPr lang="en-US" sz="2100" i="1" spc="-5">
                              <a:latin typeface="Cambria Math" panose="02040503050406030204" pitchFamily="18" charset="0"/>
                              <a:cs typeface="Times New Roman"/>
                            </a:rPr>
                            <m:t>=</m:t>
                          </m:r>
                          <m:d>
                            <m:dPr>
                              <m:ctrlPr>
                                <a:rPr lang="en-US" sz="2100" i="1" spc="-5">
                                  <a:latin typeface="Cambria Math" panose="02040503050406030204" pitchFamily="18" charset="0"/>
                                  <a:cs typeface="Times New Roman"/>
                                </a:rPr>
                              </m:ctrlPr>
                            </m:dPr>
                            <m:e>
                              <m:r>
                                <a:rPr lang="en-US" sz="2100" i="1" spc="-5">
                                  <a:latin typeface="Cambria Math" panose="02040503050406030204" pitchFamily="18" charset="0"/>
                                  <a:cs typeface="Times New Roman"/>
                                </a:rPr>
                                <m:t>2</m:t>
                              </m:r>
                              <m:r>
                                <a:rPr lang="en-US" sz="2100" i="1" spc="-5">
                                  <a:latin typeface="Cambria Math" panose="02040503050406030204" pitchFamily="18" charset="0"/>
                                  <a:cs typeface="Times New Roman"/>
                                </a:rPr>
                                <m:t>𝑦</m:t>
                              </m:r>
                              <m:r>
                                <a:rPr lang="en-US" sz="2100" i="1" spc="-5">
                                  <a:latin typeface="Cambria Math" panose="02040503050406030204" pitchFamily="18" charset="0"/>
                                  <a:cs typeface="Times New Roman"/>
                                </a:rPr>
                                <m:t>−</m:t>
                              </m:r>
                              <m:f>
                                <m:fPr>
                                  <m:ctrlPr>
                                    <a:rPr lang="en-US" sz="2100" i="1" spc="-5">
                                      <a:latin typeface="Cambria Math" panose="02040503050406030204" pitchFamily="18" charset="0"/>
                                      <a:cs typeface="Times New Roman"/>
                                    </a:rPr>
                                  </m:ctrlPr>
                                </m:fPr>
                                <m:num>
                                  <m:r>
                                    <a:rPr lang="en-US" sz="2100" i="1" spc="-5">
                                      <a:latin typeface="Cambria Math" panose="02040503050406030204" pitchFamily="18" charset="0"/>
                                      <a:cs typeface="Times New Roman"/>
                                    </a:rPr>
                                    <m:t>1</m:t>
                                  </m:r>
                                </m:num>
                                <m:den>
                                  <m:r>
                                    <a:rPr lang="en-US" sz="2100" i="1" spc="-5">
                                      <a:latin typeface="Cambria Math" panose="02040503050406030204" pitchFamily="18" charset="0"/>
                                      <a:cs typeface="Times New Roman"/>
                                    </a:rPr>
                                    <m:t>40</m:t>
                                  </m:r>
                                </m:den>
                              </m:f>
                              <m:sSup>
                                <m:sSupPr>
                                  <m:ctrlPr>
                                    <a:rPr lang="en-US" sz="2100" i="1" spc="-5">
                                      <a:latin typeface="Cambria Math" panose="02040503050406030204" pitchFamily="18" charset="0"/>
                                      <a:cs typeface="Times New Roman"/>
                                    </a:rPr>
                                  </m:ctrlPr>
                                </m:sSupPr>
                                <m:e>
                                  <m:r>
                                    <a:rPr lang="en-US" sz="2100" i="1" spc="-5">
                                      <a:latin typeface="Cambria Math" panose="02040503050406030204" pitchFamily="18" charset="0"/>
                                      <a:cs typeface="Times New Roman"/>
                                    </a:rPr>
                                    <m:t>𝑦</m:t>
                                  </m:r>
                                </m:e>
                                <m:sup>
                                  <m:r>
                                    <a:rPr lang="en-US" sz="2100" i="1" spc="-5">
                                      <a:latin typeface="Cambria Math" panose="02040503050406030204" pitchFamily="18" charset="0"/>
                                      <a:cs typeface="Times New Roman"/>
                                    </a:rPr>
                                    <m:t>5</m:t>
                                  </m:r>
                                </m:sup>
                              </m:sSup>
                            </m:e>
                          </m:d>
                          <m:sSubSup>
                            <m:sSubSupPr>
                              <m:ctrlPr>
                                <a:rPr lang="en-US" sz="2100" i="1" spc="-5">
                                  <a:latin typeface="Cambria Math" panose="02040503050406030204" pitchFamily="18" charset="0"/>
                                  <a:cs typeface="Times New Roman"/>
                                </a:rPr>
                              </m:ctrlPr>
                            </m:sSubSupPr>
                            <m:e>
                              <m:r>
                                <a:rPr lang="en-US" sz="2100" i="1" spc="-5">
                                  <a:latin typeface="Cambria Math" panose="02040503050406030204" pitchFamily="18" charset="0"/>
                                  <a:cs typeface="Times New Roman"/>
                                </a:rPr>
                                <m:t>|</m:t>
                              </m:r>
                            </m:e>
                            <m:sub>
                              <m:r>
                                <a:rPr lang="en-US" sz="2100" i="1" spc="-5">
                                  <a:latin typeface="Cambria Math" panose="02040503050406030204" pitchFamily="18" charset="0"/>
                                  <a:cs typeface="Times New Roman"/>
                                </a:rPr>
                                <m:t>−2</m:t>
                              </m:r>
                            </m:sub>
                            <m:sup>
                              <m:r>
                                <a:rPr lang="en-US" sz="2100" i="1" spc="-5">
                                  <a:latin typeface="Cambria Math" panose="02040503050406030204" pitchFamily="18" charset="0"/>
                                  <a:cs typeface="Times New Roman"/>
                                </a:rPr>
                                <m:t>2</m:t>
                              </m:r>
                            </m:sup>
                          </m:sSubSup>
                          <m:r>
                            <a:rPr lang="en-US" sz="2100" i="1" spc="-5">
                              <a:latin typeface="Cambria Math" panose="02040503050406030204" pitchFamily="18" charset="0"/>
                              <a:cs typeface="Times New Roman"/>
                            </a:rPr>
                            <m:t>=</m:t>
                          </m:r>
                          <m:f>
                            <m:fPr>
                              <m:ctrlPr>
                                <a:rPr lang="en-US" sz="2100" i="1" spc="-5">
                                  <a:latin typeface="Cambria Math" panose="02040503050406030204" pitchFamily="18" charset="0"/>
                                  <a:cs typeface="Times New Roman"/>
                                </a:rPr>
                              </m:ctrlPr>
                            </m:fPr>
                            <m:num>
                              <m:r>
                                <a:rPr lang="en-US" sz="2100" i="1" spc="-5">
                                  <a:latin typeface="Cambria Math" panose="02040503050406030204" pitchFamily="18" charset="0"/>
                                  <a:cs typeface="Times New Roman"/>
                                </a:rPr>
                                <m:t>32</m:t>
                              </m:r>
                            </m:num>
                            <m:den>
                              <m:r>
                                <a:rPr lang="en-US" sz="2100" i="1" spc="-5">
                                  <a:latin typeface="Cambria Math" panose="02040503050406030204" pitchFamily="18" charset="0"/>
                                  <a:cs typeface="Times New Roman"/>
                                </a:rPr>
                                <m:t>5</m:t>
                              </m:r>
                            </m:den>
                          </m:f>
                          <m:r>
                            <a:rPr lang="en-US" sz="2100" i="1" spc="-5">
                              <a:latin typeface="Cambria Math" panose="02040503050406030204" pitchFamily="18" charset="0"/>
                              <a:cs typeface="Times New Roman"/>
                            </a:rPr>
                            <m:t>.</m:t>
                          </m:r>
                        </m:e>
                      </m:nary>
                    </m:oMath>
                  </m:oMathPara>
                </a14:m>
                <a:endParaRPr lang="en-US" sz="2100" dirty="0">
                  <a:latin typeface="Times New Roman"/>
                  <a:cs typeface="Times New Roman"/>
                </a:endParaRPr>
              </a:p>
              <a:p>
                <a:endParaRPr lang="en-US" dirty="0"/>
              </a:p>
            </p:txBody>
          </p:sp>
        </mc:Choice>
        <mc:Fallback xmlns="">
          <p:sp>
            <p:nvSpPr>
              <p:cNvPr id="6" name="TextBox 5">
                <a:extLst>
                  <a:ext uri="{FF2B5EF4-FFF2-40B4-BE49-F238E27FC236}">
                    <a16:creationId xmlns:a16="http://schemas.microsoft.com/office/drawing/2014/main" id="{30031F1C-67FD-41EA-828E-0138A49F35C7}"/>
                  </a:ext>
                </a:extLst>
              </p:cNvPr>
              <p:cNvSpPr txBox="1">
                <a:spLocks noRot="1" noChangeAspect="1" noMove="1" noResize="1" noEditPoints="1" noAdjustHandles="1" noChangeArrowheads="1" noChangeShapeType="1" noTextEdit="1"/>
              </p:cNvSpPr>
              <p:nvPr/>
            </p:nvSpPr>
            <p:spPr>
              <a:xfrm>
                <a:off x="685800" y="4903458"/>
                <a:ext cx="10495722" cy="1444178"/>
              </a:xfrm>
              <a:prstGeom prst="rect">
                <a:avLst/>
              </a:prstGeom>
              <a:blipFill>
                <a:blip r:embed="rId4"/>
                <a:stretch>
                  <a:fillRect l="-407" t="-2532"/>
                </a:stretch>
              </a:blipFill>
            </p:spPr>
            <p:txBody>
              <a:bodyPr/>
              <a:lstStyle/>
              <a:p>
                <a:r>
                  <a:rPr lang="en-US">
                    <a:noFill/>
                  </a:rPr>
                  <a:t> </a:t>
                </a:r>
              </a:p>
            </p:txBody>
          </p:sp>
        </mc:Fallback>
      </mc:AlternateContent>
    </p:spTree>
    <p:extLst>
      <p:ext uri="{BB962C8B-B14F-4D97-AF65-F5344CB8AC3E}">
        <p14:creationId xmlns:p14="http://schemas.microsoft.com/office/powerpoint/2010/main" val="129917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12 </a:t>
            </a:r>
            <a:r>
              <a:rPr lang="en-US" sz="3100" dirty="0"/>
              <a:t>of 15)</a:t>
            </a: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12700" marR="5715" indent="0">
              <a:lnSpc>
                <a:spcPct val="100000"/>
              </a:lnSpc>
              <a:buNone/>
            </a:pPr>
            <a:r>
              <a:rPr lang="en-US" spc="-15" dirty="0">
                <a:latin typeface="Times New Roman"/>
                <a:cs typeface="Times New Roman"/>
              </a:rPr>
              <a:t>Fo</a:t>
            </a:r>
            <a:r>
              <a:rPr lang="en-US" spc="-5" dirty="0">
                <a:latin typeface="Times New Roman"/>
                <a:cs typeface="Times New Roman"/>
              </a:rPr>
              <a:t>r</a:t>
            </a:r>
            <a:r>
              <a:rPr lang="en-US" spc="30" dirty="0">
                <a:latin typeface="Times New Roman"/>
                <a:cs typeface="Times New Roman"/>
              </a:rPr>
              <a:t> </a:t>
            </a:r>
            <a:r>
              <a:rPr lang="en-US" spc="-15" dirty="0">
                <a:latin typeface="Times New Roman"/>
                <a:cs typeface="Times New Roman"/>
              </a:rPr>
              <a:t>man</a:t>
            </a:r>
            <a:r>
              <a:rPr lang="en-US" spc="-5" dirty="0">
                <a:latin typeface="Times New Roman"/>
                <a:cs typeface="Times New Roman"/>
              </a:rPr>
              <a:t>y</a:t>
            </a:r>
            <a:r>
              <a:rPr lang="en-US" spc="30" dirty="0">
                <a:latin typeface="Times New Roman"/>
                <a:cs typeface="Times New Roman"/>
              </a:rPr>
              <a:t> </a:t>
            </a:r>
            <a:r>
              <a:rPr lang="en-US" spc="-10" dirty="0">
                <a:latin typeface="Times New Roman"/>
                <a:cs typeface="Times New Roman"/>
              </a:rPr>
              <a:t>regions</a:t>
            </a:r>
            <a:r>
              <a:rPr lang="en-US" spc="-5" dirty="0">
                <a:latin typeface="Times New Roman"/>
                <a:cs typeface="Times New Roman"/>
              </a:rPr>
              <a:t>,</a:t>
            </a:r>
            <a:r>
              <a:rPr lang="en-US" spc="3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hav</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10" dirty="0">
                <a:latin typeface="Times New Roman"/>
                <a:cs typeface="Times New Roman"/>
              </a:rPr>
              <a:t>choic</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10" dirty="0">
                <a:latin typeface="Times New Roman"/>
                <a:cs typeface="Times New Roman"/>
              </a:rPr>
              <a:t>whethe</a:t>
            </a:r>
            <a:r>
              <a:rPr lang="en-US" spc="-5" dirty="0">
                <a:latin typeface="Times New Roman"/>
                <a:cs typeface="Times New Roman"/>
              </a:rPr>
              <a:t>r</a:t>
            </a:r>
            <a:r>
              <a:rPr lang="en-US" spc="30"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30" dirty="0">
                <a:latin typeface="Times New Roman"/>
                <a:cs typeface="Times New Roman"/>
              </a:rPr>
              <a:t> </a:t>
            </a:r>
            <a:r>
              <a:rPr lang="en-US" spc="-10" dirty="0">
                <a:latin typeface="Times New Roman"/>
                <a:cs typeface="Times New Roman"/>
              </a:rPr>
              <a:t>fin</a:t>
            </a:r>
            <a:r>
              <a:rPr lang="en-US" spc="-5" dirty="0">
                <a:latin typeface="Times New Roman"/>
                <a:cs typeface="Times New Roman"/>
              </a:rPr>
              <a:t>d</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spc="3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3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ntegratin</a:t>
            </a:r>
            <a:r>
              <a:rPr lang="en-US" spc="-5" dirty="0">
                <a:latin typeface="Times New Roman"/>
                <a:cs typeface="Times New Roman"/>
              </a:rPr>
              <a:t>g</a:t>
            </a:r>
            <a:r>
              <a:rPr lang="en-US" spc="30" dirty="0">
                <a:latin typeface="Times New Roman"/>
                <a:cs typeface="Times New Roman"/>
              </a:rPr>
              <a:t> </a:t>
            </a:r>
            <a:r>
              <a:rPr lang="en-US" spc="-10" dirty="0">
                <a:latin typeface="Times New Roman"/>
                <a:cs typeface="Times New Roman"/>
              </a:rPr>
              <a:t>with </a:t>
            </a:r>
            <a:r>
              <a:rPr lang="en-US" spc="-5" dirty="0">
                <a:latin typeface="Times New Roman"/>
                <a:cs typeface="Times New Roman"/>
              </a:rPr>
              <a:t>respect to</a:t>
            </a:r>
            <a:r>
              <a:rPr lang="en-US" spc="25" dirty="0">
                <a:latin typeface="Times New Roman"/>
                <a:cs typeface="Times New Roman"/>
              </a:rPr>
              <a:t> </a:t>
            </a:r>
            <a:r>
              <a:rPr lang="en-US" i="1" spc="-5" dirty="0">
                <a:latin typeface="Times New Roman"/>
                <a:cs typeface="Times New Roman"/>
              </a:rPr>
              <a:t>x</a:t>
            </a:r>
            <a:r>
              <a:rPr lang="en-US" i="1" spc="85" dirty="0">
                <a:latin typeface="Times New Roman"/>
                <a:cs typeface="Times New Roman"/>
              </a:rPr>
              <a:t> </a:t>
            </a:r>
            <a:r>
              <a:rPr lang="en-US" spc="-5" dirty="0">
                <a:latin typeface="Times New Roman"/>
                <a:cs typeface="Times New Roman"/>
              </a:rPr>
              <a:t>or with respect to</a:t>
            </a:r>
            <a:r>
              <a:rPr lang="en-US" spc="6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he</a:t>
            </a:r>
            <a:r>
              <a:rPr lang="en-US" dirty="0">
                <a:latin typeface="Times New Roman"/>
                <a:cs typeface="Times New Roman"/>
              </a:rPr>
              <a:t> </a:t>
            </a:r>
            <a:r>
              <a:rPr lang="en-US" spc="-5" dirty="0">
                <a:latin typeface="Times New Roman"/>
                <a:cs typeface="Times New Roman"/>
              </a:rPr>
              <a:t>decision is usually based on two factors:</a:t>
            </a:r>
          </a:p>
          <a:p>
            <a:pPr marL="12700" marR="5715" indent="0">
              <a:lnSpc>
                <a:spcPct val="100000"/>
              </a:lnSpc>
              <a:buNone/>
            </a:pPr>
            <a:endParaRPr lang="en-US" dirty="0">
              <a:latin typeface="Times New Roman"/>
              <a:cs typeface="Times New Roman"/>
            </a:endParaRPr>
          </a:p>
          <a:p>
            <a:pPr marL="671830" marR="5080" indent="-342900">
              <a:lnSpc>
                <a:spcPct val="100000"/>
              </a:lnSpc>
              <a:spcBef>
                <a:spcPts val="515"/>
              </a:spcBef>
              <a:buSzPct val="60000"/>
              <a:tabLst>
                <a:tab pos="430530" algn="l"/>
              </a:tabLst>
            </a:pPr>
            <a:r>
              <a:rPr lang="en-US" spc="-15" dirty="0">
                <a:latin typeface="Times New Roman"/>
                <a:cs typeface="Times New Roman"/>
              </a:rPr>
              <a:t>Ho</a:t>
            </a:r>
            <a:r>
              <a:rPr lang="en-US" spc="-10" dirty="0">
                <a:latin typeface="Times New Roman"/>
                <a:cs typeface="Times New Roman"/>
              </a:rPr>
              <a:t>w</a:t>
            </a:r>
            <a:r>
              <a:rPr lang="en-US" spc="55" dirty="0">
                <a:latin typeface="Times New Roman"/>
                <a:cs typeface="Times New Roman"/>
              </a:rPr>
              <a:t> </a:t>
            </a:r>
            <a:r>
              <a:rPr lang="en-US" spc="-10" dirty="0">
                <a:latin typeface="Times New Roman"/>
                <a:cs typeface="Times New Roman"/>
              </a:rPr>
              <a:t>eas</a:t>
            </a:r>
            <a:r>
              <a:rPr lang="en-US" spc="-5" dirty="0">
                <a:latin typeface="Times New Roman"/>
                <a:cs typeface="Times New Roman"/>
              </a:rPr>
              <a:t>y</a:t>
            </a:r>
            <a:r>
              <a:rPr lang="en-US" spc="55" dirty="0">
                <a:latin typeface="Times New Roman"/>
                <a:cs typeface="Times New Roman"/>
              </a:rPr>
              <a:t> </a:t>
            </a:r>
            <a:r>
              <a:rPr lang="en-US" spc="-5" dirty="0">
                <a:latin typeface="Times New Roman"/>
                <a:cs typeface="Times New Roman"/>
              </a:rPr>
              <a:t>it</a:t>
            </a:r>
            <a:r>
              <a:rPr lang="en-US" spc="55" dirty="0">
                <a:latin typeface="Times New Roman"/>
                <a:cs typeface="Times New Roman"/>
              </a:rPr>
              <a:t> </a:t>
            </a:r>
            <a:r>
              <a:rPr lang="en-US" spc="-5" dirty="0">
                <a:latin typeface="Times New Roman"/>
                <a:cs typeface="Times New Roman"/>
              </a:rPr>
              <a:t>is</a:t>
            </a:r>
            <a:r>
              <a:rPr lang="en-US" spc="55" dirty="0">
                <a:latin typeface="Times New Roman"/>
                <a:cs typeface="Times New Roman"/>
              </a:rPr>
              <a:t> </a:t>
            </a:r>
            <a:r>
              <a:rPr lang="en-US" spc="-5" dirty="0">
                <a:latin typeface="Times New Roman"/>
                <a:cs typeface="Times New Roman"/>
              </a:rPr>
              <a:t>to</a:t>
            </a:r>
            <a:r>
              <a:rPr lang="en-US" spc="55" dirty="0">
                <a:latin typeface="Times New Roman"/>
                <a:cs typeface="Times New Roman"/>
              </a:rPr>
              <a:t> </a:t>
            </a:r>
            <a:r>
              <a:rPr lang="en-US" spc="-10" dirty="0">
                <a:latin typeface="Times New Roman"/>
                <a:cs typeface="Times New Roman"/>
              </a:rPr>
              <a:t>obtai</a:t>
            </a:r>
            <a:r>
              <a:rPr lang="en-US" spc="-5" dirty="0">
                <a:latin typeface="Times New Roman"/>
                <a:cs typeface="Times New Roman"/>
              </a:rPr>
              <a:t>n</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curve</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function</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5" dirty="0">
                <a:latin typeface="Times New Roman"/>
                <a:cs typeface="Times New Roman"/>
              </a:rPr>
              <a:t> </a:t>
            </a:r>
            <a:r>
              <a:rPr lang="en-US" spc="-10" dirty="0">
                <a:latin typeface="Times New Roman"/>
                <a:cs typeface="Times New Roman"/>
              </a:rPr>
              <a:t>on</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variabl</a:t>
            </a:r>
            <a:r>
              <a:rPr lang="en-US" spc="-5" dirty="0">
                <a:latin typeface="Times New Roman"/>
                <a:cs typeface="Times New Roman"/>
              </a:rPr>
              <a:t>e</a:t>
            </a:r>
            <a:r>
              <a:rPr lang="en-US" spc="55" dirty="0">
                <a:latin typeface="Times New Roman"/>
                <a:cs typeface="Times New Roman"/>
              </a:rPr>
              <a:t> </a:t>
            </a:r>
            <a:r>
              <a:rPr lang="en-US" spc="-5" dirty="0">
                <a:latin typeface="Times New Roman"/>
                <a:cs typeface="Times New Roman"/>
              </a:rPr>
              <a:t>in</a:t>
            </a:r>
            <a:r>
              <a:rPr lang="en-US" spc="55" dirty="0">
                <a:latin typeface="Times New Roman"/>
                <a:cs typeface="Times New Roman"/>
              </a:rPr>
              <a:t> </a:t>
            </a:r>
            <a:r>
              <a:rPr lang="en-US" spc="-5" dirty="0">
                <a:latin typeface="Times New Roman"/>
                <a:cs typeface="Times New Roman"/>
              </a:rPr>
              <a:t>t</a:t>
            </a:r>
            <a:r>
              <a:rPr lang="en-US" spc="-15" dirty="0">
                <a:latin typeface="Times New Roman"/>
                <a:cs typeface="Times New Roman"/>
              </a:rPr>
              <a:t>erm</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5" dirty="0">
                <a:latin typeface="Times New Roman"/>
                <a:cs typeface="Times New Roman"/>
              </a:rPr>
              <a:t> </a:t>
            </a:r>
            <a:r>
              <a:rPr lang="en-US" spc="-10" dirty="0">
                <a:latin typeface="Times New Roman"/>
                <a:cs typeface="Times New Roman"/>
              </a:rPr>
              <a:t>the other</a:t>
            </a:r>
            <a:endParaRPr lang="en-US" dirty="0">
              <a:latin typeface="Times New Roman"/>
              <a:cs typeface="Times New Roman"/>
            </a:endParaRPr>
          </a:p>
          <a:p>
            <a:pPr marL="671830" marR="5080" indent="-342900">
              <a:lnSpc>
                <a:spcPct val="100000"/>
              </a:lnSpc>
              <a:spcBef>
                <a:spcPts val="35"/>
              </a:spcBef>
              <a:buSzPct val="60000"/>
              <a:tabLst>
                <a:tab pos="430530" algn="l"/>
              </a:tabLst>
            </a:pPr>
            <a:r>
              <a:rPr lang="en-US" spc="-10" dirty="0">
                <a:latin typeface="Times New Roman"/>
                <a:cs typeface="Times New Roman"/>
              </a:rPr>
              <a:t>How</a:t>
            </a:r>
            <a:r>
              <a:rPr lang="en-US" spc="75" dirty="0">
                <a:latin typeface="Times New Roman"/>
                <a:cs typeface="Times New Roman"/>
              </a:rPr>
              <a:t> </a:t>
            </a:r>
            <a:r>
              <a:rPr lang="en-US" spc="-5" dirty="0">
                <a:latin typeface="Times New Roman"/>
                <a:cs typeface="Times New Roman"/>
              </a:rPr>
              <a:t>easy</a:t>
            </a:r>
            <a:r>
              <a:rPr lang="en-US" spc="75" dirty="0">
                <a:latin typeface="Times New Roman"/>
                <a:cs typeface="Times New Roman"/>
              </a:rPr>
              <a:t> </a:t>
            </a:r>
            <a:r>
              <a:rPr lang="en-US" spc="-5" dirty="0">
                <a:latin typeface="Times New Roman"/>
                <a:cs typeface="Times New Roman"/>
              </a:rPr>
              <a:t>it</a:t>
            </a:r>
            <a:r>
              <a:rPr lang="en-US" spc="75" dirty="0">
                <a:latin typeface="Times New Roman"/>
                <a:cs typeface="Times New Roman"/>
              </a:rPr>
              <a:t> </a:t>
            </a:r>
            <a:r>
              <a:rPr lang="en-US" spc="-5" dirty="0">
                <a:latin typeface="Times New Roman"/>
                <a:cs typeface="Times New Roman"/>
              </a:rPr>
              <a:t>is</a:t>
            </a:r>
            <a:r>
              <a:rPr lang="en-US" spc="75" dirty="0">
                <a:latin typeface="Times New Roman"/>
                <a:cs typeface="Times New Roman"/>
              </a:rPr>
              <a:t> </a:t>
            </a:r>
            <a:r>
              <a:rPr lang="en-US" spc="-5" dirty="0">
                <a:latin typeface="Times New Roman"/>
                <a:cs typeface="Times New Roman"/>
              </a:rPr>
              <a:t>to</a:t>
            </a:r>
            <a:r>
              <a:rPr lang="en-US" spc="75" dirty="0">
                <a:latin typeface="Times New Roman"/>
                <a:cs typeface="Times New Roman"/>
              </a:rPr>
              <a:t> </a:t>
            </a:r>
            <a:r>
              <a:rPr lang="en-US" spc="-5" dirty="0">
                <a:latin typeface="Times New Roman"/>
                <a:cs typeface="Times New Roman"/>
              </a:rPr>
              <a:t>subdivide</a:t>
            </a:r>
            <a:r>
              <a:rPr lang="en-US" spc="75" dirty="0">
                <a:latin typeface="Times New Roman"/>
                <a:cs typeface="Times New Roman"/>
              </a:rPr>
              <a:t> </a:t>
            </a:r>
            <a:r>
              <a:rPr lang="en-US" spc="-5" dirty="0">
                <a:latin typeface="Times New Roman"/>
                <a:cs typeface="Times New Roman"/>
              </a:rPr>
              <a:t>the</a:t>
            </a:r>
            <a:r>
              <a:rPr lang="en-US" spc="75" dirty="0">
                <a:latin typeface="Times New Roman"/>
                <a:cs typeface="Times New Roman"/>
              </a:rPr>
              <a:t> </a:t>
            </a:r>
            <a:r>
              <a:rPr lang="en-US" spc="-5" dirty="0">
                <a:latin typeface="Times New Roman"/>
                <a:cs typeface="Times New Roman"/>
              </a:rPr>
              <a:t>region</a:t>
            </a:r>
            <a:r>
              <a:rPr lang="en-US" spc="75" dirty="0">
                <a:latin typeface="Times New Roman"/>
                <a:cs typeface="Times New Roman"/>
              </a:rPr>
              <a:t> </a:t>
            </a:r>
            <a:r>
              <a:rPr lang="en-US" spc="-5" dirty="0">
                <a:latin typeface="Times New Roman"/>
                <a:cs typeface="Times New Roman"/>
              </a:rPr>
              <a:t>into</a:t>
            </a:r>
            <a:r>
              <a:rPr lang="en-US" spc="75" dirty="0">
                <a:latin typeface="Times New Roman"/>
                <a:cs typeface="Times New Roman"/>
              </a:rPr>
              <a:t> </a:t>
            </a:r>
            <a:r>
              <a:rPr lang="en-US" spc="-5" dirty="0">
                <a:latin typeface="Times New Roman"/>
                <a:cs typeface="Times New Roman"/>
              </a:rPr>
              <a:t>simple</a:t>
            </a:r>
            <a:r>
              <a:rPr lang="en-US" spc="75" dirty="0">
                <a:latin typeface="Times New Roman"/>
                <a:cs typeface="Times New Roman"/>
              </a:rPr>
              <a:t> </a:t>
            </a:r>
            <a:r>
              <a:rPr lang="en-US" spc="-5" dirty="0">
                <a:latin typeface="Times New Roman"/>
                <a:cs typeface="Times New Roman"/>
              </a:rPr>
              <a:t>regions</a:t>
            </a:r>
            <a:r>
              <a:rPr lang="en-US" spc="75" dirty="0">
                <a:latin typeface="Times New Roman"/>
                <a:cs typeface="Times New Roman"/>
              </a:rPr>
              <a:t> </a:t>
            </a:r>
            <a:r>
              <a:rPr lang="en-US" spc="-5" dirty="0">
                <a:latin typeface="Times New Roman"/>
                <a:cs typeface="Times New Roman"/>
              </a:rPr>
              <a:t>and</a:t>
            </a:r>
            <a:r>
              <a:rPr lang="en-US" spc="75" dirty="0">
                <a:latin typeface="Times New Roman"/>
                <a:cs typeface="Times New Roman"/>
              </a:rPr>
              <a:t> </a:t>
            </a:r>
            <a:r>
              <a:rPr lang="en-US" spc="-5" dirty="0">
                <a:latin typeface="Times New Roman"/>
                <a:cs typeface="Times New Roman"/>
              </a:rPr>
              <a:t>to</a:t>
            </a:r>
            <a:r>
              <a:rPr lang="en-US" spc="75" dirty="0">
                <a:latin typeface="Times New Roman"/>
                <a:cs typeface="Times New Roman"/>
              </a:rPr>
              <a:t> </a:t>
            </a:r>
            <a:r>
              <a:rPr lang="en-US" spc="-5" dirty="0">
                <a:latin typeface="Times New Roman"/>
                <a:cs typeface="Times New Roman"/>
              </a:rPr>
              <a:t>integrate</a:t>
            </a:r>
            <a:r>
              <a:rPr lang="en-US" spc="75" dirty="0">
                <a:latin typeface="Times New Roman"/>
                <a:cs typeface="Times New Roman"/>
              </a:rPr>
              <a:t> </a:t>
            </a:r>
            <a:r>
              <a:rPr lang="en-US" spc="-5" dirty="0">
                <a:latin typeface="Times New Roman"/>
                <a:cs typeface="Times New Roman"/>
              </a:rPr>
              <a:t>the </a:t>
            </a:r>
            <a:r>
              <a:rPr lang="en-US" spc="-10" dirty="0">
                <a:latin typeface="Times New Roman"/>
                <a:cs typeface="Times New Roman"/>
              </a:rPr>
              <a:t>function</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involved</a:t>
            </a:r>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r>
              <a:rPr lang="en-US" dirty="0">
                <a:latin typeface="Times New Roman"/>
                <a:cs typeface="Times New Roman"/>
              </a:rPr>
              <a:t>In the next example, we carry out the area computation, both integrating with respect to </a:t>
            </a:r>
            <a:r>
              <a:rPr lang="en-US" i="1" dirty="0">
                <a:latin typeface="Times New Roman"/>
                <a:cs typeface="Times New Roman"/>
              </a:rPr>
              <a:t>x</a:t>
            </a:r>
            <a:r>
              <a:rPr lang="en-US" dirty="0">
                <a:latin typeface="Times New Roman"/>
                <a:cs typeface="Times New Roman"/>
              </a:rPr>
              <a:t> and integrating with respect to </a:t>
            </a:r>
            <a:r>
              <a:rPr lang="en-US" i="1" dirty="0">
                <a:latin typeface="Times New Roman"/>
                <a:cs typeface="Times New Roman"/>
              </a:rPr>
              <a:t>y</a:t>
            </a:r>
            <a:r>
              <a:rPr lang="en-US" dirty="0">
                <a:latin typeface="Times New Roman"/>
                <a:cs typeface="Times New Roman"/>
              </a:rPr>
              <a:t>, demonstrating how these factors are involved.</a:t>
            </a:r>
          </a:p>
          <a:p>
            <a:pPr marL="3690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347554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13 </a:t>
            </a:r>
            <a:r>
              <a:rPr lang="en-US" sz="3100" dirty="0"/>
              <a:t>of 15)</a:t>
            </a: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6708914" cy="4370567"/>
          </a:xfrm>
        </p:spPr>
        <p:txBody>
          <a:bodyPr>
            <a:noAutofit/>
          </a:bodyPr>
          <a:lstStyle/>
          <a:p>
            <a:pPr marL="0" indent="0" algn="just">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spc="-10" dirty="0"/>
              <a:t>Fin</a:t>
            </a:r>
            <a:r>
              <a:rPr lang="en-US" spc="-5" dirty="0"/>
              <a:t>d</a:t>
            </a:r>
            <a:r>
              <a:rPr lang="en-US" spc="90" dirty="0"/>
              <a:t> </a:t>
            </a:r>
            <a:r>
              <a:rPr lang="en-US" spc="-10" dirty="0"/>
              <a:t>th</a:t>
            </a:r>
            <a:r>
              <a:rPr lang="en-US" spc="-5" dirty="0"/>
              <a:t>e</a:t>
            </a:r>
            <a:r>
              <a:rPr lang="en-US" spc="85" dirty="0"/>
              <a:t> </a:t>
            </a:r>
            <a:r>
              <a:rPr lang="en-US" spc="-10" dirty="0"/>
              <a:t>are</a:t>
            </a:r>
            <a:r>
              <a:rPr lang="en-US" spc="-5" dirty="0"/>
              <a:t>a</a:t>
            </a:r>
            <a:r>
              <a:rPr lang="en-US" spc="90" dirty="0"/>
              <a:t> </a:t>
            </a:r>
            <a:r>
              <a:rPr lang="en-US" spc="-10" dirty="0"/>
              <a:t>o</a:t>
            </a:r>
            <a:r>
              <a:rPr lang="en-US" spc="-5" dirty="0"/>
              <a:t>f</a:t>
            </a:r>
            <a:r>
              <a:rPr lang="en-US" spc="90" dirty="0"/>
              <a:t> </a:t>
            </a:r>
            <a:r>
              <a:rPr lang="en-US" spc="-5" dirty="0"/>
              <a:t>t</a:t>
            </a:r>
            <a:r>
              <a:rPr lang="en-US" spc="-10" dirty="0"/>
              <a:t>h</a:t>
            </a:r>
            <a:r>
              <a:rPr lang="en-US" spc="-5" dirty="0"/>
              <a:t>e</a:t>
            </a:r>
            <a:r>
              <a:rPr lang="en-US" spc="85" dirty="0"/>
              <a:t> </a:t>
            </a:r>
            <a:r>
              <a:rPr lang="en-US" spc="-10" dirty="0"/>
              <a:t>regio</a:t>
            </a:r>
            <a:r>
              <a:rPr lang="en-US" spc="-5" dirty="0"/>
              <a:t>n</a:t>
            </a:r>
            <a:r>
              <a:rPr lang="en-US" spc="90" dirty="0"/>
              <a:t> </a:t>
            </a:r>
            <a:r>
              <a:rPr lang="en-US" spc="-10" dirty="0"/>
              <a:t>tha</a:t>
            </a:r>
            <a:r>
              <a:rPr lang="en-US" spc="-5" dirty="0"/>
              <a:t>t</a:t>
            </a:r>
            <a:r>
              <a:rPr lang="en-US" spc="90" dirty="0"/>
              <a:t> </a:t>
            </a:r>
            <a:r>
              <a:rPr lang="en-US" spc="-10" dirty="0"/>
              <a:t>i</a:t>
            </a:r>
            <a:r>
              <a:rPr lang="en-US" spc="-5" dirty="0"/>
              <a:t>s</a:t>
            </a:r>
            <a:r>
              <a:rPr lang="en-US" spc="85" dirty="0"/>
              <a:t> </a:t>
            </a:r>
            <a:r>
              <a:rPr lang="en-US" spc="-10" dirty="0"/>
              <a:t>bounde</a:t>
            </a:r>
            <a:r>
              <a:rPr lang="en-US" spc="-5" dirty="0"/>
              <a:t>d</a:t>
            </a:r>
            <a:r>
              <a:rPr lang="en-US" spc="90" dirty="0"/>
              <a:t> </a:t>
            </a:r>
            <a:r>
              <a:rPr lang="en-US" spc="-10" dirty="0"/>
              <a:t>b</a:t>
            </a:r>
            <a:r>
              <a:rPr lang="en-US" spc="-5" dirty="0"/>
              <a:t>y</a:t>
            </a:r>
            <a:r>
              <a:rPr lang="en-US" spc="85" dirty="0"/>
              <a:t> </a:t>
            </a:r>
            <a:r>
              <a:rPr lang="en-US" spc="-10" dirty="0"/>
              <a:t>th</a:t>
            </a:r>
            <a:r>
              <a:rPr lang="en-US" spc="-5" dirty="0"/>
              <a:t>e</a:t>
            </a:r>
            <a:r>
              <a:rPr lang="en-US" spc="90" dirty="0"/>
              <a:t> </a:t>
            </a:r>
            <a:r>
              <a:rPr lang="en-US" spc="-5" dirty="0"/>
              <a:t>t</a:t>
            </a:r>
            <a:r>
              <a:rPr lang="en-US" spc="-10" dirty="0"/>
              <a:t>hre</a:t>
            </a:r>
            <a:r>
              <a:rPr lang="en-US" spc="-5" dirty="0"/>
              <a:t>e</a:t>
            </a:r>
            <a:r>
              <a:rPr lang="en-US" spc="85" dirty="0"/>
              <a:t> </a:t>
            </a:r>
            <a:r>
              <a:rPr lang="en-US" spc="-10" dirty="0"/>
              <a:t>curve</a:t>
            </a:r>
            <a:r>
              <a:rPr lang="en-US" spc="-5" dirty="0"/>
              <a:t>s</a:t>
            </a:r>
            <a:r>
              <a:rPr lang="en-US" dirty="0"/>
              <a:t> </a:t>
            </a:r>
            <a:r>
              <a:rPr lang="en-US" spc="-100" dirty="0"/>
              <a:t> </a:t>
            </a:r>
            <a:r>
              <a:rPr lang="en-US" i="1" spc="-5" dirty="0"/>
              <a:t>y</a:t>
            </a:r>
            <a:r>
              <a:rPr lang="en-US" i="1" spc="75" dirty="0"/>
              <a:t> </a:t>
            </a:r>
            <a:r>
              <a:rPr lang="en-US" spc="-25" dirty="0"/>
              <a:t>=</a:t>
            </a:r>
            <a:r>
              <a:rPr lang="en-US" spc="-15" dirty="0"/>
              <a:t> </a:t>
            </a:r>
            <a:r>
              <a:rPr lang="en-US" i="1" spc="-5" dirty="0"/>
              <a:t>x</a:t>
            </a:r>
            <a:r>
              <a:rPr lang="en-US" spc="75" baseline="25925" dirty="0"/>
              <a:t>2</a:t>
            </a:r>
            <a:r>
              <a:rPr lang="en-US" spc="-5" dirty="0"/>
              <a:t>, </a:t>
            </a:r>
            <a:r>
              <a:rPr lang="en-US" i="1" spc="-5" dirty="0"/>
              <a:t>y</a:t>
            </a:r>
            <a:r>
              <a:rPr lang="en-US" i="1" spc="75" dirty="0"/>
              <a:t> </a:t>
            </a:r>
            <a:r>
              <a:rPr lang="en-US" spc="-25" dirty="0"/>
              <a:t>=</a:t>
            </a:r>
            <a:r>
              <a:rPr lang="en-US" spc="-40" dirty="0"/>
              <a:t> </a:t>
            </a:r>
            <a:r>
              <a:rPr lang="en-US" spc="20" dirty="0"/>
              <a:t>(</a:t>
            </a:r>
            <a:r>
              <a:rPr lang="en-US" i="1" spc="-5" dirty="0"/>
              <a:t>x</a:t>
            </a:r>
            <a:r>
              <a:rPr lang="en-US" i="1" spc="55" dirty="0"/>
              <a:t> </a:t>
            </a:r>
            <a:r>
              <a:rPr lang="en-US" spc="-25" dirty="0"/>
              <a:t>−</a:t>
            </a:r>
            <a:r>
              <a:rPr lang="en-US" spc="-95" dirty="0"/>
              <a:t> </a:t>
            </a:r>
            <a:r>
              <a:rPr lang="en-US" spc="-10" dirty="0"/>
              <a:t>2</a:t>
            </a:r>
            <a:r>
              <a:rPr lang="en-US" spc="-5" dirty="0"/>
              <a:t>)</a:t>
            </a:r>
            <a:r>
              <a:rPr lang="en-US" spc="67" baseline="25925" dirty="0"/>
              <a:t>2</a:t>
            </a:r>
            <a:r>
              <a:rPr lang="en-US" spc="-5" dirty="0"/>
              <a:t>, </a:t>
            </a:r>
            <a:r>
              <a:rPr lang="en-US" spc="-10" dirty="0"/>
              <a:t>an</a:t>
            </a:r>
            <a:r>
              <a:rPr lang="en-US" spc="-5" dirty="0"/>
              <a:t>d</a:t>
            </a:r>
            <a:r>
              <a:rPr lang="en-US" spc="60" dirty="0"/>
              <a:t> </a:t>
            </a:r>
            <a:r>
              <a:rPr lang="en-US" i="1" spc="-5" dirty="0"/>
              <a:t>y</a:t>
            </a:r>
            <a:r>
              <a:rPr lang="en-US" i="1" spc="75" dirty="0"/>
              <a:t> </a:t>
            </a:r>
            <a:r>
              <a:rPr lang="en-US" spc="-25" dirty="0"/>
              <a:t>=</a:t>
            </a:r>
            <a:r>
              <a:rPr lang="en-US" spc="-40" dirty="0"/>
              <a:t> </a:t>
            </a:r>
            <a:r>
              <a:rPr lang="en-US" spc="-10" dirty="0"/>
              <a:t>0</a:t>
            </a:r>
            <a:r>
              <a:rPr lang="en-US" spc="-5" dirty="0"/>
              <a:t>.</a:t>
            </a:r>
          </a:p>
          <a:p>
            <a:pPr marL="0" indent="0" algn="just">
              <a:lnSpc>
                <a:spcPct val="100000"/>
              </a:lnSpc>
              <a:buNone/>
            </a:pPr>
            <a:endParaRPr lang="en-US" dirty="0"/>
          </a:p>
          <a:p>
            <a:pPr marL="0" marR="5080" indent="0">
              <a:lnSpc>
                <a:spcPct val="100000"/>
              </a:lnSpc>
              <a:spcBef>
                <a:spcPts val="590"/>
              </a:spcBef>
              <a:buNone/>
            </a:pPr>
            <a:r>
              <a:rPr lang="en-US" b="1" spc="-5" dirty="0"/>
              <a:t>Solution </a:t>
            </a:r>
            <a:r>
              <a:rPr lang="en-US" b="1" spc="95" dirty="0"/>
              <a:t> </a:t>
            </a:r>
            <a:r>
              <a:rPr lang="en-US" spc="-10" dirty="0"/>
              <a:t>The</a:t>
            </a:r>
            <a:r>
              <a:rPr lang="en-US" spc="-15" dirty="0"/>
              <a:t> </a:t>
            </a:r>
            <a:r>
              <a:rPr lang="en-US" spc="-10" dirty="0"/>
              <a:t>a</a:t>
            </a:r>
            <a:r>
              <a:rPr lang="en-US" spc="-5" dirty="0"/>
              <a:t>rea</a:t>
            </a:r>
            <a:r>
              <a:rPr lang="en-US" spc="-15" dirty="0"/>
              <a:t> </a:t>
            </a:r>
            <a:r>
              <a:rPr lang="en-US" spc="-5" dirty="0"/>
              <a:t>appears</a:t>
            </a:r>
            <a:r>
              <a:rPr lang="en-US" spc="-15" dirty="0"/>
              <a:t> </a:t>
            </a:r>
            <a:r>
              <a:rPr lang="en-US" spc="-5" dirty="0"/>
              <a:t>in</a:t>
            </a:r>
            <a:r>
              <a:rPr lang="en-US" spc="-15" dirty="0"/>
              <a:t> F</a:t>
            </a:r>
            <a:r>
              <a:rPr lang="en-US" spc="-5" dirty="0"/>
              <a:t>igure</a:t>
            </a:r>
            <a:r>
              <a:rPr lang="en-US" spc="-15" dirty="0"/>
              <a:t> </a:t>
            </a:r>
            <a:r>
              <a:rPr lang="en-US" spc="-5" dirty="0"/>
              <a:t>11.</a:t>
            </a:r>
            <a:r>
              <a:rPr lang="en-US" spc="-15" dirty="0"/>
              <a:t> </a:t>
            </a:r>
            <a:r>
              <a:rPr lang="en-US" spc="-5" dirty="0"/>
              <a:t>Notice</a:t>
            </a:r>
            <a:r>
              <a:rPr lang="en-US" spc="-15" dirty="0"/>
              <a:t> </a:t>
            </a:r>
            <a:r>
              <a:rPr lang="en-US" spc="-5" dirty="0"/>
              <a:t>immediately</a:t>
            </a:r>
            <a:r>
              <a:rPr lang="en-US" spc="-15" dirty="0"/>
              <a:t> </a:t>
            </a:r>
            <a:r>
              <a:rPr lang="en-US" spc="-5" dirty="0"/>
              <a:t>that</a:t>
            </a:r>
            <a:r>
              <a:rPr lang="en-US" spc="-15" dirty="0"/>
              <a:t> </a:t>
            </a:r>
            <a:r>
              <a:rPr lang="en-US" spc="-5" dirty="0"/>
              <a:t>it</a:t>
            </a:r>
            <a:r>
              <a:rPr lang="en-US" spc="-15" dirty="0"/>
              <a:t> </a:t>
            </a:r>
            <a:r>
              <a:rPr lang="en-US" spc="-5" dirty="0"/>
              <a:t>is</a:t>
            </a:r>
            <a:r>
              <a:rPr lang="en-US" spc="-15" dirty="0"/>
              <a:t> </a:t>
            </a:r>
            <a:r>
              <a:rPr lang="en-US" spc="-5" dirty="0"/>
              <a:t>not</a:t>
            </a:r>
            <a:r>
              <a:rPr lang="en-US" spc="-15" dirty="0"/>
              <a:t> </a:t>
            </a:r>
            <a:r>
              <a:rPr lang="en-US" spc="-5" dirty="0"/>
              <a:t>vertically</a:t>
            </a:r>
            <a:r>
              <a:rPr lang="en-US" spc="-15" dirty="0"/>
              <a:t> </a:t>
            </a:r>
            <a:r>
              <a:rPr lang="en-US" spc="-5" dirty="0"/>
              <a:t>sim</a:t>
            </a:r>
            <a:r>
              <a:rPr lang="en-US" spc="-10" dirty="0"/>
              <a:t>ple</a:t>
            </a:r>
            <a:r>
              <a:rPr lang="en-US" spc="-5" dirty="0"/>
              <a:t>,</a:t>
            </a:r>
            <a:r>
              <a:rPr lang="en-US" spc="40" dirty="0"/>
              <a:t> </a:t>
            </a:r>
            <a:r>
              <a:rPr lang="en-US" spc="-10" dirty="0"/>
              <a:t>sinc</a:t>
            </a:r>
            <a:r>
              <a:rPr lang="en-US" spc="-5" dirty="0"/>
              <a:t>e</a:t>
            </a:r>
            <a:r>
              <a:rPr lang="en-US" spc="40" dirty="0"/>
              <a:t> </a:t>
            </a:r>
            <a:r>
              <a:rPr lang="en-US" spc="-10" dirty="0"/>
              <a:t>th</a:t>
            </a:r>
            <a:r>
              <a:rPr lang="en-US" spc="-5" dirty="0"/>
              <a:t>e</a:t>
            </a:r>
            <a:r>
              <a:rPr lang="en-US" spc="40" dirty="0"/>
              <a:t> </a:t>
            </a:r>
            <a:r>
              <a:rPr lang="en-US" spc="-5" dirty="0"/>
              <a:t>t</a:t>
            </a:r>
            <a:r>
              <a:rPr lang="en-US" spc="-10" dirty="0"/>
              <a:t>o</a:t>
            </a:r>
            <a:r>
              <a:rPr lang="en-US" spc="-5" dirty="0"/>
              <a:t>p</a:t>
            </a:r>
            <a:r>
              <a:rPr lang="en-US" spc="40" dirty="0"/>
              <a:t> </a:t>
            </a:r>
            <a:r>
              <a:rPr lang="en-US" spc="-10" dirty="0"/>
              <a:t>functio</a:t>
            </a:r>
            <a:r>
              <a:rPr lang="en-US" spc="-5" dirty="0"/>
              <a:t>n</a:t>
            </a:r>
            <a:r>
              <a:rPr lang="en-US" spc="40" dirty="0"/>
              <a:t> </a:t>
            </a:r>
            <a:r>
              <a:rPr lang="en-US" spc="-10" dirty="0"/>
              <a:t>change</a:t>
            </a:r>
            <a:r>
              <a:rPr lang="en-US" spc="-5" dirty="0"/>
              <a:t>s</a:t>
            </a:r>
            <a:r>
              <a:rPr lang="en-US" spc="45" dirty="0"/>
              <a:t> </a:t>
            </a:r>
            <a:r>
              <a:rPr lang="en-US" spc="-10" dirty="0"/>
              <a:t>ove</a:t>
            </a:r>
            <a:r>
              <a:rPr lang="en-US" spc="-5" dirty="0"/>
              <a:t>r</a:t>
            </a:r>
            <a:r>
              <a:rPr lang="en-US" spc="40" dirty="0"/>
              <a:t> </a:t>
            </a:r>
            <a:r>
              <a:rPr lang="en-US" spc="-10" dirty="0"/>
              <a:t>th</a:t>
            </a:r>
            <a:r>
              <a:rPr lang="en-US" spc="-5" dirty="0"/>
              <a:t>e</a:t>
            </a:r>
            <a:r>
              <a:rPr lang="en-US" spc="40" dirty="0"/>
              <a:t> </a:t>
            </a:r>
            <a:r>
              <a:rPr lang="en-US" spc="-5" dirty="0"/>
              <a:t>i</a:t>
            </a:r>
            <a:r>
              <a:rPr lang="en-US" spc="-10" dirty="0"/>
              <a:t>nterva</a:t>
            </a:r>
            <a:r>
              <a:rPr lang="en-US" spc="-5" dirty="0"/>
              <a:t>l</a:t>
            </a:r>
            <a:r>
              <a:rPr lang="en-US" spc="40" dirty="0"/>
              <a:t> </a:t>
            </a:r>
            <a:r>
              <a:rPr lang="en-US" spc="-5" dirty="0"/>
              <a:t>[0,</a:t>
            </a:r>
            <a:r>
              <a:rPr lang="en-US" spc="-85" dirty="0"/>
              <a:t> </a:t>
            </a:r>
            <a:r>
              <a:rPr lang="en-US" spc="-10" dirty="0"/>
              <a:t>2</a:t>
            </a:r>
            <a:r>
              <a:rPr lang="en-US" spc="-5" dirty="0"/>
              <a:t>].</a:t>
            </a:r>
            <a:r>
              <a:rPr lang="en-US" spc="40" dirty="0"/>
              <a:t> </a:t>
            </a:r>
            <a:r>
              <a:rPr lang="en-US" spc="-5" dirty="0"/>
              <a:t>It</a:t>
            </a:r>
            <a:r>
              <a:rPr lang="en-US" spc="40" dirty="0"/>
              <a:t> </a:t>
            </a:r>
            <a:r>
              <a:rPr lang="en-US" spc="-5" dirty="0"/>
              <a:t>is</a:t>
            </a:r>
            <a:r>
              <a:rPr lang="en-US" spc="40" dirty="0"/>
              <a:t> </a:t>
            </a:r>
            <a:r>
              <a:rPr lang="en-US" spc="-5" dirty="0"/>
              <a:t>horizontally</a:t>
            </a:r>
            <a:r>
              <a:rPr lang="en-US" spc="40" dirty="0"/>
              <a:t> </a:t>
            </a:r>
            <a:r>
              <a:rPr lang="en-US" spc="-5" dirty="0"/>
              <a:t>simple,</a:t>
            </a:r>
            <a:r>
              <a:rPr lang="en-US" spc="40" dirty="0"/>
              <a:t> </a:t>
            </a:r>
            <a:r>
              <a:rPr lang="en-US" spc="-5" dirty="0"/>
              <a:t>but to</a:t>
            </a:r>
            <a:r>
              <a:rPr lang="en-US" spc="30" dirty="0"/>
              <a:t> </a:t>
            </a:r>
            <a:r>
              <a:rPr lang="en-US" spc="-5" dirty="0"/>
              <a:t>calculate</a:t>
            </a:r>
            <a:r>
              <a:rPr lang="en-US" spc="35" dirty="0"/>
              <a:t> </a:t>
            </a:r>
            <a:r>
              <a:rPr lang="en-US" spc="-5" dirty="0"/>
              <a:t>the</a:t>
            </a:r>
            <a:r>
              <a:rPr lang="en-US" spc="35" dirty="0"/>
              <a:t> </a:t>
            </a:r>
            <a:r>
              <a:rPr lang="en-US" spc="-5" dirty="0"/>
              <a:t>area</a:t>
            </a:r>
            <a:r>
              <a:rPr lang="en-US" spc="30" dirty="0"/>
              <a:t> </a:t>
            </a:r>
            <a:r>
              <a:rPr lang="en-US" spc="-5" dirty="0"/>
              <a:t>using</a:t>
            </a:r>
            <a:r>
              <a:rPr lang="en-US" spc="30" dirty="0"/>
              <a:t> </a:t>
            </a:r>
            <a:r>
              <a:rPr lang="en-US" spc="-5" dirty="0"/>
              <a:t>the</a:t>
            </a:r>
            <a:r>
              <a:rPr lang="en-US" spc="30" dirty="0"/>
              <a:t> </a:t>
            </a:r>
            <a:r>
              <a:rPr lang="en-US" spc="-5" dirty="0"/>
              <a:t>fact</a:t>
            </a:r>
            <a:r>
              <a:rPr lang="en-US" spc="35" dirty="0"/>
              <a:t> </a:t>
            </a:r>
            <a:r>
              <a:rPr lang="en-US" spc="-5" dirty="0"/>
              <a:t>it</a:t>
            </a:r>
            <a:r>
              <a:rPr lang="en-US" spc="30" dirty="0"/>
              <a:t> </a:t>
            </a:r>
            <a:r>
              <a:rPr lang="en-US" spc="-5" dirty="0"/>
              <a:t>is</a:t>
            </a:r>
            <a:r>
              <a:rPr lang="en-US" spc="30" dirty="0"/>
              <a:t> </a:t>
            </a:r>
            <a:r>
              <a:rPr lang="en-US" spc="-5" dirty="0"/>
              <a:t>a</a:t>
            </a:r>
            <a:r>
              <a:rPr lang="en-US" spc="30" dirty="0"/>
              <a:t> </a:t>
            </a:r>
            <a:r>
              <a:rPr lang="en-US" spc="-5" dirty="0"/>
              <a:t>horizontally</a:t>
            </a:r>
            <a:r>
              <a:rPr lang="en-US" spc="35" dirty="0"/>
              <a:t> </a:t>
            </a:r>
            <a:r>
              <a:rPr lang="en-US" spc="-5" dirty="0"/>
              <a:t>simple</a:t>
            </a:r>
            <a:r>
              <a:rPr lang="en-US" spc="30" dirty="0"/>
              <a:t> </a:t>
            </a:r>
            <a:r>
              <a:rPr lang="en-US" spc="-5" dirty="0"/>
              <a:t>region</a:t>
            </a:r>
            <a:r>
              <a:rPr lang="en-US" spc="30" dirty="0"/>
              <a:t> </a:t>
            </a:r>
            <a:r>
              <a:rPr lang="en-US" spc="-5" dirty="0"/>
              <a:t>takes</a:t>
            </a:r>
            <a:r>
              <a:rPr lang="en-US" spc="35" dirty="0"/>
              <a:t> </a:t>
            </a:r>
            <a:r>
              <a:rPr lang="en-US" spc="-10" dirty="0"/>
              <a:t>some</a:t>
            </a:r>
            <a:r>
              <a:rPr lang="en-US" spc="35" dirty="0"/>
              <a:t> </a:t>
            </a:r>
            <a:r>
              <a:rPr lang="en-US" spc="-10" dirty="0"/>
              <a:t>work</a:t>
            </a:r>
            <a:r>
              <a:rPr lang="en-US" spc="30" dirty="0"/>
              <a:t> </a:t>
            </a:r>
            <a:r>
              <a:rPr lang="en-US" spc="-5" dirty="0"/>
              <a:t>to set </a:t>
            </a:r>
            <a:r>
              <a:rPr lang="en-US" spc="-10" dirty="0"/>
              <a:t>u</a:t>
            </a:r>
            <a:r>
              <a:rPr lang="en-US" spc="-5" dirty="0"/>
              <a:t>p the expressions</a:t>
            </a:r>
            <a:r>
              <a:rPr lang="en-US" dirty="0"/>
              <a:t> </a:t>
            </a:r>
            <a:r>
              <a:rPr lang="en-US" spc="-5" dirty="0"/>
              <a:t>for</a:t>
            </a:r>
            <a:r>
              <a:rPr lang="en-US" spc="25" dirty="0"/>
              <a:t> </a:t>
            </a:r>
            <a:r>
              <a:rPr lang="en-US" i="1" spc="20" dirty="0" err="1"/>
              <a:t>x</a:t>
            </a:r>
            <a:r>
              <a:rPr lang="en-US" baseline="-25000" dirty="0" err="1"/>
              <a:t>right</a:t>
            </a:r>
            <a:r>
              <a:rPr lang="en-US" baseline="-11111" dirty="0"/>
              <a:t> </a:t>
            </a:r>
            <a:r>
              <a:rPr lang="en-US" spc="-120" baseline="-11111" dirty="0"/>
              <a:t> </a:t>
            </a:r>
            <a:r>
              <a:rPr lang="en-US" spc="-10" dirty="0"/>
              <a:t>an</a:t>
            </a:r>
            <a:r>
              <a:rPr lang="en-US" spc="-5" dirty="0"/>
              <a:t>d</a:t>
            </a:r>
            <a:r>
              <a:rPr lang="en-US" spc="25" dirty="0"/>
              <a:t> </a:t>
            </a:r>
            <a:r>
              <a:rPr lang="en-US" i="1" spc="20" dirty="0" err="1"/>
              <a:t>x</a:t>
            </a:r>
            <a:r>
              <a:rPr lang="en-US" baseline="-25000" dirty="0" err="1"/>
              <a:t>lef</a:t>
            </a:r>
            <a:r>
              <a:rPr lang="en-US" spc="75" baseline="-25000" dirty="0" err="1"/>
              <a:t>t</a:t>
            </a:r>
            <a:r>
              <a:rPr lang="en-US" spc="-5" dirty="0"/>
              <a:t>.</a:t>
            </a:r>
          </a:p>
          <a:p>
            <a:pPr marL="36900" indent="0">
              <a:lnSpc>
                <a:spcPct val="100000"/>
              </a:lnSpc>
              <a:buNone/>
            </a:pPr>
            <a:endParaRPr lang="en-US" dirty="0">
              <a:latin typeface="Times New Roman"/>
              <a:cs typeface="Times New Roman"/>
            </a:endParaRPr>
          </a:p>
        </p:txBody>
      </p:sp>
      <p:pic>
        <p:nvPicPr>
          <p:cNvPr id="4" name="Picture 3" descr="A graph shows a horizontally simple region cut into two vertically simple regions.&#10;In the graph, the x axis has points labeled at 1 and 2. The y axis has a point labeled at 1. The parabolic curve of y equals x squared, with minimum at the origin, intersects a second parabolic curve of y equals x minus 2 quantity squared, with a minimum on the x axis at x equals 2, at point (1, 1). The region between the first curve and the x axis between x equals 0 and x equals 1 is shaded. The region below the second curve to y equals 0 between x equals 1 and x equals 2 is shaded differently. In quadrant 2, the first curve is labeled x equals negative square root of y, and in quadrant 1 is labeled x equals square root of y. From x equals 1 to x equals 2, the second curve is labeled x equals 2 minus square root of y, and to the right of x equals 2 is labeled x equals 2 plus square root of y.">
            <a:extLst>
              <a:ext uri="{FF2B5EF4-FFF2-40B4-BE49-F238E27FC236}">
                <a16:creationId xmlns="" xmlns:a16="http://schemas.microsoft.com/office/drawing/2014/main" id="{E34D0488-47BE-4FCF-B625-CB21B2C58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228" y="2214598"/>
            <a:ext cx="3418681" cy="2745094"/>
          </a:xfrm>
          <a:prstGeom prst="rect">
            <a:avLst/>
          </a:prstGeom>
        </p:spPr>
      </p:pic>
    </p:spTree>
    <p:extLst>
      <p:ext uri="{BB962C8B-B14F-4D97-AF65-F5344CB8AC3E}">
        <p14:creationId xmlns:p14="http://schemas.microsoft.com/office/powerpoint/2010/main" val="249738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14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spc="-10" dirty="0"/>
                  <a:t>We </a:t>
                </a:r>
                <a:r>
                  <a:rPr lang="en-US" spc="-125" dirty="0"/>
                  <a:t> </a:t>
                </a:r>
                <a:r>
                  <a:rPr lang="en-US" spc="-5" dirty="0"/>
                  <a:t>first</a:t>
                </a:r>
                <a:r>
                  <a:rPr lang="en-US" dirty="0"/>
                  <a:t> </a:t>
                </a:r>
                <a:r>
                  <a:rPr lang="en-US" spc="-125" dirty="0"/>
                  <a:t> </a:t>
                </a:r>
                <a:r>
                  <a:rPr lang="en-US" spc="-5" dirty="0"/>
                  <a:t>compute</a:t>
                </a:r>
                <a:r>
                  <a:rPr lang="en-US" dirty="0"/>
                  <a:t> </a:t>
                </a:r>
                <a:r>
                  <a:rPr lang="en-US" spc="-120" dirty="0"/>
                  <a:t> </a:t>
                </a:r>
                <a:r>
                  <a:rPr lang="en-US" spc="-5" dirty="0"/>
                  <a:t>the</a:t>
                </a:r>
                <a:r>
                  <a:rPr lang="en-US" dirty="0"/>
                  <a:t> </a:t>
                </a:r>
                <a:r>
                  <a:rPr lang="en-US" spc="-125" dirty="0"/>
                  <a:t> </a:t>
                </a:r>
                <a:r>
                  <a:rPr lang="en-US" spc="-5" dirty="0"/>
                  <a:t>area</a:t>
                </a:r>
                <a:r>
                  <a:rPr lang="en-US" dirty="0"/>
                  <a:t> </a:t>
                </a:r>
                <a:r>
                  <a:rPr lang="en-US" spc="-125" dirty="0"/>
                  <a:t> </a:t>
                </a:r>
                <a:r>
                  <a:rPr lang="en-US" spc="-5" dirty="0"/>
                  <a:t>of</a:t>
                </a:r>
                <a:r>
                  <a:rPr lang="en-US" dirty="0"/>
                  <a:t> </a:t>
                </a:r>
                <a:r>
                  <a:rPr lang="en-US" spc="-125" dirty="0"/>
                  <a:t> </a:t>
                </a:r>
                <a:r>
                  <a:rPr lang="en-US" spc="-5" dirty="0"/>
                  <a:t>the</a:t>
                </a:r>
                <a:r>
                  <a:rPr lang="en-US" dirty="0"/>
                  <a:t> </a:t>
                </a:r>
                <a:r>
                  <a:rPr lang="en-US" spc="-125" dirty="0"/>
                  <a:t> </a:t>
                </a:r>
                <a:r>
                  <a:rPr lang="en-US" spc="-5" dirty="0"/>
                  <a:t>region</a:t>
                </a:r>
                <a:r>
                  <a:rPr lang="en-US" dirty="0"/>
                  <a:t> </a:t>
                </a:r>
                <a:r>
                  <a:rPr lang="en-US" spc="-125" dirty="0"/>
                  <a:t> </a:t>
                </a:r>
                <a:r>
                  <a:rPr lang="en-US" spc="-5" dirty="0"/>
                  <a:t>by</a:t>
                </a:r>
                <a:r>
                  <a:rPr lang="en-US" dirty="0"/>
                  <a:t> </a:t>
                </a:r>
                <a:r>
                  <a:rPr lang="en-US" spc="-125" dirty="0"/>
                  <a:t> </a:t>
                </a:r>
                <a:r>
                  <a:rPr lang="en-US" spc="-5" dirty="0"/>
                  <a:t>splitting</a:t>
                </a:r>
                <a:r>
                  <a:rPr lang="en-US" dirty="0"/>
                  <a:t> </a:t>
                </a:r>
                <a:r>
                  <a:rPr lang="en-US" spc="-125" dirty="0"/>
                  <a:t> </a:t>
                </a:r>
                <a:r>
                  <a:rPr lang="en-US" spc="-5" dirty="0"/>
                  <a:t>it</a:t>
                </a:r>
                <a:r>
                  <a:rPr lang="en-US" dirty="0"/>
                  <a:t> </a:t>
                </a:r>
                <a:r>
                  <a:rPr lang="en-US" spc="-125" dirty="0"/>
                  <a:t> </a:t>
                </a:r>
                <a:r>
                  <a:rPr lang="en-US" spc="-5" dirty="0"/>
                  <a:t>into</a:t>
                </a:r>
                <a:r>
                  <a:rPr lang="en-US" dirty="0"/>
                  <a:t> </a:t>
                </a:r>
                <a:r>
                  <a:rPr lang="en-US" spc="-125" dirty="0"/>
                  <a:t> </a:t>
                </a:r>
                <a:r>
                  <a:rPr lang="en-US" spc="-5" dirty="0"/>
                  <a:t>two</a:t>
                </a:r>
                <a:r>
                  <a:rPr lang="en-US" dirty="0"/>
                  <a:t> </a:t>
                </a:r>
                <a:r>
                  <a:rPr lang="en-US" spc="-125" dirty="0"/>
                  <a:t> </a:t>
                </a:r>
                <a:r>
                  <a:rPr lang="en-US" spc="-5" dirty="0"/>
                  <a:t>vertically</a:t>
                </a:r>
                <a:r>
                  <a:rPr lang="en-US" dirty="0"/>
                  <a:t> </a:t>
                </a:r>
                <a:r>
                  <a:rPr lang="en-US" spc="-125" dirty="0"/>
                  <a:t> </a:t>
                </a:r>
                <a:r>
                  <a:rPr lang="en-US" spc="-5" dirty="0"/>
                  <a:t>simple </a:t>
                </a:r>
                <a:r>
                  <a:rPr lang="en-US" spc="-10" dirty="0"/>
                  <a:t>regions</a:t>
                </a:r>
                <a:r>
                  <a:rPr lang="en-US" spc="-5" dirty="0"/>
                  <a:t>. In t</a:t>
                </a:r>
                <a:r>
                  <a:rPr lang="en-US" spc="-10" dirty="0"/>
                  <a:t>hi</a:t>
                </a:r>
                <a:r>
                  <a:rPr lang="en-US" spc="-5" dirty="0"/>
                  <a:t>s </a:t>
                </a:r>
                <a:r>
                  <a:rPr lang="en-US" spc="-10" dirty="0"/>
                  <a:t>case</a:t>
                </a:r>
                <a:r>
                  <a:rPr lang="en-US" spc="-5" dirty="0"/>
                  <a:t>,</a:t>
                </a:r>
                <a:r>
                  <a:rPr lang="en-US" dirty="0"/>
                  <a:t> </a:t>
                </a:r>
                <a:r>
                  <a:rPr lang="en-US" spc="-10" dirty="0"/>
                  <a:t>th</a:t>
                </a:r>
                <a:r>
                  <a:rPr lang="en-US" spc="-5" dirty="0"/>
                  <a:t>e </a:t>
                </a:r>
                <a:r>
                  <a:rPr lang="en-US" spc="-10" dirty="0"/>
                  <a:t>are</a:t>
                </a:r>
                <a:r>
                  <a:rPr lang="en-US" spc="-5" dirty="0"/>
                  <a:t>a is </a:t>
                </a:r>
                <a:r>
                  <a:rPr lang="en-US" spc="-10" dirty="0"/>
                  <a:t>give</a:t>
                </a:r>
                <a:r>
                  <a:rPr lang="en-US" spc="-5" dirty="0"/>
                  <a:t>n </a:t>
                </a:r>
                <a:r>
                  <a:rPr lang="en-US" spc="-10" dirty="0"/>
                  <a:t>by</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1</m:t>
                          </m:r>
                        </m:sup>
                        <m:e>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2</m:t>
                              </m:r>
                            </m:sup>
                          </m:sSup>
                        </m:e>
                      </m:nary>
                      <m:r>
                        <a:rPr lang="en-US" b="0" i="1" smtClean="0">
                          <a:latin typeface="Cambria Math" panose="02040503050406030204" pitchFamily="18" charset="0"/>
                        </a:rPr>
                        <m:t>𝑑𝑥</m:t>
                      </m:r>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2</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e>
                            <m:sup>
                              <m:r>
                                <a:rPr lang="en-US" b="0" i="1" smtClean="0">
                                  <a:latin typeface="Cambria Math" panose="02040503050406030204" pitchFamily="18" charset="0"/>
                                </a:rPr>
                                <m:t>2</m:t>
                              </m:r>
                            </m:sup>
                          </m:sSup>
                        </m:e>
                      </m:nary>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0</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m:t>
                          </m:r>
                        </m:e>
                        <m:sup>
                          <m:r>
                            <a:rPr lang="en-US" b="0" i="1" smtClean="0">
                              <a:latin typeface="Cambria Math" panose="02040503050406030204" pitchFamily="18" charset="0"/>
                            </a:rPr>
                            <m:t>3</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oMath>
                  </m:oMathPara>
                </a14:m>
                <a:endParaRPr lang="en-US" dirty="0"/>
              </a:p>
              <a:p>
                <a:pPr marL="36900" indent="0">
                  <a:lnSpc>
                    <a:spcPct val="100000"/>
                  </a:lnSpc>
                  <a:buNone/>
                </a:pPr>
                <a:r>
                  <a:rPr lang="en-US" spc="-10" dirty="0">
                    <a:solidFill>
                      <a:schemeClr val="tx1"/>
                    </a:solidFill>
                    <a:latin typeface="Times New Roman"/>
                    <a:cs typeface="Times New Roman"/>
                  </a:rPr>
                  <a:t>Now, </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let’s</a:t>
                </a:r>
                <a:r>
                  <a:rPr lang="en-US" dirty="0">
                    <a:solidFill>
                      <a:schemeClr val="tx1"/>
                    </a:solidFill>
                    <a:latin typeface="Times New Roman"/>
                    <a:cs typeface="Times New Roman"/>
                  </a:rPr>
                  <a:t> </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redo</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p</a:t>
                </a:r>
                <a:r>
                  <a:rPr lang="en-US" spc="-5" dirty="0">
                    <a:solidFill>
                      <a:schemeClr val="tx1"/>
                    </a:solidFill>
                    <a:latin typeface="Times New Roman"/>
                    <a:cs typeface="Times New Roman"/>
                  </a:rPr>
                  <a:t>roblem</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using</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fact</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region</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horizontally</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simple.</a:t>
                </a:r>
                <a:r>
                  <a:rPr lang="en-US" dirty="0">
                    <a:solidFill>
                      <a:schemeClr val="tx1"/>
                    </a:solidFill>
                    <a:latin typeface="Times New Roman"/>
                    <a:cs typeface="Times New Roman"/>
                  </a:rPr>
                  <a:t> </a:t>
                </a:r>
                <a:r>
                  <a:rPr lang="en-US" spc="-105"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determin</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i="1" spc="20" dirty="0" err="1">
                    <a:solidFill>
                      <a:schemeClr val="tx1"/>
                    </a:solidFill>
                    <a:latin typeface="Times New Roman"/>
                    <a:cs typeface="Times New Roman"/>
                  </a:rPr>
                  <a:t>x</a:t>
                </a:r>
                <a:r>
                  <a:rPr lang="en-US" baseline="-25000" dirty="0" err="1">
                    <a:solidFill>
                      <a:schemeClr val="tx1"/>
                    </a:solidFill>
                    <a:latin typeface="Times New Roman"/>
                    <a:cs typeface="Times New Roman"/>
                  </a:rPr>
                  <a:t>right</a:t>
                </a:r>
                <a:r>
                  <a:rPr lang="en-US" baseline="-11111" dirty="0">
                    <a:solidFill>
                      <a:schemeClr val="tx1"/>
                    </a:solidFill>
                    <a:latin typeface="Times New Roman"/>
                    <a:cs typeface="Times New Roman"/>
                  </a:rPr>
                  <a:t> </a:t>
                </a:r>
                <a:r>
                  <a:rPr lang="en-US" spc="-104" baseline="-11111"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35" dirty="0">
                    <a:solidFill>
                      <a:schemeClr val="tx1"/>
                    </a:solidFill>
                    <a:latin typeface="Times New Roman"/>
                    <a:cs typeface="Times New Roman"/>
                  </a:rPr>
                  <a:t> </a:t>
                </a:r>
                <a:r>
                  <a:rPr lang="en-US" i="1" spc="20" dirty="0" err="1">
                    <a:solidFill>
                      <a:schemeClr val="tx1"/>
                    </a:solidFill>
                    <a:latin typeface="Times New Roman"/>
                    <a:cs typeface="Times New Roman"/>
                  </a:rPr>
                  <a:t>x</a:t>
                </a:r>
                <a:r>
                  <a:rPr lang="en-US" baseline="-25000" dirty="0" err="1">
                    <a:solidFill>
                      <a:schemeClr val="tx1"/>
                    </a:solidFill>
                    <a:latin typeface="Times New Roman"/>
                    <a:cs typeface="Times New Roman"/>
                  </a:rPr>
                  <a:t>lef</a:t>
                </a:r>
                <a:r>
                  <a:rPr lang="en-US" spc="75" baseline="-25000" dirty="0" err="1">
                    <a:solidFill>
                      <a:schemeClr val="tx1"/>
                    </a:solidFill>
                    <a:latin typeface="Times New Roman"/>
                    <a:cs typeface="Times New Roman"/>
                  </a:rPr>
                  <a:t>t</a:t>
                </a:r>
                <a:r>
                  <a:rPr lang="en-US" spc="-5" dirty="0">
                    <a:solidFill>
                      <a:schemeClr val="tx1"/>
                    </a:solidFill>
                    <a:latin typeface="Times New Roman"/>
                    <a:cs typeface="Times New Roman"/>
                  </a:rPr>
                  <a:t>,</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mus</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nver</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formula</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eac</a:t>
                </a:r>
                <a:r>
                  <a:rPr lang="en-US" spc="-5" dirty="0">
                    <a:solidFill>
                      <a:schemeClr val="tx1"/>
                    </a:solidFill>
                    <a:latin typeface="Times New Roman"/>
                    <a:cs typeface="Times New Roman"/>
                  </a:rPr>
                  <a:t>h</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parabolas</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left boundar</a:t>
                </a:r>
                <a:r>
                  <a:rPr lang="en-US" spc="-5" dirty="0">
                    <a:solidFill>
                      <a:schemeClr val="tx1"/>
                    </a:solidFill>
                    <a:latin typeface="Times New Roman"/>
                    <a:cs typeface="Times New Roman"/>
                  </a:rPr>
                  <a:t>y</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u="sng" spc="-10" dirty="0">
                    <a:solidFill>
                      <a:schemeClr val="tx1"/>
                    </a:solidFill>
                    <a:latin typeface="Times New Roman"/>
                    <a:cs typeface="Times New Roman"/>
                  </a:rPr>
                  <a:t>r</a:t>
                </a:r>
                <a:r>
                  <a:rPr lang="en-US" spc="-10" dirty="0">
                    <a:solidFill>
                      <a:schemeClr val="tx1"/>
                    </a:solidFill>
                    <a:latin typeface="Times New Roman"/>
                    <a:cs typeface="Times New Roman"/>
                  </a:rPr>
                  <a:t>egio</a:t>
                </a:r>
                <a:r>
                  <a:rPr lang="en-US" spc="-5" dirty="0">
                    <a:solidFill>
                      <a:schemeClr val="tx1"/>
                    </a:solidFill>
                    <a:latin typeface="Times New Roman"/>
                    <a:cs typeface="Times New Roman"/>
                  </a:rPr>
                  <a:t>n</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igh</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sid</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parabol</a:t>
                </a:r>
                <a:r>
                  <a:rPr lang="en-US" spc="-5" dirty="0">
                    <a:solidFill>
                      <a:schemeClr val="tx1"/>
                    </a:solidFill>
                    <a:latin typeface="Times New Roman"/>
                    <a:cs typeface="Times New Roman"/>
                  </a:rPr>
                  <a:t>a</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give</a:t>
                </a:r>
                <a:r>
                  <a:rPr lang="en-US" spc="-5" dirty="0">
                    <a:solidFill>
                      <a:schemeClr val="tx1"/>
                    </a:solidFill>
                    <a:latin typeface="Times New Roman"/>
                    <a:cs typeface="Times New Roman"/>
                  </a:rPr>
                  <a:t>n</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105"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spc="75" baseline="25925"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Solvin</a:t>
                </a:r>
                <a:r>
                  <a:rPr lang="en-US" spc="-5" dirty="0">
                    <a:solidFill>
                      <a:schemeClr val="tx1"/>
                    </a:solidFill>
                    <a:latin typeface="Times New Roman"/>
                    <a:cs typeface="Times New Roman"/>
                  </a:rPr>
                  <a:t>g</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6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 </a:t>
                </a:r>
                <a14:m>
                  <m:oMath xmlns:m="http://schemas.openxmlformats.org/officeDocument/2006/math">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m:t>
                    </m:r>
                    <m:rad>
                      <m:radPr>
                        <m:degHide m:val="on"/>
                        <m:ctrlPr>
                          <a:rPr lang="en-US" b="0" i="1" spc="-5"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pc="-5" smtClean="0">
                            <a:solidFill>
                              <a:schemeClr val="tx1"/>
                            </a:solidFill>
                            <a:latin typeface="Cambria Math" panose="02040503050406030204" pitchFamily="18" charset="0"/>
                            <a:ea typeface="Cambria Math" panose="02040503050406030204" pitchFamily="18" charset="0"/>
                            <a:cs typeface="Times New Roman"/>
                          </a:rPr>
                          <m:t>𝑦</m:t>
                        </m:r>
                      </m:e>
                    </m:rad>
                  </m:oMath>
                </a14:m>
                <a:r>
                  <a:rPr lang="en-US"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00" dirty="0">
                    <a:solidFill>
                      <a:schemeClr val="tx1"/>
                    </a:solidFill>
                    <a:latin typeface="Times New Roman"/>
                    <a:cs typeface="Times New Roman"/>
                  </a:rPr>
                  <a:t> </a:t>
                </a:r>
                <a:r>
                  <a:rPr lang="en-US" spc="-10" dirty="0">
                    <a:solidFill>
                      <a:schemeClr val="tx1"/>
                    </a:solidFill>
                    <a:latin typeface="Times New Roman"/>
                    <a:cs typeface="Times New Roman"/>
                  </a:rPr>
                  <a:t>righ</a:t>
                </a:r>
                <a:r>
                  <a:rPr lang="en-US" spc="-5" dirty="0">
                    <a:solidFill>
                      <a:schemeClr val="tx1"/>
                    </a:solidFill>
                    <a:latin typeface="Times New Roman"/>
                    <a:cs typeface="Times New Roman"/>
                  </a:rPr>
                  <a:t>t</a:t>
                </a:r>
                <a:r>
                  <a:rPr lang="en-US" spc="100" dirty="0">
                    <a:solidFill>
                      <a:schemeClr val="tx1"/>
                    </a:solidFill>
                    <a:latin typeface="Times New Roman"/>
                    <a:cs typeface="Times New Roman"/>
                  </a:rPr>
                  <a:t> </a:t>
                </a:r>
                <a:r>
                  <a:rPr lang="en-US" spc="-10" dirty="0">
                    <a:solidFill>
                      <a:schemeClr val="tx1"/>
                    </a:solidFill>
                    <a:latin typeface="Times New Roman"/>
                    <a:cs typeface="Times New Roman"/>
                  </a:rPr>
                  <a:t>sid</a:t>
                </a:r>
                <a:r>
                  <a:rPr lang="en-US" spc="-5" dirty="0">
                    <a:solidFill>
                      <a:schemeClr val="tx1"/>
                    </a:solidFill>
                    <a:latin typeface="Times New Roman"/>
                    <a:cs typeface="Times New Roman"/>
                  </a:rPr>
                  <a:t>e</a:t>
                </a:r>
                <a:r>
                  <a:rPr lang="en-US" spc="10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0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00" dirty="0">
                    <a:solidFill>
                      <a:schemeClr val="tx1"/>
                    </a:solidFill>
                    <a:latin typeface="Times New Roman"/>
                    <a:cs typeface="Times New Roman"/>
                  </a:rPr>
                  <a:t> </a:t>
                </a:r>
                <a:r>
                  <a:rPr lang="en-US" spc="-10" dirty="0">
                    <a:solidFill>
                      <a:schemeClr val="tx1"/>
                    </a:solidFill>
                    <a:latin typeface="Times New Roman"/>
                    <a:cs typeface="Times New Roman"/>
                  </a:rPr>
                  <a:t>parabol</a:t>
                </a:r>
                <a:r>
                  <a:rPr lang="en-US" spc="-5" dirty="0">
                    <a:solidFill>
                      <a:schemeClr val="tx1"/>
                    </a:solidFill>
                    <a:latin typeface="Times New Roman"/>
                    <a:cs typeface="Times New Roman"/>
                  </a:rPr>
                  <a:t>a</a:t>
                </a:r>
                <a:r>
                  <a:rPr lang="en-US" spc="100" dirty="0">
                    <a:solidFill>
                      <a:schemeClr val="tx1"/>
                    </a:solidFill>
                    <a:latin typeface="Times New Roman"/>
                    <a:cs typeface="Times New Roman"/>
                  </a:rPr>
                  <a:t> </a:t>
                </a:r>
                <a:r>
                  <a:rPr lang="en-US" spc="-10" dirty="0">
                    <a:solidFill>
                      <a:schemeClr val="tx1"/>
                    </a:solidFill>
                    <a:latin typeface="Times New Roman"/>
                    <a:cs typeface="Times New Roman"/>
                  </a:rPr>
                  <a:t>correspond</a:t>
                </a:r>
                <a:r>
                  <a:rPr lang="en-US" spc="-5" dirty="0">
                    <a:solidFill>
                      <a:schemeClr val="tx1"/>
                    </a:solidFill>
                    <a:latin typeface="Times New Roman"/>
                    <a:cs typeface="Times New Roman"/>
                  </a:rPr>
                  <a:t>s</a:t>
                </a:r>
                <a:r>
                  <a:rPr lang="en-US" spc="100"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10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00" dirty="0">
                    <a:solidFill>
                      <a:schemeClr val="tx1"/>
                    </a:solidFill>
                    <a:latin typeface="Times New Roman"/>
                    <a:cs typeface="Times New Roman"/>
                  </a:rPr>
                  <a:t> </a:t>
                </a:r>
                <a:r>
                  <a:rPr lang="en-US" spc="-10" dirty="0">
                    <a:solidFill>
                      <a:schemeClr val="tx1"/>
                    </a:solidFill>
                    <a:latin typeface="Times New Roman"/>
                    <a:cs typeface="Times New Roman"/>
                  </a:rPr>
                  <a:t>positiv</a:t>
                </a:r>
                <a:r>
                  <a:rPr lang="en-US" spc="-5" dirty="0">
                    <a:solidFill>
                      <a:schemeClr val="tx1"/>
                    </a:solidFill>
                    <a:latin typeface="Times New Roman"/>
                    <a:cs typeface="Times New Roman"/>
                  </a:rPr>
                  <a:t>e</a:t>
                </a:r>
                <a:r>
                  <a:rPr lang="en-US" spc="100" dirty="0">
                    <a:solidFill>
                      <a:schemeClr val="tx1"/>
                    </a:solidFill>
                    <a:latin typeface="Times New Roman"/>
                    <a:cs typeface="Times New Roman"/>
                  </a:rPr>
                  <a:t> </a:t>
                </a:r>
                <a:r>
                  <a:rPr lang="en-US" spc="-10" dirty="0">
                    <a:solidFill>
                      <a:schemeClr val="tx1"/>
                    </a:solidFill>
                    <a:latin typeface="Times New Roman"/>
                    <a:cs typeface="Times New Roman"/>
                  </a:rPr>
                  <a:t>choice, that is, </a:t>
                </a:r>
                <a14:m>
                  <m:oMath xmlns:m="http://schemas.openxmlformats.org/officeDocument/2006/math">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𝑥</m:t>
                        </m:r>
                      </m:e>
                      <m:sub>
                        <m:r>
                          <m:rPr>
                            <m:sty m:val="p"/>
                          </m:rPr>
                          <a:rPr lang="en-US" b="0" i="0" spc="-5" smtClean="0">
                            <a:solidFill>
                              <a:schemeClr val="tx1"/>
                            </a:solidFill>
                            <a:latin typeface="Cambria Math" panose="02040503050406030204" pitchFamily="18" charset="0"/>
                            <a:cs typeface="Times New Roman"/>
                          </a:rPr>
                          <m:t>left</m:t>
                        </m:r>
                      </m:sub>
                    </m:sSub>
                    <m:r>
                      <a:rPr lang="en-US" i="1" spc="-5">
                        <a:solidFill>
                          <a:schemeClr val="tx1"/>
                        </a:solidFill>
                        <a:latin typeface="Cambria Math" panose="02040503050406030204" pitchFamily="18" charset="0"/>
                        <a:cs typeface="Times New Roman"/>
                      </a:rPr>
                      <m:t>=</m:t>
                    </m:r>
                    <m:rad>
                      <m:radPr>
                        <m:degHide m:val="on"/>
                        <m:ctrlPr>
                          <a:rPr lang="en-US" i="1" spc="-5">
                            <a:solidFill>
                              <a:schemeClr val="tx1"/>
                            </a:solidFill>
                            <a:latin typeface="Cambria Math" panose="02040503050406030204" pitchFamily="18" charset="0"/>
                            <a:ea typeface="Cambria Math" panose="02040503050406030204" pitchFamily="18" charset="0"/>
                            <a:cs typeface="Times New Roman"/>
                          </a:rPr>
                        </m:ctrlPr>
                      </m:radPr>
                      <m:deg/>
                      <m:e>
                        <m:r>
                          <a:rPr lang="en-US" i="1" spc="-5">
                            <a:solidFill>
                              <a:schemeClr val="tx1"/>
                            </a:solidFill>
                            <a:latin typeface="Cambria Math" panose="02040503050406030204" pitchFamily="18" charset="0"/>
                            <a:ea typeface="Cambria Math" panose="02040503050406030204" pitchFamily="18" charset="0"/>
                            <a:cs typeface="Times New Roman"/>
                          </a:rPr>
                          <m:t>𝑦</m:t>
                        </m:r>
                      </m:e>
                    </m:rad>
                  </m:oMath>
                </a14:m>
                <a:r>
                  <a:rPr lang="en-US" dirty="0">
                    <a:solidFill>
                      <a:schemeClr val="tx1"/>
                    </a:solidFill>
                    <a:latin typeface="Times New Roman"/>
                    <a:cs typeface="Times New Roman"/>
                  </a:rPr>
                  <a:t>.</a:t>
                </a:r>
                <a:r>
                  <a:rPr lang="en-US" spc="-15" dirty="0">
                    <a:solidFill>
                      <a:schemeClr val="tx1"/>
                    </a:solidFill>
                    <a:latin typeface="Times New Roman"/>
                    <a:cs typeface="Times New Roman"/>
                  </a:rPr>
                  <a:t>  On the other hand, th</a:t>
                </a:r>
                <a:r>
                  <a:rPr lang="en-US" spc="-5" dirty="0">
                    <a:solidFill>
                      <a:schemeClr val="tx1"/>
                    </a:solidFill>
                    <a:latin typeface="Times New Roman"/>
                    <a:cs typeface="Times New Roman"/>
                  </a:rPr>
                  <a:t>e</a:t>
                </a:r>
                <a:r>
                  <a:rPr lang="en-US" spc="90" dirty="0">
                    <a:solidFill>
                      <a:schemeClr val="tx1"/>
                    </a:solidFill>
                    <a:latin typeface="Times New Roman"/>
                    <a:cs typeface="Times New Roman"/>
                  </a:rPr>
                  <a:t> </a:t>
                </a:r>
                <a:r>
                  <a:rPr lang="en-US" spc="-10" dirty="0">
                    <a:solidFill>
                      <a:schemeClr val="tx1"/>
                    </a:solidFill>
                    <a:latin typeface="Times New Roman"/>
                    <a:cs typeface="Times New Roman"/>
                  </a:rPr>
                  <a:t>righ</a:t>
                </a:r>
                <a:r>
                  <a:rPr lang="en-US" spc="-5" dirty="0">
                    <a:solidFill>
                      <a:schemeClr val="tx1"/>
                    </a:solidFill>
                    <a:latin typeface="Times New Roman"/>
                    <a:cs typeface="Times New Roman"/>
                  </a:rPr>
                  <a:t>t</a:t>
                </a:r>
                <a:r>
                  <a:rPr lang="en-US" spc="90" dirty="0">
                    <a:solidFill>
                      <a:schemeClr val="tx1"/>
                    </a:solidFill>
                    <a:latin typeface="Times New Roman"/>
                    <a:cs typeface="Times New Roman"/>
                  </a:rPr>
                  <a:t> </a:t>
                </a:r>
                <a:r>
                  <a:rPr lang="en-US" spc="-10" dirty="0">
                    <a:solidFill>
                      <a:schemeClr val="tx1"/>
                    </a:solidFill>
                    <a:latin typeface="Times New Roman"/>
                    <a:cs typeface="Times New Roman"/>
                  </a:rPr>
                  <a:t>boundar</a:t>
                </a:r>
                <a:r>
                  <a:rPr lang="en-US" spc="-5" dirty="0">
                    <a:solidFill>
                      <a:schemeClr val="tx1"/>
                    </a:solidFill>
                    <a:latin typeface="Times New Roman"/>
                    <a:cs typeface="Times New Roman"/>
                  </a:rPr>
                  <a:t>y</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90" dirty="0">
                    <a:solidFill>
                      <a:schemeClr val="tx1"/>
                    </a:solidFill>
                    <a:latin typeface="Times New Roman"/>
                    <a:cs typeface="Times New Roman"/>
                  </a:rPr>
                  <a:t> </a:t>
                </a:r>
                <a:r>
                  <a:rPr lang="en-US" spc="-10" dirty="0">
                    <a:solidFill>
                      <a:schemeClr val="tx1"/>
                    </a:solidFill>
                    <a:latin typeface="Times New Roman"/>
                    <a:cs typeface="Times New Roman"/>
                  </a:rPr>
                  <a:t>regio</a:t>
                </a:r>
                <a:r>
                  <a:rPr lang="en-US" spc="-5" dirty="0">
                    <a:solidFill>
                      <a:schemeClr val="tx1"/>
                    </a:solidFill>
                    <a:latin typeface="Times New Roman"/>
                    <a:cs typeface="Times New Roman"/>
                  </a:rPr>
                  <a:t>n</a:t>
                </a:r>
                <a:r>
                  <a:rPr lang="en-US" spc="9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9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l</a:t>
                </a:r>
                <a:r>
                  <a:rPr lang="en-US" spc="-10" dirty="0">
                    <a:solidFill>
                      <a:schemeClr val="tx1"/>
                    </a:solidFill>
                    <a:latin typeface="Times New Roman"/>
                    <a:cs typeface="Times New Roman"/>
                  </a:rPr>
                  <a:t>ef</a:t>
                </a:r>
                <a:r>
                  <a:rPr lang="en-US" spc="-5" dirty="0">
                    <a:solidFill>
                      <a:schemeClr val="tx1"/>
                    </a:solidFill>
                    <a:latin typeface="Times New Roman"/>
                    <a:cs typeface="Times New Roman"/>
                  </a:rPr>
                  <a:t>t</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id</a:t>
                </a:r>
                <a:r>
                  <a:rPr lang="en-US" spc="-5" dirty="0">
                    <a:solidFill>
                      <a:schemeClr val="tx1"/>
                    </a:solidFill>
                    <a:latin typeface="Times New Roman"/>
                    <a:cs typeface="Times New Roman"/>
                  </a:rPr>
                  <a:t>e</a:t>
                </a:r>
                <a:r>
                  <a:rPr lang="en-US" spc="9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90" dirty="0">
                    <a:solidFill>
                      <a:schemeClr val="tx1"/>
                    </a:solidFill>
                    <a:latin typeface="Times New Roman"/>
                    <a:cs typeface="Times New Roman"/>
                  </a:rPr>
                  <a:t> </a:t>
                </a:r>
                <a:r>
                  <a:rPr lang="en-US" spc="-10" dirty="0">
                    <a:solidFill>
                      <a:schemeClr val="tx1"/>
                    </a:solidFill>
                    <a:latin typeface="Times New Roman"/>
                    <a:cs typeface="Times New Roman"/>
                  </a:rPr>
                  <a:t>parabola </a:t>
                </a: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5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67" baseline="25925" dirty="0">
                    <a:solidFill>
                      <a:schemeClr val="tx1"/>
                    </a:solidFill>
                    <a:latin typeface="Times New Roman"/>
                    <a:cs typeface="Times New Roman"/>
                  </a:rPr>
                  <a:t>2</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s</a:t>
                </a:r>
                <a:r>
                  <a:rPr lang="en-US" spc="-10" dirty="0">
                    <a:solidFill>
                      <a:schemeClr val="tx1"/>
                    </a:solidFill>
                    <a:latin typeface="Times New Roman"/>
                    <a:cs typeface="Times New Roman"/>
                  </a:rPr>
                  <a:t>olv</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a:t>
                </a:r>
                <a14:m>
                  <m:oMath xmlns:m="http://schemas.openxmlformats.org/officeDocument/2006/math">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=2±</m:t>
                    </m:r>
                    <m:rad>
                      <m:radPr>
                        <m:degHide m:val="on"/>
                        <m:ctrlPr>
                          <a:rPr lang="en-US" b="0" i="1"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ea typeface="Cambria Math" panose="02040503050406030204" pitchFamily="18" charset="0"/>
                            <a:cs typeface="Times New Roman"/>
                          </a:rPr>
                          <m:t>𝑦</m:t>
                        </m:r>
                      </m:e>
                    </m:rad>
                  </m:oMath>
                </a14:m>
                <a:r>
                  <a:rPr lang="en-US" dirty="0">
                    <a:solidFill>
                      <a:schemeClr val="tx1"/>
                    </a:solidFill>
                    <a:latin typeface="Times New Roman"/>
                    <a:cs typeface="Times New Roman"/>
                  </a:rPr>
                  <a:t>.</a:t>
                </a:r>
                <a:r>
                  <a:rPr lang="en-US" spc="-15" dirty="0">
                    <a:solidFill>
                      <a:schemeClr val="tx1"/>
                    </a:solidFill>
                    <a:latin typeface="Times New Roman"/>
                    <a:cs typeface="Times New Roman"/>
                  </a:rPr>
                  <a:t> Th</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l</a:t>
                </a:r>
                <a:r>
                  <a:rPr lang="en-US" spc="-10" dirty="0">
                    <a:solidFill>
                      <a:schemeClr val="tx1"/>
                    </a:solidFill>
                    <a:latin typeface="Times New Roman"/>
                    <a:cs typeface="Times New Roman"/>
                  </a:rPr>
                  <a:t>ef</a:t>
                </a:r>
                <a:r>
                  <a:rPr lang="en-US" spc="-5" dirty="0">
                    <a:solidFill>
                      <a:schemeClr val="tx1"/>
                    </a:solidFill>
                    <a:latin typeface="Times New Roman"/>
                    <a:cs typeface="Times New Roman"/>
                  </a:rPr>
                  <a:t>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id</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parabol</a:t>
                </a:r>
                <a:r>
                  <a:rPr lang="en-US" spc="-5" dirty="0">
                    <a:solidFill>
                      <a:schemeClr val="tx1"/>
                    </a:solidFill>
                    <a:latin typeface="Times New Roman"/>
                    <a:cs typeface="Times New Roman"/>
                  </a:rPr>
                  <a:t>a</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obtaine</a:t>
                </a:r>
                <a:r>
                  <a:rPr lang="en-US" spc="-5" dirty="0">
                    <a:solidFill>
                      <a:schemeClr val="tx1"/>
                    </a:solidFill>
                    <a:latin typeface="Times New Roman"/>
                    <a:cs typeface="Times New Roman"/>
                  </a:rPr>
                  <a:t>d</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choosin</a:t>
                </a:r>
                <a:r>
                  <a:rPr lang="en-US" spc="-5" dirty="0">
                    <a:solidFill>
                      <a:schemeClr val="tx1"/>
                    </a:solidFill>
                    <a:latin typeface="Times New Roman"/>
                    <a:cs typeface="Times New Roman"/>
                  </a:rPr>
                  <a:t>g</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15" dirty="0">
                    <a:solidFill>
                      <a:schemeClr val="tx1"/>
                    </a:solidFill>
                    <a:latin typeface="Times New Roman"/>
                    <a:cs typeface="Times New Roman"/>
                  </a:rPr>
                  <a:t>minu</a:t>
                </a:r>
                <a:r>
                  <a:rPr lang="en-US" spc="-5" dirty="0">
                    <a:solidFill>
                      <a:schemeClr val="tx1"/>
                    </a:solidFill>
                    <a:latin typeface="Times New Roman"/>
                    <a:cs typeface="Times New Roman"/>
                  </a:rPr>
                  <a:t>s</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sign</a:t>
                </a:r>
                <a:r>
                  <a:rPr lang="en-US" spc="-5" dirty="0">
                    <a:solidFill>
                      <a:schemeClr val="tx1"/>
                    </a:solidFill>
                    <a:latin typeface="Times New Roman"/>
                    <a:cs typeface="Times New Roman"/>
                  </a:rPr>
                  <a:t>,</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therefore </a:t>
                </a:r>
                <a:r>
                  <a:rPr lang="en-US" i="1" spc="20" dirty="0" err="1">
                    <a:solidFill>
                      <a:schemeClr val="tx1"/>
                    </a:solidFill>
                    <a:latin typeface="Times New Roman"/>
                    <a:cs typeface="Times New Roman"/>
                  </a:rPr>
                  <a:t>x</a:t>
                </a:r>
                <a:r>
                  <a:rPr lang="en-US" baseline="-25000" dirty="0" err="1">
                    <a:solidFill>
                      <a:schemeClr val="tx1"/>
                    </a:solidFill>
                    <a:latin typeface="Times New Roman"/>
                    <a:cs typeface="Times New Roman"/>
                  </a:rPr>
                  <a:t>right</a:t>
                </a:r>
                <a:r>
                  <a:rPr lang="en-US" baseline="-11111" dirty="0">
                    <a:solidFill>
                      <a:schemeClr val="tx1"/>
                    </a:solidFill>
                    <a:latin typeface="Times New Roman"/>
                    <a:cs typeface="Times New Roman"/>
                  </a:rPr>
                  <a:t> </a:t>
                </a:r>
                <a:r>
                  <a:rPr lang="en-US" spc="-75"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2</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14:m>
                  <m:oMath xmlns:m="http://schemas.openxmlformats.org/officeDocument/2006/math">
                    <m:rad>
                      <m:radPr>
                        <m:degHide m:val="on"/>
                        <m:ctrlPr>
                          <a:rPr lang="en-US" i="1">
                            <a:latin typeface="Cambria Math" panose="02040503050406030204" pitchFamily="18" charset="0"/>
                            <a:ea typeface="Cambria Math" panose="02040503050406030204" pitchFamily="18" charset="0"/>
                            <a:cs typeface="Times New Roman"/>
                          </a:rPr>
                        </m:ctrlPr>
                      </m:radPr>
                      <m:deg/>
                      <m:e>
                        <m:r>
                          <a:rPr lang="en-US" i="1">
                            <a:latin typeface="Cambria Math" panose="02040503050406030204" pitchFamily="18" charset="0"/>
                            <a:ea typeface="Cambria Math" panose="02040503050406030204" pitchFamily="18" charset="0"/>
                            <a:cs typeface="Times New Roman"/>
                          </a:rPr>
                          <m:t>𝑦</m:t>
                        </m:r>
                      </m:e>
                    </m:rad>
                  </m:oMath>
                </a14:m>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r="-796"/>
                </a:stretch>
              </a:blipFill>
            </p:spPr>
            <p:txBody>
              <a:bodyPr/>
              <a:lstStyle/>
              <a:p>
                <a:r>
                  <a:rPr lang="en-US">
                    <a:noFill/>
                  </a:rPr>
                  <a:t> </a:t>
                </a:r>
              </a:p>
            </p:txBody>
          </p:sp>
        </mc:Fallback>
      </mc:AlternateContent>
    </p:spTree>
    <p:extLst>
      <p:ext uri="{BB962C8B-B14F-4D97-AF65-F5344CB8AC3E}">
        <p14:creationId xmlns:p14="http://schemas.microsoft.com/office/powerpoint/2010/main" val="2042855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15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spc="-10" dirty="0">
                    <a:latin typeface="Times New Roman"/>
                    <a:cs typeface="Times New Roman"/>
                  </a:rPr>
                  <a:t>Now, </a:t>
                </a:r>
                <a:r>
                  <a:rPr lang="en-US" spc="-105" dirty="0">
                    <a:latin typeface="Times New Roman"/>
                    <a:cs typeface="Times New Roman"/>
                  </a:rPr>
                  <a:t> </a:t>
                </a:r>
                <a:r>
                  <a:rPr lang="en-US" spc="-5" dirty="0">
                    <a:latin typeface="Times New Roman"/>
                    <a:cs typeface="Times New Roman"/>
                  </a:rPr>
                  <a:t>let’s</a:t>
                </a:r>
                <a:r>
                  <a:rPr lang="en-US" dirty="0">
                    <a:latin typeface="Times New Roman"/>
                    <a:cs typeface="Times New Roman"/>
                  </a:rPr>
                  <a:t> </a:t>
                </a:r>
                <a:r>
                  <a:rPr lang="en-US" spc="-110" dirty="0">
                    <a:latin typeface="Times New Roman"/>
                    <a:cs typeface="Times New Roman"/>
                  </a:rPr>
                  <a:t> </a:t>
                </a:r>
                <a:r>
                  <a:rPr lang="en-US" spc="-5" dirty="0">
                    <a:latin typeface="Times New Roman"/>
                    <a:cs typeface="Times New Roman"/>
                  </a:rPr>
                  <a:t>redo</a:t>
                </a:r>
                <a:r>
                  <a:rPr lang="en-US" dirty="0">
                    <a:latin typeface="Times New Roman"/>
                    <a:cs typeface="Times New Roman"/>
                  </a:rPr>
                  <a:t> </a:t>
                </a:r>
                <a:r>
                  <a:rPr lang="en-US" spc="-105" dirty="0">
                    <a:latin typeface="Times New Roman"/>
                    <a:cs typeface="Times New Roman"/>
                  </a:rPr>
                  <a:t> </a:t>
                </a:r>
                <a:r>
                  <a:rPr lang="en-US" spc="-5" dirty="0">
                    <a:latin typeface="Times New Roman"/>
                    <a:cs typeface="Times New Roman"/>
                  </a:rPr>
                  <a:t>the</a:t>
                </a:r>
                <a:r>
                  <a:rPr lang="en-US" dirty="0">
                    <a:latin typeface="Times New Roman"/>
                    <a:cs typeface="Times New Roman"/>
                  </a:rPr>
                  <a:t> </a:t>
                </a:r>
                <a:r>
                  <a:rPr lang="en-US" spc="-105"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roblem</a:t>
                </a:r>
                <a:r>
                  <a:rPr lang="en-US" dirty="0">
                    <a:latin typeface="Times New Roman"/>
                    <a:cs typeface="Times New Roman"/>
                  </a:rPr>
                  <a:t> </a:t>
                </a:r>
                <a:r>
                  <a:rPr lang="en-US" spc="-105" dirty="0">
                    <a:latin typeface="Times New Roman"/>
                    <a:cs typeface="Times New Roman"/>
                  </a:rPr>
                  <a:t> </a:t>
                </a:r>
                <a:r>
                  <a:rPr lang="en-US" spc="-5" dirty="0">
                    <a:latin typeface="Times New Roman"/>
                    <a:cs typeface="Times New Roman"/>
                  </a:rPr>
                  <a:t>using</a:t>
                </a:r>
                <a:r>
                  <a:rPr lang="en-US" dirty="0">
                    <a:latin typeface="Times New Roman"/>
                    <a:cs typeface="Times New Roman"/>
                  </a:rPr>
                  <a:t> </a:t>
                </a:r>
                <a:r>
                  <a:rPr lang="en-US" spc="-105" dirty="0">
                    <a:latin typeface="Times New Roman"/>
                    <a:cs typeface="Times New Roman"/>
                  </a:rPr>
                  <a:t> </a:t>
                </a:r>
                <a:r>
                  <a:rPr lang="en-US" spc="-5" dirty="0">
                    <a:latin typeface="Times New Roman"/>
                    <a:cs typeface="Times New Roman"/>
                  </a:rPr>
                  <a:t>the</a:t>
                </a:r>
                <a:r>
                  <a:rPr lang="en-US" dirty="0">
                    <a:latin typeface="Times New Roman"/>
                    <a:cs typeface="Times New Roman"/>
                  </a:rPr>
                  <a:t> </a:t>
                </a:r>
                <a:r>
                  <a:rPr lang="en-US" spc="-105" dirty="0">
                    <a:latin typeface="Times New Roman"/>
                    <a:cs typeface="Times New Roman"/>
                  </a:rPr>
                  <a:t> </a:t>
                </a:r>
                <a:r>
                  <a:rPr lang="en-US" spc="-5" dirty="0">
                    <a:latin typeface="Times New Roman"/>
                    <a:cs typeface="Times New Roman"/>
                  </a:rPr>
                  <a:t>fact</a:t>
                </a:r>
                <a:r>
                  <a:rPr lang="en-US" dirty="0">
                    <a:latin typeface="Times New Roman"/>
                    <a:cs typeface="Times New Roman"/>
                  </a:rPr>
                  <a:t> </a:t>
                </a:r>
                <a:r>
                  <a:rPr lang="en-US" spc="-105" dirty="0">
                    <a:latin typeface="Times New Roman"/>
                    <a:cs typeface="Times New Roman"/>
                  </a:rPr>
                  <a:t> </a:t>
                </a:r>
                <a:r>
                  <a:rPr lang="en-US" spc="-5" dirty="0">
                    <a:latin typeface="Times New Roman"/>
                    <a:cs typeface="Times New Roman"/>
                  </a:rPr>
                  <a:t>the</a:t>
                </a:r>
                <a:r>
                  <a:rPr lang="en-US" dirty="0">
                    <a:latin typeface="Times New Roman"/>
                    <a:cs typeface="Times New Roman"/>
                  </a:rPr>
                  <a:t> </a:t>
                </a:r>
                <a:r>
                  <a:rPr lang="en-US" spc="-105" dirty="0">
                    <a:latin typeface="Times New Roman"/>
                    <a:cs typeface="Times New Roman"/>
                  </a:rPr>
                  <a:t> </a:t>
                </a:r>
                <a:r>
                  <a:rPr lang="en-US" spc="-5" dirty="0">
                    <a:latin typeface="Times New Roman"/>
                    <a:cs typeface="Times New Roman"/>
                  </a:rPr>
                  <a:t>region</a:t>
                </a:r>
                <a:r>
                  <a:rPr lang="en-US" dirty="0">
                    <a:latin typeface="Times New Roman"/>
                    <a:cs typeface="Times New Roman"/>
                  </a:rPr>
                  <a:t> </a:t>
                </a:r>
                <a:r>
                  <a:rPr lang="en-US" spc="-105" dirty="0">
                    <a:latin typeface="Times New Roman"/>
                    <a:cs typeface="Times New Roman"/>
                  </a:rPr>
                  <a:t> </a:t>
                </a:r>
                <a:r>
                  <a:rPr lang="en-US" spc="-5" dirty="0">
                    <a:latin typeface="Times New Roman"/>
                    <a:cs typeface="Times New Roman"/>
                  </a:rPr>
                  <a:t>is</a:t>
                </a:r>
                <a:r>
                  <a:rPr lang="en-US" dirty="0">
                    <a:latin typeface="Times New Roman"/>
                    <a:cs typeface="Times New Roman"/>
                  </a:rPr>
                  <a:t> </a:t>
                </a:r>
                <a:r>
                  <a:rPr lang="en-US" spc="-105" dirty="0">
                    <a:latin typeface="Times New Roman"/>
                    <a:cs typeface="Times New Roman"/>
                  </a:rPr>
                  <a:t> </a:t>
                </a:r>
                <a:r>
                  <a:rPr lang="en-US" spc="-5" dirty="0">
                    <a:latin typeface="Times New Roman"/>
                    <a:cs typeface="Times New Roman"/>
                  </a:rPr>
                  <a:t>horizontally</a:t>
                </a:r>
                <a:r>
                  <a:rPr lang="en-US" dirty="0">
                    <a:latin typeface="Times New Roman"/>
                    <a:cs typeface="Times New Roman"/>
                  </a:rPr>
                  <a:t> </a:t>
                </a:r>
                <a:r>
                  <a:rPr lang="en-US" spc="-105" dirty="0">
                    <a:latin typeface="Times New Roman"/>
                    <a:cs typeface="Times New Roman"/>
                  </a:rPr>
                  <a:t> </a:t>
                </a:r>
                <a:r>
                  <a:rPr lang="en-US" spc="-5" dirty="0">
                    <a:latin typeface="Times New Roman"/>
                    <a:cs typeface="Times New Roman"/>
                  </a:rPr>
                  <a:t>simple.</a:t>
                </a:r>
                <a:r>
                  <a:rPr lang="en-US" dirty="0">
                    <a:latin typeface="Times New Roman"/>
                    <a:cs typeface="Times New Roman"/>
                  </a:rPr>
                  <a:t> </a:t>
                </a:r>
                <a:r>
                  <a:rPr lang="en-US" spc="-105" dirty="0">
                    <a:latin typeface="Times New Roman"/>
                    <a:cs typeface="Times New Roman"/>
                  </a:rPr>
                  <a:t> </a:t>
                </a:r>
                <a:r>
                  <a:rPr lang="en-US" spc="-15" dirty="0">
                    <a:latin typeface="Times New Roman"/>
                    <a:cs typeface="Times New Roman"/>
                  </a:rPr>
                  <a:t>T</a:t>
                </a:r>
                <a:r>
                  <a:rPr lang="en-US" spc="-5" dirty="0">
                    <a:latin typeface="Times New Roman"/>
                    <a:cs typeface="Times New Roman"/>
                  </a:rPr>
                  <a:t>o </a:t>
                </a:r>
                <a:r>
                  <a:rPr lang="en-US" spc="-10" dirty="0">
                    <a:latin typeface="Times New Roman"/>
                    <a:cs typeface="Times New Roman"/>
                  </a:rPr>
                  <a:t>determin</a:t>
                </a:r>
                <a:r>
                  <a:rPr lang="en-US" spc="-5" dirty="0">
                    <a:latin typeface="Times New Roman"/>
                    <a:cs typeface="Times New Roman"/>
                  </a:rPr>
                  <a:t>e</a:t>
                </a:r>
                <a:r>
                  <a:rPr lang="en-US" spc="35" dirty="0">
                    <a:latin typeface="Times New Roman"/>
                    <a:cs typeface="Times New Roman"/>
                  </a:rPr>
                  <a:t> </a:t>
                </a:r>
                <a:r>
                  <a:rPr lang="en-US" i="1" spc="20" dirty="0" err="1">
                    <a:latin typeface="Times New Roman"/>
                    <a:cs typeface="Times New Roman"/>
                  </a:rPr>
                  <a:t>x</a:t>
                </a:r>
                <a:r>
                  <a:rPr lang="en-US" baseline="-25000" dirty="0" err="1">
                    <a:latin typeface="Times New Roman"/>
                    <a:cs typeface="Times New Roman"/>
                  </a:rPr>
                  <a:t>right</a:t>
                </a:r>
                <a:r>
                  <a:rPr lang="en-US" baseline="-25000" dirty="0">
                    <a:latin typeface="Times New Roman"/>
                    <a:cs typeface="Times New Roman"/>
                  </a:rPr>
                  <a:t> </a:t>
                </a:r>
                <a:r>
                  <a:rPr lang="en-US" spc="-104" baseline="-11111"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35" dirty="0">
                    <a:latin typeface="Times New Roman"/>
                    <a:cs typeface="Times New Roman"/>
                  </a:rPr>
                  <a:t> </a:t>
                </a:r>
                <a:r>
                  <a:rPr lang="en-US" i="1" spc="20" dirty="0" err="1">
                    <a:latin typeface="Times New Roman"/>
                    <a:cs typeface="Times New Roman"/>
                  </a:rPr>
                  <a:t>x</a:t>
                </a:r>
                <a:r>
                  <a:rPr lang="en-US" baseline="-25000" dirty="0" err="1">
                    <a:latin typeface="Times New Roman"/>
                    <a:cs typeface="Times New Roman"/>
                  </a:rPr>
                  <a:t>lef</a:t>
                </a:r>
                <a:r>
                  <a:rPr lang="en-US" spc="75" baseline="-25000" dirty="0" err="1">
                    <a:latin typeface="Times New Roman"/>
                    <a:cs typeface="Times New Roman"/>
                  </a:rPr>
                  <a:t>t</a:t>
                </a:r>
                <a:r>
                  <a:rPr lang="en-US" spc="-5" dirty="0">
                    <a:latin typeface="Times New Roman"/>
                    <a:cs typeface="Times New Roman"/>
                  </a:rPr>
                  <a:t>,</a:t>
                </a:r>
                <a:r>
                  <a:rPr lang="en-US" spc="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0" dirty="0">
                    <a:latin typeface="Times New Roman"/>
                    <a:cs typeface="Times New Roman"/>
                  </a:rPr>
                  <a:t> </a:t>
                </a:r>
                <a:r>
                  <a:rPr lang="en-US" spc="-15" dirty="0">
                    <a:latin typeface="Times New Roman"/>
                    <a:cs typeface="Times New Roman"/>
                  </a:rPr>
                  <a:t>mus</a:t>
                </a:r>
                <a:r>
                  <a:rPr lang="en-US" spc="-5" dirty="0">
                    <a:latin typeface="Times New Roman"/>
                    <a:cs typeface="Times New Roman"/>
                  </a:rPr>
                  <a:t>t</a:t>
                </a:r>
                <a:r>
                  <a:rPr lang="en-US" spc="1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nver</a:t>
                </a:r>
                <a:r>
                  <a:rPr lang="en-US" spc="-5" dirty="0">
                    <a:latin typeface="Times New Roman"/>
                    <a:cs typeface="Times New Roman"/>
                  </a:rPr>
                  <a:t>t</a:t>
                </a:r>
                <a:r>
                  <a:rPr lang="en-US" spc="1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formula</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5" dirty="0">
                    <a:latin typeface="Times New Roman"/>
                    <a:cs typeface="Times New Roman"/>
                  </a:rPr>
                  <a:t> </a:t>
                </a:r>
                <a:r>
                  <a:rPr lang="en-US" spc="-10" dirty="0">
                    <a:latin typeface="Times New Roman"/>
                    <a:cs typeface="Times New Roman"/>
                  </a:rPr>
                  <a:t>eac</a:t>
                </a:r>
                <a:r>
                  <a:rPr lang="en-US" spc="-5" dirty="0">
                    <a:latin typeface="Times New Roman"/>
                    <a:cs typeface="Times New Roman"/>
                  </a:rPr>
                  <a:t>h</a:t>
                </a:r>
                <a:r>
                  <a:rPr lang="en-US"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parabolas</a:t>
                </a:r>
                <a:r>
                  <a:rPr lang="en-US" spc="-5" dirty="0">
                    <a:latin typeface="Times New Roman"/>
                    <a:cs typeface="Times New Roman"/>
                  </a:rPr>
                  <a:t>.</a:t>
                </a:r>
                <a:r>
                  <a:rPr lang="en-US" spc="10"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left boundar</a:t>
                </a:r>
                <a:r>
                  <a:rPr lang="en-US" spc="-5" dirty="0">
                    <a:latin typeface="Times New Roman"/>
                    <a:cs typeface="Times New Roman"/>
                  </a:rPr>
                  <a:t>y</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0" dirty="0">
                    <a:latin typeface="Times New Roman"/>
                    <a:cs typeface="Times New Roman"/>
                  </a:rPr>
                  <a:t> </a:t>
                </a:r>
                <a:r>
                  <a:rPr lang="en-US" u="sng" spc="-10" dirty="0">
                    <a:latin typeface="Times New Roman"/>
                    <a:cs typeface="Times New Roman"/>
                  </a:rPr>
                  <a:t>r</a:t>
                </a:r>
                <a:r>
                  <a:rPr lang="en-US" spc="-10" dirty="0">
                    <a:latin typeface="Times New Roman"/>
                    <a:cs typeface="Times New Roman"/>
                  </a:rPr>
                  <a:t>egio</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igh</a:t>
                </a:r>
                <a:r>
                  <a:rPr lang="en-US" spc="-5" dirty="0">
                    <a:latin typeface="Times New Roman"/>
                    <a:cs typeface="Times New Roman"/>
                  </a:rPr>
                  <a:t>t</a:t>
                </a:r>
                <a:r>
                  <a:rPr lang="en-US" spc="40" dirty="0">
                    <a:latin typeface="Times New Roman"/>
                    <a:cs typeface="Times New Roman"/>
                  </a:rPr>
                  <a:t> </a:t>
                </a:r>
                <a:r>
                  <a:rPr lang="en-US" spc="-10" dirty="0">
                    <a:latin typeface="Times New Roman"/>
                    <a:cs typeface="Times New Roman"/>
                  </a:rPr>
                  <a:t>sid</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parabol</a:t>
                </a:r>
                <a:r>
                  <a:rPr lang="en-US" spc="-5" dirty="0">
                    <a:latin typeface="Times New Roman"/>
                    <a:cs typeface="Times New Roman"/>
                  </a:rPr>
                  <a:t>a</a:t>
                </a:r>
                <a:r>
                  <a:rPr lang="en-US" spc="40"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105"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5" dirty="0">
                    <a:latin typeface="Times New Roman"/>
                    <a:cs typeface="Times New Roman"/>
                  </a:rPr>
                  <a:t>x</a:t>
                </a:r>
                <a:r>
                  <a:rPr lang="en-US" spc="75" baseline="25925" dirty="0">
                    <a:latin typeface="Times New Roman"/>
                    <a:cs typeface="Times New Roman"/>
                  </a:rPr>
                  <a:t>2</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Solvin</a:t>
                </a:r>
                <a:r>
                  <a:rPr lang="en-US" spc="-5" dirty="0">
                    <a:latin typeface="Times New Roman"/>
                    <a:cs typeface="Times New Roman"/>
                  </a:rPr>
                  <a:t>g</a:t>
                </a:r>
                <a:r>
                  <a:rPr lang="en-US" spc="40"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65" dirty="0">
                    <a:latin typeface="Times New Roman"/>
                    <a:cs typeface="Times New Roman"/>
                  </a:rPr>
                  <a:t> </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 </a:t>
                </a:r>
                <a14:m>
                  <m:oMath xmlns:m="http://schemas.openxmlformats.org/officeDocument/2006/math">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m:t>
                    </m:r>
                    <m:rad>
                      <m:radPr>
                        <m:degHide m:val="on"/>
                        <m:ctrlPr>
                          <a:rPr lang="en-US" i="1" spc="-5">
                            <a:latin typeface="Cambria Math" panose="02040503050406030204" pitchFamily="18" charset="0"/>
                            <a:ea typeface="Cambria Math" panose="02040503050406030204" pitchFamily="18" charset="0"/>
                            <a:cs typeface="Times New Roman"/>
                          </a:rPr>
                        </m:ctrlPr>
                      </m:radPr>
                      <m:deg/>
                      <m:e>
                        <m:r>
                          <a:rPr lang="en-US" i="1" spc="-5">
                            <a:latin typeface="Cambria Math" panose="02040503050406030204" pitchFamily="18" charset="0"/>
                            <a:ea typeface="Cambria Math" panose="02040503050406030204" pitchFamily="18" charset="0"/>
                            <a:cs typeface="Times New Roman"/>
                          </a:rPr>
                          <m:t>𝑦</m:t>
                        </m:r>
                      </m:e>
                    </m:rad>
                  </m:oMath>
                </a14:m>
                <a:r>
                  <a:rPr lang="en-US"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100" dirty="0">
                    <a:latin typeface="Times New Roman"/>
                    <a:cs typeface="Times New Roman"/>
                  </a:rPr>
                  <a:t> </a:t>
                </a:r>
                <a:r>
                  <a:rPr lang="en-US" spc="-10" dirty="0">
                    <a:latin typeface="Times New Roman"/>
                    <a:cs typeface="Times New Roman"/>
                  </a:rPr>
                  <a:t>righ</a:t>
                </a:r>
                <a:r>
                  <a:rPr lang="en-US" spc="-5" dirty="0">
                    <a:latin typeface="Times New Roman"/>
                    <a:cs typeface="Times New Roman"/>
                  </a:rPr>
                  <a:t>t</a:t>
                </a:r>
                <a:r>
                  <a:rPr lang="en-US" spc="100" dirty="0">
                    <a:latin typeface="Times New Roman"/>
                    <a:cs typeface="Times New Roman"/>
                  </a:rPr>
                  <a:t> </a:t>
                </a:r>
                <a:r>
                  <a:rPr lang="en-US" spc="-10" dirty="0">
                    <a:latin typeface="Times New Roman"/>
                    <a:cs typeface="Times New Roman"/>
                  </a:rPr>
                  <a:t>sid</a:t>
                </a:r>
                <a:r>
                  <a:rPr lang="en-US" spc="-5" dirty="0">
                    <a:latin typeface="Times New Roman"/>
                    <a:cs typeface="Times New Roman"/>
                  </a:rPr>
                  <a:t>e</a:t>
                </a:r>
                <a:r>
                  <a:rPr lang="en-US" spc="10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0" dirty="0">
                    <a:latin typeface="Times New Roman"/>
                    <a:cs typeface="Times New Roman"/>
                  </a:rPr>
                  <a:t> </a:t>
                </a:r>
                <a:r>
                  <a:rPr lang="en-US" spc="-10" dirty="0">
                    <a:latin typeface="Times New Roman"/>
                    <a:cs typeface="Times New Roman"/>
                  </a:rPr>
                  <a:t>parabol</a:t>
                </a:r>
                <a:r>
                  <a:rPr lang="en-US" spc="-5" dirty="0">
                    <a:latin typeface="Times New Roman"/>
                    <a:cs typeface="Times New Roman"/>
                  </a:rPr>
                  <a:t>a</a:t>
                </a:r>
                <a:r>
                  <a:rPr lang="en-US" spc="100" dirty="0">
                    <a:latin typeface="Times New Roman"/>
                    <a:cs typeface="Times New Roman"/>
                  </a:rPr>
                  <a:t> </a:t>
                </a:r>
                <a:r>
                  <a:rPr lang="en-US" spc="-10" dirty="0">
                    <a:latin typeface="Times New Roman"/>
                    <a:cs typeface="Times New Roman"/>
                  </a:rPr>
                  <a:t>correspond</a:t>
                </a:r>
                <a:r>
                  <a:rPr lang="en-US" spc="-5" dirty="0">
                    <a:latin typeface="Times New Roman"/>
                    <a:cs typeface="Times New Roman"/>
                  </a:rPr>
                  <a:t>s</a:t>
                </a:r>
                <a:r>
                  <a:rPr lang="en-US" spc="100"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10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0" dirty="0">
                    <a:latin typeface="Times New Roman"/>
                    <a:cs typeface="Times New Roman"/>
                  </a:rPr>
                  <a:t> </a:t>
                </a:r>
                <a:r>
                  <a:rPr lang="en-US" spc="-10" dirty="0">
                    <a:latin typeface="Times New Roman"/>
                    <a:cs typeface="Times New Roman"/>
                  </a:rPr>
                  <a:t>positiv</a:t>
                </a:r>
                <a:r>
                  <a:rPr lang="en-US" spc="-5" dirty="0">
                    <a:latin typeface="Times New Roman"/>
                    <a:cs typeface="Times New Roman"/>
                  </a:rPr>
                  <a:t>e</a:t>
                </a:r>
                <a:r>
                  <a:rPr lang="en-US" spc="100" dirty="0">
                    <a:latin typeface="Times New Roman"/>
                    <a:cs typeface="Times New Roman"/>
                  </a:rPr>
                  <a:t> </a:t>
                </a:r>
                <a:r>
                  <a:rPr lang="en-US" spc="-10" dirty="0">
                    <a:latin typeface="Times New Roman"/>
                    <a:cs typeface="Times New Roman"/>
                  </a:rPr>
                  <a:t>choice, so we have </a:t>
                </a:r>
                <a14:m>
                  <m:oMath xmlns:m="http://schemas.openxmlformats.org/officeDocument/2006/math">
                    <m:sSub>
                      <m:sSubPr>
                        <m:ctrlPr>
                          <a:rPr lang="en-US" i="1" spc="-5">
                            <a:latin typeface="Cambria Math" panose="02040503050406030204" pitchFamily="18" charset="0"/>
                            <a:cs typeface="Times New Roman"/>
                          </a:rPr>
                        </m:ctrlPr>
                      </m:sSubPr>
                      <m:e>
                        <m:r>
                          <a:rPr lang="en-US" i="1" spc="-5">
                            <a:latin typeface="Cambria Math" panose="02040503050406030204" pitchFamily="18" charset="0"/>
                            <a:cs typeface="Times New Roman"/>
                          </a:rPr>
                          <m:t>𝑥</m:t>
                        </m:r>
                      </m:e>
                      <m:sub>
                        <m:r>
                          <m:rPr>
                            <m:sty m:val="p"/>
                          </m:rPr>
                          <a:rPr lang="en-US" i="0" spc="-5">
                            <a:latin typeface="Cambria Math" panose="02040503050406030204" pitchFamily="18" charset="0"/>
                            <a:cs typeface="Times New Roman"/>
                          </a:rPr>
                          <m:t>left</m:t>
                        </m:r>
                      </m:sub>
                    </m:sSub>
                    <m:r>
                      <a:rPr lang="en-US" i="1" spc="-5">
                        <a:latin typeface="Cambria Math" panose="02040503050406030204" pitchFamily="18" charset="0"/>
                        <a:cs typeface="Times New Roman"/>
                      </a:rPr>
                      <m:t>=</m:t>
                    </m:r>
                    <m:rad>
                      <m:radPr>
                        <m:degHide m:val="on"/>
                        <m:ctrlPr>
                          <a:rPr lang="en-US" i="1" spc="-5">
                            <a:latin typeface="Cambria Math" panose="02040503050406030204" pitchFamily="18" charset="0"/>
                            <a:ea typeface="Cambria Math" panose="02040503050406030204" pitchFamily="18" charset="0"/>
                            <a:cs typeface="Times New Roman"/>
                          </a:rPr>
                        </m:ctrlPr>
                      </m:radPr>
                      <m:deg/>
                      <m:e>
                        <m:r>
                          <a:rPr lang="en-US" i="1" spc="-5">
                            <a:latin typeface="Cambria Math" panose="02040503050406030204" pitchFamily="18" charset="0"/>
                            <a:ea typeface="Cambria Math" panose="02040503050406030204" pitchFamily="18" charset="0"/>
                            <a:cs typeface="Times New Roman"/>
                          </a:rPr>
                          <m:t>𝑦</m:t>
                        </m:r>
                      </m:e>
                    </m:rad>
                  </m:oMath>
                </a14:m>
                <a:r>
                  <a:rPr lang="en-US" dirty="0">
                    <a:latin typeface="Times New Roman"/>
                    <a:cs typeface="Times New Roman"/>
                  </a:rPr>
                  <a:t>.</a:t>
                </a:r>
                <a:r>
                  <a:rPr lang="en-US" spc="-15" dirty="0">
                    <a:latin typeface="Times New Roman"/>
                    <a:cs typeface="Times New Roman"/>
                  </a:rPr>
                  <a:t>  Moreover, th</a:t>
                </a:r>
                <a:r>
                  <a:rPr lang="en-US" spc="-5" dirty="0">
                    <a:latin typeface="Times New Roman"/>
                    <a:cs typeface="Times New Roman"/>
                  </a:rPr>
                  <a:t>e</a:t>
                </a:r>
                <a:r>
                  <a:rPr lang="en-US" spc="90" dirty="0">
                    <a:latin typeface="Times New Roman"/>
                    <a:cs typeface="Times New Roman"/>
                  </a:rPr>
                  <a:t> </a:t>
                </a:r>
                <a:r>
                  <a:rPr lang="en-US" spc="-10" dirty="0">
                    <a:latin typeface="Times New Roman"/>
                    <a:cs typeface="Times New Roman"/>
                  </a:rPr>
                  <a:t>righ</a:t>
                </a:r>
                <a:r>
                  <a:rPr lang="en-US" spc="-5" dirty="0">
                    <a:latin typeface="Times New Roman"/>
                    <a:cs typeface="Times New Roman"/>
                  </a:rPr>
                  <a:t>t</a:t>
                </a:r>
                <a:r>
                  <a:rPr lang="en-US" spc="90" dirty="0">
                    <a:latin typeface="Times New Roman"/>
                    <a:cs typeface="Times New Roman"/>
                  </a:rPr>
                  <a:t> </a:t>
                </a:r>
                <a:r>
                  <a:rPr lang="en-US" spc="-10" dirty="0">
                    <a:latin typeface="Times New Roman"/>
                    <a:cs typeface="Times New Roman"/>
                  </a:rPr>
                  <a:t>boundar</a:t>
                </a:r>
                <a:r>
                  <a:rPr lang="en-US" spc="-5" dirty="0">
                    <a:latin typeface="Times New Roman"/>
                    <a:cs typeface="Times New Roman"/>
                  </a:rPr>
                  <a:t>y</a:t>
                </a:r>
                <a:r>
                  <a:rPr lang="en-US" spc="9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9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90" dirty="0">
                    <a:latin typeface="Times New Roman"/>
                    <a:cs typeface="Times New Roman"/>
                  </a:rPr>
                  <a:t> </a:t>
                </a:r>
                <a:r>
                  <a:rPr lang="en-US" spc="-10" dirty="0">
                    <a:latin typeface="Times New Roman"/>
                    <a:cs typeface="Times New Roman"/>
                  </a:rPr>
                  <a:t>regio</a:t>
                </a:r>
                <a:r>
                  <a:rPr lang="en-US" spc="-5" dirty="0">
                    <a:latin typeface="Times New Roman"/>
                    <a:cs typeface="Times New Roman"/>
                  </a:rPr>
                  <a:t>n</a:t>
                </a:r>
                <a:r>
                  <a:rPr lang="en-US" spc="9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9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90" dirty="0">
                    <a:latin typeface="Times New Roman"/>
                    <a:cs typeface="Times New Roman"/>
                  </a:rPr>
                  <a:t> </a:t>
                </a:r>
                <a:r>
                  <a:rPr lang="en-US" spc="-5" dirty="0">
                    <a:latin typeface="Times New Roman"/>
                    <a:cs typeface="Times New Roman"/>
                  </a:rPr>
                  <a:t>l</a:t>
                </a:r>
                <a:r>
                  <a:rPr lang="en-US" spc="-10" dirty="0">
                    <a:latin typeface="Times New Roman"/>
                    <a:cs typeface="Times New Roman"/>
                  </a:rPr>
                  <a:t>ef</a:t>
                </a:r>
                <a:r>
                  <a:rPr lang="en-US" spc="-5" dirty="0">
                    <a:latin typeface="Times New Roman"/>
                    <a:cs typeface="Times New Roman"/>
                  </a:rPr>
                  <a:t>t</a:t>
                </a:r>
                <a:r>
                  <a:rPr lang="en-US" spc="9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id</a:t>
                </a:r>
                <a:r>
                  <a:rPr lang="en-US" spc="-5" dirty="0">
                    <a:latin typeface="Times New Roman"/>
                    <a:cs typeface="Times New Roman"/>
                  </a:rPr>
                  <a:t>e</a:t>
                </a:r>
                <a:r>
                  <a:rPr lang="en-US" spc="9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9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90" dirty="0">
                    <a:latin typeface="Times New Roman"/>
                    <a:cs typeface="Times New Roman"/>
                  </a:rPr>
                  <a:t> </a:t>
                </a:r>
                <a:r>
                  <a:rPr lang="en-US" spc="-10" dirty="0">
                    <a:latin typeface="Times New Roman"/>
                    <a:cs typeface="Times New Roman"/>
                  </a:rPr>
                  <a:t>parabola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20" dirty="0">
                    <a:latin typeface="Times New Roman"/>
                    <a:cs typeface="Times New Roman"/>
                  </a:rPr>
                  <a:t>(</a:t>
                </a:r>
                <a:r>
                  <a:rPr lang="en-US" i="1" spc="-5" dirty="0">
                    <a:latin typeface="Times New Roman"/>
                    <a:cs typeface="Times New Roman"/>
                  </a:rPr>
                  <a:t>x</a:t>
                </a:r>
                <a:r>
                  <a:rPr lang="en-US" i="1" spc="5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2</a:t>
                </a:r>
                <a:r>
                  <a:rPr lang="en-US" spc="-5" dirty="0">
                    <a:latin typeface="Times New Roman"/>
                    <a:cs typeface="Times New Roman"/>
                  </a:rPr>
                  <a:t>)</a:t>
                </a:r>
                <a:r>
                  <a:rPr lang="en-US" spc="67" baseline="25925" dirty="0">
                    <a:latin typeface="Times New Roman"/>
                    <a:cs typeface="Times New Roman"/>
                  </a:rPr>
                  <a:t>2</a:t>
                </a:r>
                <a:r>
                  <a:rPr lang="en-US" spc="-5" dirty="0">
                    <a:latin typeface="Times New Roman"/>
                    <a:cs typeface="Times New Roman"/>
                  </a:rPr>
                  <a:t>. </a:t>
                </a:r>
                <a:r>
                  <a:rPr lang="en-US" spc="-10" dirty="0">
                    <a:latin typeface="Times New Roman"/>
                    <a:cs typeface="Times New Roman"/>
                  </a:rPr>
                  <a:t>We</a:t>
                </a:r>
                <a:r>
                  <a:rPr lang="en-US" spc="-5" dirty="0">
                    <a:latin typeface="Times New Roman"/>
                    <a:cs typeface="Times New Roman"/>
                  </a:rPr>
                  <a:t> s</a:t>
                </a:r>
                <a:r>
                  <a:rPr lang="en-US" spc="-10" dirty="0">
                    <a:latin typeface="Times New Roman"/>
                    <a:cs typeface="Times New Roman"/>
                  </a:rPr>
                  <a:t>olv</a:t>
                </a:r>
                <a:r>
                  <a:rPr lang="en-US" spc="-5" dirty="0">
                    <a:latin typeface="Times New Roman"/>
                    <a:cs typeface="Times New Roman"/>
                  </a:rPr>
                  <a:t>e </a:t>
                </a:r>
                <a:r>
                  <a:rPr lang="en-US" spc="-10" dirty="0">
                    <a:latin typeface="Times New Roman"/>
                    <a:cs typeface="Times New Roman"/>
                  </a:rPr>
                  <a:t>fo</a:t>
                </a:r>
                <a:r>
                  <a:rPr lang="en-US" spc="-5" dirty="0">
                    <a:latin typeface="Times New Roman"/>
                    <a:cs typeface="Times New Roman"/>
                  </a:rPr>
                  <a:t>r</a:t>
                </a:r>
                <a:r>
                  <a:rPr lang="en-US" spc="25" dirty="0">
                    <a:latin typeface="Times New Roman"/>
                    <a:cs typeface="Times New Roman"/>
                  </a:rPr>
                  <a:t> </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 and obtain </a:t>
                </a:r>
                <a14:m>
                  <m:oMath xmlns:m="http://schemas.openxmlformats.org/officeDocument/2006/math">
                    <m:r>
                      <a:rPr lang="en-US" i="1">
                        <a:latin typeface="Cambria Math" panose="02040503050406030204" pitchFamily="18" charset="0"/>
                        <a:cs typeface="Times New Roman"/>
                      </a:rPr>
                      <m:t>𝑥</m:t>
                    </m:r>
                    <m:r>
                      <a:rPr lang="en-US" i="1">
                        <a:latin typeface="Cambria Math" panose="02040503050406030204" pitchFamily="18" charset="0"/>
                        <a:cs typeface="Times New Roman"/>
                      </a:rPr>
                      <m:t>=2±</m:t>
                    </m:r>
                    <m:rad>
                      <m:radPr>
                        <m:degHide m:val="on"/>
                        <m:ctrlPr>
                          <a:rPr lang="en-US" i="1">
                            <a:latin typeface="Cambria Math" panose="02040503050406030204" pitchFamily="18" charset="0"/>
                            <a:ea typeface="Cambria Math" panose="02040503050406030204" pitchFamily="18" charset="0"/>
                            <a:cs typeface="Times New Roman"/>
                          </a:rPr>
                        </m:ctrlPr>
                      </m:radPr>
                      <m:deg/>
                      <m:e>
                        <m:r>
                          <a:rPr lang="en-US" i="1">
                            <a:latin typeface="Cambria Math" panose="02040503050406030204" pitchFamily="18" charset="0"/>
                            <a:ea typeface="Cambria Math" panose="02040503050406030204" pitchFamily="18" charset="0"/>
                            <a:cs typeface="Times New Roman"/>
                          </a:rPr>
                          <m:t>𝑦</m:t>
                        </m:r>
                      </m:e>
                    </m:rad>
                  </m:oMath>
                </a14:m>
                <a:r>
                  <a:rPr lang="en-US" dirty="0">
                    <a:latin typeface="Times New Roman"/>
                    <a:cs typeface="Times New Roman"/>
                  </a:rPr>
                  <a:t>.</a:t>
                </a:r>
                <a:r>
                  <a:rPr lang="en-US" spc="-15" dirty="0">
                    <a:latin typeface="Times New Roman"/>
                    <a:cs typeface="Times New Roman"/>
                  </a:rPr>
                  <a:t> Th</a:t>
                </a:r>
                <a:r>
                  <a:rPr lang="en-US" spc="-5" dirty="0">
                    <a:latin typeface="Times New Roman"/>
                    <a:cs typeface="Times New Roman"/>
                  </a:rPr>
                  <a:t>e</a:t>
                </a:r>
                <a:r>
                  <a:rPr lang="en-US" spc="50" dirty="0">
                    <a:latin typeface="Times New Roman"/>
                    <a:cs typeface="Times New Roman"/>
                  </a:rPr>
                  <a:t> </a:t>
                </a:r>
                <a:r>
                  <a:rPr lang="en-US" spc="-5" dirty="0">
                    <a:latin typeface="Times New Roman"/>
                    <a:cs typeface="Times New Roman"/>
                  </a:rPr>
                  <a:t>l</a:t>
                </a:r>
                <a:r>
                  <a:rPr lang="en-US" spc="-10" dirty="0">
                    <a:latin typeface="Times New Roman"/>
                    <a:cs typeface="Times New Roman"/>
                  </a:rPr>
                  <a:t>ef</a:t>
                </a:r>
                <a:r>
                  <a:rPr lang="en-US" spc="-5" dirty="0">
                    <a:latin typeface="Times New Roman"/>
                    <a:cs typeface="Times New Roman"/>
                  </a:rPr>
                  <a:t>t</a:t>
                </a:r>
                <a:r>
                  <a:rPr lang="en-US" spc="5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id</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parabol</a:t>
                </a:r>
                <a:r>
                  <a:rPr lang="en-US" spc="-5" dirty="0">
                    <a:latin typeface="Times New Roman"/>
                    <a:cs typeface="Times New Roman"/>
                  </a:rPr>
                  <a:t>a</a:t>
                </a:r>
                <a:r>
                  <a:rPr lang="en-US" spc="50" dirty="0">
                    <a:latin typeface="Times New Roman"/>
                    <a:cs typeface="Times New Roman"/>
                  </a:rPr>
                  <a:t> </a:t>
                </a:r>
                <a:r>
                  <a:rPr lang="en-US" spc="-5" dirty="0">
                    <a:latin typeface="Times New Roman"/>
                    <a:cs typeface="Times New Roman"/>
                  </a:rPr>
                  <a:t>is</a:t>
                </a:r>
                <a:r>
                  <a:rPr lang="en-US" spc="50" dirty="0">
                    <a:latin typeface="Times New Roman"/>
                    <a:cs typeface="Times New Roman"/>
                  </a:rPr>
                  <a:t> </a:t>
                </a:r>
                <a:r>
                  <a:rPr lang="en-US" spc="-10" dirty="0">
                    <a:latin typeface="Times New Roman"/>
                    <a:cs typeface="Times New Roman"/>
                  </a:rPr>
                  <a:t>obtaine</a:t>
                </a:r>
                <a:r>
                  <a:rPr lang="en-US" spc="-5" dirty="0">
                    <a:latin typeface="Times New Roman"/>
                    <a:cs typeface="Times New Roman"/>
                  </a:rPr>
                  <a:t>d</a:t>
                </a:r>
                <a:r>
                  <a:rPr lang="en-US" spc="5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50" dirty="0">
                    <a:latin typeface="Times New Roman"/>
                    <a:cs typeface="Times New Roman"/>
                  </a:rPr>
                  <a:t> </a:t>
                </a:r>
                <a:r>
                  <a:rPr lang="en-US" spc="-10" dirty="0">
                    <a:latin typeface="Times New Roman"/>
                    <a:cs typeface="Times New Roman"/>
                  </a:rPr>
                  <a:t>choosin</a:t>
                </a:r>
                <a:r>
                  <a:rPr lang="en-US" spc="-5" dirty="0">
                    <a:latin typeface="Times New Roman"/>
                    <a:cs typeface="Times New Roman"/>
                  </a:rPr>
                  <a:t>g</a:t>
                </a:r>
                <a:r>
                  <a:rPr lang="en-US" spc="5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0" dirty="0">
                    <a:latin typeface="Times New Roman"/>
                    <a:cs typeface="Times New Roman"/>
                  </a:rPr>
                  <a:t> </a:t>
                </a:r>
                <a:r>
                  <a:rPr lang="en-US" spc="-15" dirty="0">
                    <a:latin typeface="Times New Roman"/>
                    <a:cs typeface="Times New Roman"/>
                  </a:rPr>
                  <a:t>minu</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sign</a:t>
                </a:r>
                <a:r>
                  <a:rPr lang="en-US" spc="-5" dirty="0">
                    <a:latin typeface="Times New Roman"/>
                    <a:cs typeface="Times New Roman"/>
                  </a:rPr>
                  <a:t>,</a:t>
                </a:r>
                <a:r>
                  <a:rPr lang="en-US" spc="5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0" dirty="0">
                    <a:latin typeface="Times New Roman"/>
                    <a:cs typeface="Times New Roman"/>
                  </a:rPr>
                  <a:t> </a:t>
                </a:r>
                <a:r>
                  <a:rPr lang="en-US" spc="-10" dirty="0">
                    <a:latin typeface="Times New Roman"/>
                    <a:cs typeface="Times New Roman"/>
                  </a:rPr>
                  <a:t>therefore </a:t>
                </a:r>
                <a14:m>
                  <m:oMath xmlns:m="http://schemas.openxmlformats.org/officeDocument/2006/math">
                    <m:sSub>
                      <m:sSubPr>
                        <m:ctrlPr>
                          <a:rPr lang="en-US" i="1" smtClean="0">
                            <a:latin typeface="Cambria Math" panose="02040503050406030204" pitchFamily="18" charset="0"/>
                            <a:cs typeface="Times New Roman"/>
                          </a:rPr>
                        </m:ctrlPr>
                      </m:sSubPr>
                      <m:e>
                        <m:r>
                          <a:rPr lang="en-US" b="0" i="1" smtClean="0">
                            <a:latin typeface="Cambria Math" panose="02040503050406030204" pitchFamily="18" charset="0"/>
                            <a:cs typeface="Times New Roman"/>
                          </a:rPr>
                          <m:t>𝑥</m:t>
                        </m:r>
                      </m:e>
                      <m:sub>
                        <m:r>
                          <m:rPr>
                            <m:sty m:val="p"/>
                          </m:rPr>
                          <a:rPr lang="en-US" b="0" i="0" smtClean="0">
                            <a:latin typeface="Cambria Math" panose="02040503050406030204" pitchFamily="18" charset="0"/>
                            <a:cs typeface="Times New Roman"/>
                          </a:rPr>
                          <m:t>right</m:t>
                        </m:r>
                      </m:sub>
                    </m:sSub>
                    <m:r>
                      <a:rPr lang="en-US" i="1">
                        <a:latin typeface="Cambria Math" panose="02040503050406030204" pitchFamily="18" charset="0"/>
                        <a:cs typeface="Times New Roman"/>
                      </a:rPr>
                      <m:t>=2</m:t>
                    </m:r>
                    <m:r>
                      <a:rPr lang="en-US" b="0" i="1" smtClean="0">
                        <a:latin typeface="Cambria Math" panose="02040503050406030204" pitchFamily="18" charset="0"/>
                        <a:cs typeface="Times New Roman"/>
                      </a:rPr>
                      <m:t>−</m:t>
                    </m:r>
                    <m:rad>
                      <m:radPr>
                        <m:degHide m:val="on"/>
                        <m:ctrlPr>
                          <a:rPr lang="en-US" i="1">
                            <a:latin typeface="Cambria Math" panose="02040503050406030204" pitchFamily="18" charset="0"/>
                            <a:ea typeface="Cambria Math" panose="02040503050406030204" pitchFamily="18" charset="0"/>
                            <a:cs typeface="Times New Roman"/>
                          </a:rPr>
                        </m:ctrlPr>
                      </m:radPr>
                      <m:deg/>
                      <m:e>
                        <m:r>
                          <a:rPr lang="en-US" i="1">
                            <a:latin typeface="Cambria Math" panose="02040503050406030204" pitchFamily="18" charset="0"/>
                            <a:ea typeface="Cambria Math" panose="02040503050406030204" pitchFamily="18" charset="0"/>
                            <a:cs typeface="Times New Roman"/>
                          </a:rPr>
                          <m:t>𝑦</m:t>
                        </m:r>
                      </m:e>
                    </m:rad>
                  </m:oMath>
                </a14:m>
                <a:r>
                  <a:rPr lang="en-US" spc="-5" dirty="0">
                    <a:latin typeface="Times New Roman"/>
                    <a:cs typeface="Times New Roman"/>
                  </a:rPr>
                  <a:t>.  The area is</a:t>
                </a:r>
              </a:p>
              <a:p>
                <a:pPr marL="36900" indent="0">
                  <a:lnSpc>
                    <a:spcPct val="100000"/>
                  </a:lnSpc>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0</m:t>
                          </m:r>
                        </m:sub>
                        <m:sup>
                          <m:r>
                            <a:rPr lang="en-US" b="0" i="1" smtClean="0">
                              <a:latin typeface="Cambria Math" panose="02040503050406030204" pitchFamily="18" charset="0"/>
                              <a:cs typeface="Times New Roman"/>
                            </a:rPr>
                            <m:t>1</m:t>
                          </m:r>
                        </m:sup>
                        <m:e>
                          <m:r>
                            <a:rPr lang="en-US" b="0" i="1" smtClean="0">
                              <a:latin typeface="Cambria Math" panose="02040503050406030204" pitchFamily="18" charset="0"/>
                              <a:cs typeface="Times New Roman"/>
                            </a:rPr>
                            <m:t>(</m:t>
                          </m:r>
                        </m:e>
                      </m:nary>
                      <m:r>
                        <a:rPr lang="en-US" i="1">
                          <a:latin typeface="Cambria Math" panose="02040503050406030204" pitchFamily="18" charset="0"/>
                          <a:cs typeface="Times New Roman"/>
                        </a:rPr>
                        <m:t>2−</m:t>
                      </m:r>
                      <m:rad>
                        <m:radPr>
                          <m:degHide m:val="on"/>
                          <m:ctrlPr>
                            <a:rPr lang="en-US" i="1">
                              <a:latin typeface="Cambria Math" panose="02040503050406030204" pitchFamily="18" charset="0"/>
                              <a:ea typeface="Cambria Math" panose="02040503050406030204" pitchFamily="18" charset="0"/>
                              <a:cs typeface="Times New Roman"/>
                            </a:rPr>
                          </m:ctrlPr>
                        </m:radPr>
                        <m:deg/>
                        <m:e>
                          <m:r>
                            <a:rPr lang="en-US" i="1">
                              <a:latin typeface="Cambria Math" panose="02040503050406030204" pitchFamily="18" charset="0"/>
                              <a:ea typeface="Cambria Math" panose="02040503050406030204" pitchFamily="18" charset="0"/>
                              <a:cs typeface="Times New Roman"/>
                            </a:rPr>
                            <m:t>𝑦</m:t>
                          </m:r>
                        </m:e>
                      </m:rad>
                      <m:r>
                        <a:rPr lang="en-US" b="0" i="1" smtClean="0">
                          <a:latin typeface="Cambria Math" panose="02040503050406030204" pitchFamily="18" charset="0"/>
                          <a:ea typeface="Cambria Math" panose="02040503050406030204" pitchFamily="18" charset="0"/>
                          <a:cs typeface="Times New Roman"/>
                        </a:rPr>
                        <m:t>−</m:t>
                      </m:r>
                      <m:rad>
                        <m:radPr>
                          <m:degHide m:val="on"/>
                          <m:ctrlPr>
                            <a:rPr lang="en-US" b="0" i="1" smtClean="0">
                              <a:latin typeface="Cambria Math" panose="02040503050406030204" pitchFamily="18" charset="0"/>
                              <a:ea typeface="Cambria Math" panose="02040503050406030204" pitchFamily="18" charset="0"/>
                              <a:cs typeface="Times New Roman"/>
                            </a:rPr>
                          </m:ctrlPr>
                        </m:radPr>
                        <m:deg/>
                        <m:e>
                          <m:r>
                            <a:rPr lang="en-US" b="0" i="1" smtClean="0">
                              <a:latin typeface="Cambria Math" panose="02040503050406030204" pitchFamily="18" charset="0"/>
                              <a:ea typeface="Cambria Math" panose="02040503050406030204" pitchFamily="18" charset="0"/>
                              <a:cs typeface="Times New Roman"/>
                            </a:rPr>
                            <m:t>𝑦</m:t>
                          </m:r>
                        </m:e>
                      </m:rad>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𝑑𝑦</m:t>
                      </m:r>
                      <m:r>
                        <a:rPr lang="en-US" b="0" i="1" smtClean="0">
                          <a:latin typeface="Cambria Math" panose="02040503050406030204" pitchFamily="18" charset="0"/>
                          <a:ea typeface="Cambria Math" panose="02040503050406030204" pitchFamily="18" charset="0"/>
                          <a:cs typeface="Times New Roman"/>
                        </a:rPr>
                        <m:t>=(2</m:t>
                      </m:r>
                      <m:r>
                        <a:rPr lang="en-US" b="0" i="1" smtClean="0">
                          <a:latin typeface="Cambria Math" panose="02040503050406030204" pitchFamily="18" charset="0"/>
                          <a:ea typeface="Cambria Math" panose="02040503050406030204" pitchFamily="18" charset="0"/>
                          <a:cs typeface="Times New Roman"/>
                        </a:rPr>
                        <m:t>𝑦</m:t>
                      </m:r>
                      <m:r>
                        <a:rPr lang="en-US" b="0" i="1" smtClean="0">
                          <a:latin typeface="Cambria Math" panose="02040503050406030204" pitchFamily="18" charset="0"/>
                          <a:ea typeface="Cambria Math" panose="02040503050406030204" pitchFamily="18" charset="0"/>
                          <a:cs typeface="Times New Roman"/>
                        </a:rPr>
                        <m:t>−</m:t>
                      </m:r>
                      <m:f>
                        <m:fPr>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4</m:t>
                          </m:r>
                        </m:num>
                        <m:den>
                          <m:r>
                            <a:rPr lang="en-US" b="0" i="1" smtClean="0">
                              <a:latin typeface="Cambria Math" panose="02040503050406030204" pitchFamily="18" charset="0"/>
                              <a:ea typeface="Cambria Math" panose="02040503050406030204" pitchFamily="18" charset="0"/>
                              <a:cs typeface="Times New Roman"/>
                            </a:rPr>
                            <m:t>3</m:t>
                          </m:r>
                        </m:den>
                      </m:f>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𝑦</m:t>
                          </m:r>
                        </m:e>
                        <m:sup>
                          <m:f>
                            <m:fPr>
                              <m:type m:val="skw"/>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3</m:t>
                              </m:r>
                            </m:num>
                            <m:den>
                              <m:r>
                                <a:rPr lang="en-US" b="0" i="1" smtClean="0">
                                  <a:latin typeface="Cambria Math" panose="02040503050406030204" pitchFamily="18" charset="0"/>
                                  <a:ea typeface="Cambria Math" panose="02040503050406030204" pitchFamily="18" charset="0"/>
                                  <a:cs typeface="Times New Roman"/>
                                </a:rPr>
                                <m:t>2</m:t>
                              </m:r>
                            </m:den>
                          </m:f>
                        </m:sup>
                      </m:sSup>
                      <m:r>
                        <a:rPr lang="en-US" b="0" i="1" smtClean="0">
                          <a:latin typeface="Cambria Math" panose="02040503050406030204" pitchFamily="18" charset="0"/>
                          <a:ea typeface="Cambria Math" panose="02040503050406030204" pitchFamily="18" charset="0"/>
                          <a:cs typeface="Times New Roman"/>
                        </a:rPr>
                        <m:t>)</m:t>
                      </m:r>
                      <m:sSubSup>
                        <m:sSubSupPr>
                          <m:ctrlPr>
                            <a:rPr lang="en-US" b="0" i="1" smtClean="0">
                              <a:latin typeface="Cambria Math" panose="02040503050406030204" pitchFamily="18" charset="0"/>
                              <a:ea typeface="Cambria Math" panose="02040503050406030204" pitchFamily="18" charset="0"/>
                              <a:cs typeface="Times New Roman"/>
                            </a:rPr>
                          </m:ctrlPr>
                        </m:sSubSupPr>
                        <m:e>
                          <m:r>
                            <a:rPr lang="en-US" b="0" i="1" smtClean="0">
                              <a:latin typeface="Cambria Math" panose="02040503050406030204" pitchFamily="18" charset="0"/>
                              <a:ea typeface="Cambria Math" panose="02040503050406030204" pitchFamily="18" charset="0"/>
                              <a:cs typeface="Times New Roman"/>
                            </a:rPr>
                            <m:t>|</m:t>
                          </m:r>
                        </m:e>
                        <m:sub>
                          <m:r>
                            <a:rPr lang="en-US" b="0" i="1" smtClean="0">
                              <a:latin typeface="Cambria Math" panose="02040503050406030204" pitchFamily="18" charset="0"/>
                              <a:ea typeface="Cambria Math" panose="02040503050406030204" pitchFamily="18" charset="0"/>
                              <a:cs typeface="Times New Roman"/>
                            </a:rPr>
                            <m:t>0</m:t>
                          </m:r>
                        </m:sub>
                        <m:sup>
                          <m:r>
                            <a:rPr lang="en-US" b="0" i="1" smtClean="0">
                              <a:latin typeface="Cambria Math" panose="02040503050406030204" pitchFamily="18" charset="0"/>
                              <a:ea typeface="Cambria Math" panose="02040503050406030204" pitchFamily="18" charset="0"/>
                              <a:cs typeface="Times New Roman"/>
                            </a:rPr>
                            <m:t>1</m:t>
                          </m:r>
                        </m:sup>
                      </m:sSubSup>
                      <m:r>
                        <a:rPr lang="en-US" b="0" i="1" smtClean="0">
                          <a:latin typeface="Cambria Math" panose="02040503050406030204" pitchFamily="18" charset="0"/>
                          <a:ea typeface="Cambria Math" panose="02040503050406030204" pitchFamily="18" charset="0"/>
                          <a:cs typeface="Times New Roman"/>
                        </a:rPr>
                        <m:t>=</m:t>
                      </m:r>
                      <m:f>
                        <m:fPr>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2</m:t>
                          </m:r>
                        </m:num>
                        <m:den>
                          <m:r>
                            <a:rPr lang="en-US" b="0" i="1" smtClean="0">
                              <a:latin typeface="Cambria Math" panose="02040503050406030204" pitchFamily="18" charset="0"/>
                              <a:ea typeface="Cambria Math" panose="02040503050406030204" pitchFamily="18" charset="0"/>
                              <a:cs typeface="Times New Roman"/>
                            </a:rPr>
                            <m:t>3</m:t>
                          </m:r>
                        </m:den>
                      </m:f>
                    </m:oMath>
                  </m:oMathPara>
                </a14:m>
                <a:endParaRPr lang="en-US"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r="-796"/>
                </a:stretch>
              </a:blipFill>
            </p:spPr>
            <p:txBody>
              <a:bodyPr/>
              <a:lstStyle/>
              <a:p>
                <a:r>
                  <a:rPr lang="en-US">
                    <a:noFill/>
                  </a:rPr>
                  <a:t> </a:t>
                </a:r>
              </a:p>
            </p:txBody>
          </p:sp>
        </mc:Fallback>
      </mc:AlternateContent>
    </p:spTree>
    <p:extLst>
      <p:ext uri="{BB962C8B-B14F-4D97-AF65-F5344CB8AC3E}">
        <p14:creationId xmlns:p14="http://schemas.microsoft.com/office/powerpoint/2010/main" val="1346806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smtClean="0"/>
              <a:t>Value (1 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287000" cy="4370567"/>
          </a:xfrm>
        </p:spPr>
        <p:txBody>
          <a:bodyPr>
            <a:noAutofit/>
          </a:bodyPr>
          <a:lstStyle/>
          <a:p>
            <a:pPr marL="0" marR="5080" indent="0">
              <a:lnSpc>
                <a:spcPct val="100000"/>
              </a:lnSpc>
              <a:buNone/>
            </a:pPr>
            <a:r>
              <a:rPr lang="en-US" spc="-10" dirty="0"/>
              <a:t>Our</a:t>
            </a:r>
            <a:r>
              <a:rPr lang="en-US" spc="35" dirty="0"/>
              <a:t> </a:t>
            </a:r>
            <a:r>
              <a:rPr lang="en-US" spc="-5" dirty="0"/>
              <a:t>first</a:t>
            </a:r>
            <a:r>
              <a:rPr lang="en-US" spc="30" dirty="0"/>
              <a:t> </a:t>
            </a:r>
            <a:r>
              <a:rPr lang="en-US" spc="-5" dirty="0"/>
              <a:t>example</a:t>
            </a:r>
            <a:r>
              <a:rPr lang="en-US" spc="35" dirty="0"/>
              <a:t> </a:t>
            </a:r>
            <a:r>
              <a:rPr lang="en-US" spc="-5" dirty="0"/>
              <a:t>is</a:t>
            </a:r>
            <a:r>
              <a:rPr lang="en-US" spc="30" dirty="0"/>
              <a:t> </a:t>
            </a:r>
            <a:r>
              <a:rPr lang="en-US" spc="-5" dirty="0"/>
              <a:t>the</a:t>
            </a:r>
            <a:r>
              <a:rPr lang="en-US" spc="35" dirty="0"/>
              <a:t> </a:t>
            </a:r>
            <a:r>
              <a:rPr lang="en-US" b="1" spc="-15" dirty="0"/>
              <a:t>volum</a:t>
            </a:r>
            <a:r>
              <a:rPr lang="en-US" b="1" spc="-5" dirty="0"/>
              <a:t>e</a:t>
            </a:r>
            <a:r>
              <a:rPr lang="en-US" b="1" spc="35" dirty="0"/>
              <a:t> </a:t>
            </a:r>
            <a:r>
              <a:rPr lang="en-US" spc="-10" dirty="0"/>
              <a:t>o</a:t>
            </a:r>
            <a:r>
              <a:rPr lang="en-US" spc="-5" dirty="0"/>
              <a:t>f</a:t>
            </a:r>
            <a:r>
              <a:rPr lang="en-US" spc="35" dirty="0"/>
              <a:t> </a:t>
            </a:r>
            <a:r>
              <a:rPr lang="en-US" spc="-5" dirty="0"/>
              <a:t>a</a:t>
            </a:r>
            <a:r>
              <a:rPr lang="en-US" spc="35" dirty="0"/>
              <a:t> </a:t>
            </a:r>
            <a:r>
              <a:rPr lang="en-US" spc="-5" dirty="0"/>
              <a:t>s</a:t>
            </a:r>
            <a:r>
              <a:rPr lang="en-US" spc="-10" dirty="0"/>
              <a:t>oli</a:t>
            </a:r>
            <a:r>
              <a:rPr lang="en-US" spc="-5" dirty="0"/>
              <a:t>d</a:t>
            </a:r>
            <a:r>
              <a:rPr lang="en-US" spc="30" dirty="0"/>
              <a:t> </a:t>
            </a:r>
            <a:r>
              <a:rPr lang="en-US" spc="-10" dirty="0"/>
              <a:t>body</a:t>
            </a:r>
            <a:r>
              <a:rPr lang="en-US" spc="-5" dirty="0"/>
              <a:t>.</a:t>
            </a:r>
            <a:r>
              <a:rPr lang="en-US" spc="35" dirty="0"/>
              <a:t> </a:t>
            </a:r>
            <a:r>
              <a:rPr lang="en-US" spc="-10" dirty="0"/>
              <a:t>Befor</a:t>
            </a:r>
            <a:r>
              <a:rPr lang="en-US" spc="-5" dirty="0"/>
              <a:t>e</a:t>
            </a:r>
            <a:r>
              <a:rPr lang="en-US" spc="35" dirty="0"/>
              <a:t> </a:t>
            </a:r>
            <a:r>
              <a:rPr lang="en-US" spc="-10" dirty="0"/>
              <a:t>proceeding</a:t>
            </a:r>
            <a:r>
              <a:rPr lang="en-US" spc="-5" dirty="0"/>
              <a:t>,</a:t>
            </a:r>
            <a:r>
              <a:rPr lang="en-US" spc="35" dirty="0"/>
              <a:t> </a:t>
            </a:r>
            <a:r>
              <a:rPr lang="en-US" spc="-10" dirty="0"/>
              <a:t>let’</a:t>
            </a:r>
            <a:r>
              <a:rPr lang="en-US" spc="-5" dirty="0"/>
              <a:t>s</a:t>
            </a:r>
            <a:r>
              <a:rPr lang="en-US" spc="30" dirty="0"/>
              <a:t> </a:t>
            </a:r>
            <a:r>
              <a:rPr lang="en-US" spc="-5" dirty="0"/>
              <a:t>r</a:t>
            </a:r>
            <a:r>
              <a:rPr lang="en-US" spc="-10" dirty="0"/>
              <a:t>ecal</a:t>
            </a:r>
            <a:r>
              <a:rPr lang="en-US" spc="-5" dirty="0"/>
              <a:t>l</a:t>
            </a:r>
            <a:r>
              <a:rPr lang="en-US" spc="35" dirty="0"/>
              <a:t> </a:t>
            </a:r>
            <a:r>
              <a:rPr lang="en-US" spc="-5" dirty="0"/>
              <a:t>t</a:t>
            </a:r>
            <a:r>
              <a:rPr lang="en-US" spc="-10" dirty="0"/>
              <a:t>ha</a:t>
            </a:r>
            <a:r>
              <a:rPr lang="en-US" spc="-5" dirty="0"/>
              <a:t>t</a:t>
            </a:r>
            <a:r>
              <a:rPr lang="en-US" spc="35" dirty="0"/>
              <a:t> </a:t>
            </a:r>
            <a:r>
              <a:rPr lang="en-US" spc="-10" dirty="0"/>
              <a:t>the volum</a:t>
            </a:r>
            <a:r>
              <a:rPr lang="en-US" spc="-5" dirty="0"/>
              <a:t>e</a:t>
            </a:r>
            <a:r>
              <a:rPr lang="en-US" spc="100" dirty="0"/>
              <a:t> </a:t>
            </a:r>
            <a:r>
              <a:rPr lang="en-US" spc="-10" dirty="0"/>
              <a:t>o</a:t>
            </a:r>
            <a:r>
              <a:rPr lang="en-US" spc="-5" dirty="0"/>
              <a:t>f</a:t>
            </a:r>
            <a:r>
              <a:rPr lang="en-US" spc="100" dirty="0"/>
              <a:t> </a:t>
            </a:r>
            <a:r>
              <a:rPr lang="en-US" spc="-5" dirty="0"/>
              <a:t>a</a:t>
            </a:r>
            <a:r>
              <a:rPr lang="en-US" spc="95" dirty="0"/>
              <a:t> </a:t>
            </a:r>
            <a:r>
              <a:rPr lang="en-US" i="1" spc="-10" dirty="0"/>
              <a:t>righ</a:t>
            </a:r>
            <a:r>
              <a:rPr lang="en-US" i="1" spc="-5" dirty="0"/>
              <a:t>t</a:t>
            </a:r>
            <a:r>
              <a:rPr lang="en-US" i="1" spc="100" dirty="0"/>
              <a:t> </a:t>
            </a:r>
            <a:r>
              <a:rPr lang="en-US" i="1" spc="-10" dirty="0"/>
              <a:t>cylinde</a:t>
            </a:r>
            <a:r>
              <a:rPr lang="en-US" i="1" spc="-5" dirty="0"/>
              <a:t>r</a:t>
            </a:r>
            <a:r>
              <a:rPr lang="en-US" i="1" spc="120" dirty="0"/>
              <a:t> </a:t>
            </a:r>
            <a:r>
              <a:rPr lang="en-US" spc="-5" dirty="0"/>
              <a:t>(Figure</a:t>
            </a:r>
            <a:r>
              <a:rPr lang="en-US" spc="100" dirty="0"/>
              <a:t> </a:t>
            </a:r>
            <a:r>
              <a:rPr lang="en-US" spc="-10" dirty="0"/>
              <a:t>1</a:t>
            </a:r>
            <a:r>
              <a:rPr lang="en-US" spc="-5" dirty="0"/>
              <a:t>)</a:t>
            </a:r>
            <a:r>
              <a:rPr lang="en-US" spc="95" dirty="0"/>
              <a:t> </a:t>
            </a:r>
            <a:r>
              <a:rPr lang="en-US" spc="-5" dirty="0"/>
              <a:t>is</a:t>
            </a:r>
            <a:r>
              <a:rPr lang="en-US" dirty="0"/>
              <a:t> </a:t>
            </a:r>
            <a:r>
              <a:rPr lang="en-US" spc="-55" dirty="0"/>
              <a:t> </a:t>
            </a:r>
            <a:r>
              <a:rPr lang="en-US" i="1" spc="15" dirty="0"/>
              <a:t>A</a:t>
            </a:r>
            <a:r>
              <a:rPr lang="en-US" i="1" spc="45" dirty="0"/>
              <a:t>h</a:t>
            </a:r>
            <a:r>
              <a:rPr lang="en-US" spc="-5" dirty="0"/>
              <a:t>,</a:t>
            </a:r>
            <a:r>
              <a:rPr lang="en-US" spc="100" dirty="0"/>
              <a:t> </a:t>
            </a:r>
            <a:r>
              <a:rPr lang="en-US" spc="-15" dirty="0"/>
              <a:t>w</a:t>
            </a:r>
            <a:r>
              <a:rPr lang="en-US" spc="-5" dirty="0"/>
              <a:t>here</a:t>
            </a:r>
            <a:r>
              <a:rPr lang="en-US" dirty="0"/>
              <a:t> </a:t>
            </a:r>
            <a:r>
              <a:rPr lang="en-US" spc="-55" dirty="0"/>
              <a:t> </a:t>
            </a:r>
            <a:r>
              <a:rPr lang="en-US" i="1" spc="-10" dirty="0"/>
              <a:t>A</a:t>
            </a:r>
            <a:r>
              <a:rPr lang="en-US" i="1" spc="114" dirty="0"/>
              <a:t> </a:t>
            </a:r>
            <a:r>
              <a:rPr lang="en-US" spc="-10" dirty="0"/>
              <a:t>i</a:t>
            </a:r>
            <a:r>
              <a:rPr lang="en-US" spc="-5" dirty="0"/>
              <a:t>s</a:t>
            </a:r>
            <a:r>
              <a:rPr lang="en-US" spc="95" dirty="0"/>
              <a:t> </a:t>
            </a:r>
            <a:r>
              <a:rPr lang="en-US" spc="-10" dirty="0"/>
              <a:t>th</a:t>
            </a:r>
            <a:r>
              <a:rPr lang="en-US" spc="-5" dirty="0"/>
              <a:t>e</a:t>
            </a:r>
            <a:r>
              <a:rPr lang="en-US" spc="95" dirty="0"/>
              <a:t> </a:t>
            </a:r>
            <a:r>
              <a:rPr lang="en-US" spc="-10" dirty="0"/>
              <a:t>are</a:t>
            </a:r>
            <a:r>
              <a:rPr lang="en-US" spc="-5" dirty="0"/>
              <a:t>a</a:t>
            </a:r>
            <a:r>
              <a:rPr lang="en-US" spc="100" dirty="0"/>
              <a:t> </a:t>
            </a:r>
            <a:r>
              <a:rPr lang="en-US" spc="-10" dirty="0"/>
              <a:t>o</a:t>
            </a:r>
            <a:r>
              <a:rPr lang="en-US" spc="-5" dirty="0"/>
              <a:t>f</a:t>
            </a:r>
            <a:r>
              <a:rPr lang="en-US" spc="100" dirty="0"/>
              <a:t> </a:t>
            </a:r>
            <a:r>
              <a:rPr lang="en-US" spc="-5" dirty="0"/>
              <a:t>t</a:t>
            </a:r>
            <a:r>
              <a:rPr lang="en-US" spc="-10" dirty="0"/>
              <a:t>h</a:t>
            </a:r>
            <a:r>
              <a:rPr lang="en-US" spc="-5" dirty="0"/>
              <a:t>e</a:t>
            </a:r>
            <a:r>
              <a:rPr lang="en-US" spc="95" dirty="0"/>
              <a:t> </a:t>
            </a:r>
            <a:r>
              <a:rPr lang="en-US" spc="-10" dirty="0"/>
              <a:t>bas</a:t>
            </a:r>
            <a:r>
              <a:rPr lang="en-US" spc="-5" dirty="0"/>
              <a:t>e</a:t>
            </a:r>
            <a:r>
              <a:rPr lang="en-US" spc="100" dirty="0"/>
              <a:t> </a:t>
            </a:r>
            <a:r>
              <a:rPr lang="en-US" spc="-10" dirty="0"/>
              <a:t>an</a:t>
            </a:r>
            <a:r>
              <a:rPr lang="en-US" spc="-5" dirty="0"/>
              <a:t>d</a:t>
            </a:r>
            <a:r>
              <a:rPr lang="en-US" spc="105" dirty="0"/>
              <a:t> </a:t>
            </a:r>
            <a:r>
              <a:rPr lang="en-US" i="1" spc="-5" dirty="0"/>
              <a:t>h</a:t>
            </a:r>
            <a:r>
              <a:rPr lang="en-US" i="1" dirty="0"/>
              <a:t> </a:t>
            </a:r>
            <a:r>
              <a:rPr lang="en-US" i="1" spc="-100" dirty="0"/>
              <a:t> </a:t>
            </a:r>
            <a:r>
              <a:rPr lang="en-US" spc="-5" dirty="0"/>
              <a:t>is </a:t>
            </a:r>
            <a:r>
              <a:rPr lang="en-US" spc="-10" dirty="0"/>
              <a:t>th</a:t>
            </a:r>
            <a:r>
              <a:rPr lang="en-US" spc="-5" dirty="0"/>
              <a:t>e</a:t>
            </a:r>
            <a:r>
              <a:rPr lang="en-US" spc="40" dirty="0"/>
              <a:t> </a:t>
            </a:r>
            <a:r>
              <a:rPr lang="en-US" spc="-10" dirty="0"/>
              <a:t>height</a:t>
            </a:r>
            <a:r>
              <a:rPr lang="en-US" spc="-5" dirty="0"/>
              <a:t>,</a:t>
            </a:r>
            <a:r>
              <a:rPr lang="en-US" spc="40" dirty="0"/>
              <a:t> </a:t>
            </a:r>
            <a:r>
              <a:rPr lang="en-US" spc="-10" dirty="0"/>
              <a:t>measure</a:t>
            </a:r>
            <a:r>
              <a:rPr lang="en-US" spc="-5" dirty="0"/>
              <a:t>d</a:t>
            </a:r>
            <a:r>
              <a:rPr lang="en-US" spc="40" dirty="0"/>
              <a:t> </a:t>
            </a:r>
            <a:r>
              <a:rPr lang="en-US" spc="-10" dirty="0"/>
              <a:t>perpendicula</a:t>
            </a:r>
            <a:r>
              <a:rPr lang="en-US" spc="-5" dirty="0"/>
              <a:t>r</a:t>
            </a:r>
            <a:r>
              <a:rPr lang="en-US" spc="40" dirty="0"/>
              <a:t> </a:t>
            </a:r>
            <a:r>
              <a:rPr lang="en-US" spc="-10" dirty="0"/>
              <a:t>t</a:t>
            </a:r>
            <a:r>
              <a:rPr lang="en-US" spc="-5" dirty="0"/>
              <a:t>o</a:t>
            </a:r>
            <a:r>
              <a:rPr lang="en-US" spc="40" dirty="0"/>
              <a:t> </a:t>
            </a:r>
            <a:r>
              <a:rPr lang="en-US" spc="-10" dirty="0"/>
              <a:t>th</a:t>
            </a:r>
            <a:r>
              <a:rPr lang="en-US" spc="-5" dirty="0"/>
              <a:t>e</a:t>
            </a:r>
            <a:r>
              <a:rPr lang="en-US" spc="40" dirty="0"/>
              <a:t> </a:t>
            </a:r>
            <a:r>
              <a:rPr lang="en-US" spc="-10" dirty="0"/>
              <a:t>base</a:t>
            </a:r>
            <a:r>
              <a:rPr lang="en-US" spc="-5" dirty="0"/>
              <a:t>.</a:t>
            </a:r>
            <a:r>
              <a:rPr lang="en-US" spc="40" dirty="0"/>
              <a:t> </a:t>
            </a:r>
            <a:r>
              <a:rPr lang="en-US" spc="-10" dirty="0"/>
              <a:t>Here</a:t>
            </a:r>
            <a:r>
              <a:rPr lang="en-US" spc="-5" dirty="0"/>
              <a:t>,</a:t>
            </a:r>
            <a:r>
              <a:rPr lang="en-US" spc="40" dirty="0"/>
              <a:t> </a:t>
            </a:r>
            <a:r>
              <a:rPr lang="en-US" spc="-15" dirty="0"/>
              <a:t>w</a:t>
            </a:r>
            <a:r>
              <a:rPr lang="en-US" spc="-5" dirty="0"/>
              <a:t>e</a:t>
            </a:r>
            <a:r>
              <a:rPr lang="en-US" spc="40" dirty="0"/>
              <a:t> </a:t>
            </a:r>
            <a:r>
              <a:rPr lang="en-US" spc="-10" dirty="0"/>
              <a:t>us</a:t>
            </a:r>
            <a:r>
              <a:rPr lang="en-US" spc="-5" dirty="0"/>
              <a:t>e</a:t>
            </a:r>
            <a:r>
              <a:rPr lang="en-US" spc="40" dirty="0"/>
              <a:t> </a:t>
            </a:r>
            <a:r>
              <a:rPr lang="en-US" spc="-10" dirty="0"/>
              <a:t>th</a:t>
            </a:r>
            <a:r>
              <a:rPr lang="en-US" spc="-5" dirty="0"/>
              <a:t>e</a:t>
            </a:r>
            <a:r>
              <a:rPr lang="en-US" spc="40" dirty="0"/>
              <a:t> </a:t>
            </a:r>
            <a:r>
              <a:rPr lang="en-US" spc="-10" dirty="0"/>
              <a:t>“righ</a:t>
            </a:r>
            <a:r>
              <a:rPr lang="en-US" spc="-5" dirty="0"/>
              <a:t>t</a:t>
            </a:r>
            <a:r>
              <a:rPr lang="en-US" spc="40" dirty="0"/>
              <a:t> </a:t>
            </a:r>
            <a:r>
              <a:rPr lang="en-US" spc="-10" dirty="0"/>
              <a:t>cylinder</a:t>
            </a:r>
            <a:r>
              <a:rPr lang="en-US" spc="-5" dirty="0"/>
              <a:t>”</a:t>
            </a:r>
            <a:r>
              <a:rPr lang="en-US" spc="40" dirty="0"/>
              <a:t> </a:t>
            </a:r>
            <a:r>
              <a:rPr lang="en-US" spc="-5" dirty="0"/>
              <a:t>in</a:t>
            </a:r>
            <a:r>
              <a:rPr lang="en-US" spc="40" dirty="0"/>
              <a:t> </a:t>
            </a:r>
            <a:r>
              <a:rPr lang="en-US" spc="-5" dirty="0"/>
              <a:t>t</a:t>
            </a:r>
            <a:r>
              <a:rPr lang="en-US" spc="-10" dirty="0"/>
              <a:t>he genera</a:t>
            </a:r>
            <a:r>
              <a:rPr lang="en-US" spc="-5" dirty="0"/>
              <a:t>l</a:t>
            </a:r>
            <a:r>
              <a:rPr lang="en-US" spc="-15" dirty="0"/>
              <a:t> </a:t>
            </a:r>
            <a:r>
              <a:rPr lang="en-US" spc="-10" dirty="0"/>
              <a:t>sense</a:t>
            </a:r>
            <a:r>
              <a:rPr lang="en-US" spc="-5" dirty="0"/>
              <a:t>;</a:t>
            </a:r>
            <a:r>
              <a:rPr lang="en-US" spc="-15" dirty="0"/>
              <a:t> </a:t>
            </a:r>
            <a:r>
              <a:rPr lang="en-US" spc="-10" dirty="0"/>
              <a:t>th</a:t>
            </a:r>
            <a:r>
              <a:rPr lang="en-US" spc="-5" dirty="0"/>
              <a:t>e</a:t>
            </a:r>
            <a:r>
              <a:rPr lang="en-US" spc="-20" dirty="0"/>
              <a:t> </a:t>
            </a:r>
            <a:r>
              <a:rPr lang="en-US" spc="-10" dirty="0"/>
              <a:t>bas</a:t>
            </a:r>
            <a:r>
              <a:rPr lang="en-US" spc="-5" dirty="0"/>
              <a:t>e</a:t>
            </a:r>
            <a:r>
              <a:rPr lang="en-US" spc="-15" dirty="0"/>
              <a:t> </a:t>
            </a:r>
            <a:r>
              <a:rPr lang="en-US" spc="-10" dirty="0"/>
              <a:t>doe</a:t>
            </a:r>
            <a:r>
              <a:rPr lang="en-US" spc="-5" dirty="0"/>
              <a:t>s</a:t>
            </a:r>
            <a:r>
              <a:rPr lang="en-US" spc="-15" dirty="0"/>
              <a:t> </a:t>
            </a:r>
            <a:r>
              <a:rPr lang="en-US" spc="-10" dirty="0"/>
              <a:t>no</a:t>
            </a:r>
            <a:r>
              <a:rPr lang="en-US" spc="-5" dirty="0"/>
              <a:t>t</a:t>
            </a:r>
            <a:r>
              <a:rPr lang="en-US" spc="-15" dirty="0"/>
              <a:t> </a:t>
            </a:r>
            <a:r>
              <a:rPr lang="en-US" spc="-10" dirty="0"/>
              <a:t>hav</a:t>
            </a:r>
            <a:r>
              <a:rPr lang="en-US" spc="-5" dirty="0"/>
              <a:t>e</a:t>
            </a:r>
            <a:r>
              <a:rPr lang="en-US" spc="-15" dirty="0"/>
              <a:t> </a:t>
            </a:r>
            <a:r>
              <a:rPr lang="en-US" spc="-10" dirty="0"/>
              <a:t>t</a:t>
            </a:r>
            <a:r>
              <a:rPr lang="en-US" spc="-5" dirty="0"/>
              <a:t>o</a:t>
            </a:r>
            <a:r>
              <a:rPr lang="en-US" spc="-20" dirty="0"/>
              <a:t> </a:t>
            </a:r>
            <a:r>
              <a:rPr lang="en-US" spc="-10" dirty="0"/>
              <a:t>b</a:t>
            </a:r>
            <a:r>
              <a:rPr lang="en-US" spc="-5" dirty="0"/>
              <a:t>e</a:t>
            </a:r>
            <a:r>
              <a:rPr lang="en-US" spc="-15" dirty="0"/>
              <a:t> </a:t>
            </a:r>
            <a:r>
              <a:rPr lang="en-US" spc="-10" dirty="0"/>
              <a:t>circular</a:t>
            </a:r>
            <a:r>
              <a:rPr lang="en-US" spc="-5" dirty="0"/>
              <a:t>,</a:t>
            </a:r>
            <a:r>
              <a:rPr lang="en-US" spc="-15" dirty="0"/>
              <a:t> </a:t>
            </a:r>
            <a:r>
              <a:rPr lang="en-US" spc="-10" dirty="0"/>
              <a:t>bu</a:t>
            </a:r>
            <a:r>
              <a:rPr lang="en-US" spc="-5" dirty="0"/>
              <a:t>t</a:t>
            </a:r>
            <a:r>
              <a:rPr lang="en-US" spc="-15" dirty="0"/>
              <a:t> </a:t>
            </a:r>
            <a:r>
              <a:rPr lang="en-US" spc="-10" dirty="0"/>
              <a:t>th</a:t>
            </a:r>
            <a:r>
              <a:rPr lang="en-US" spc="-5" dirty="0"/>
              <a:t>e</a:t>
            </a:r>
            <a:r>
              <a:rPr lang="en-US" spc="-20" dirty="0"/>
              <a:t> </a:t>
            </a:r>
            <a:r>
              <a:rPr lang="en-US" spc="-5" dirty="0"/>
              <a:t>s</a:t>
            </a:r>
            <a:r>
              <a:rPr lang="en-US" spc="-10" dirty="0"/>
              <a:t>ide</a:t>
            </a:r>
            <a:r>
              <a:rPr lang="en-US" spc="-5" dirty="0"/>
              <a:t>s</a:t>
            </a:r>
            <a:r>
              <a:rPr lang="en-US" spc="-15" dirty="0"/>
              <a:t> </a:t>
            </a:r>
            <a:r>
              <a:rPr lang="en-US" spc="-10" dirty="0"/>
              <a:t>ar</a:t>
            </a:r>
            <a:r>
              <a:rPr lang="en-US" spc="-5" dirty="0"/>
              <a:t>e</a:t>
            </a:r>
            <a:r>
              <a:rPr lang="en-US" spc="-15" dirty="0"/>
              <a:t> </a:t>
            </a:r>
            <a:r>
              <a:rPr lang="en-US" spc="-10" dirty="0"/>
              <a:t>perpendicula</a:t>
            </a:r>
            <a:r>
              <a:rPr lang="en-US" spc="-5" dirty="0"/>
              <a:t>r</a:t>
            </a:r>
            <a:r>
              <a:rPr lang="en-US" spc="-15" dirty="0"/>
              <a:t> </a:t>
            </a:r>
            <a:r>
              <a:rPr lang="en-US" spc="-10" dirty="0"/>
              <a:t>t</a:t>
            </a:r>
            <a:r>
              <a:rPr lang="en-US" spc="-5" dirty="0"/>
              <a:t>o</a:t>
            </a:r>
            <a:r>
              <a:rPr lang="en-US" spc="-15" dirty="0"/>
              <a:t> </a:t>
            </a:r>
            <a:r>
              <a:rPr lang="en-US" spc="-10" dirty="0"/>
              <a:t>the base.</a:t>
            </a:r>
            <a:endParaRPr lang="en-US" dirty="0">
              <a:latin typeface="Times New Roman"/>
              <a:cs typeface="Times New Roman"/>
            </a:endParaRPr>
          </a:p>
        </p:txBody>
      </p:sp>
      <p:pic>
        <p:nvPicPr>
          <p:cNvPr id="4" name="Picture 3" descr="An illustration of a right cylinder of height h and base area capital A.">
            <a:extLst>
              <a:ext uri="{FF2B5EF4-FFF2-40B4-BE49-F238E27FC236}">
                <a16:creationId xmlns="" xmlns:a16="http://schemas.microsoft.com/office/drawing/2014/main" id="{A0FEA063-D304-4955-B1DA-4AF207E92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905" y="3300405"/>
            <a:ext cx="7029215" cy="2668313"/>
          </a:xfrm>
          <a:prstGeom prst="rect">
            <a:avLst/>
          </a:prstGeom>
        </p:spPr>
      </p:pic>
    </p:spTree>
    <p:extLst>
      <p:ext uri="{BB962C8B-B14F-4D97-AF65-F5344CB8AC3E}">
        <p14:creationId xmlns:p14="http://schemas.microsoft.com/office/powerpoint/2010/main" val="3873755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(2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1029122" cy="4370567"/>
          </a:xfrm>
        </p:spPr>
        <p:txBody>
          <a:bodyPr>
            <a:noAutofit/>
          </a:bodyPr>
          <a:lstStyle/>
          <a:p>
            <a:pPr marL="12700" marR="5080" indent="0">
              <a:lnSpc>
                <a:spcPct val="100000"/>
              </a:lnSpc>
              <a:spcBef>
                <a:spcPts val="35"/>
              </a:spcBef>
              <a:buNone/>
            </a:pPr>
            <a:r>
              <a:rPr lang="en-US" spc="-10" dirty="0"/>
              <a:t>Suppos</a:t>
            </a:r>
            <a:r>
              <a:rPr lang="en-US" spc="-5" dirty="0"/>
              <a:t>e</a:t>
            </a:r>
            <a:r>
              <a:rPr lang="en-US" spc="65" dirty="0"/>
              <a:t> </a:t>
            </a:r>
            <a:r>
              <a:rPr lang="en-US" spc="-5" dirty="0"/>
              <a:t>t</a:t>
            </a:r>
            <a:r>
              <a:rPr lang="en-US" spc="-10" dirty="0"/>
              <a:t>ha</a:t>
            </a:r>
            <a:r>
              <a:rPr lang="en-US" spc="-5" dirty="0"/>
              <a:t>t</a:t>
            </a:r>
            <a:r>
              <a:rPr lang="en-US" spc="60" dirty="0"/>
              <a:t> </a:t>
            </a:r>
            <a:r>
              <a:rPr lang="en-US" spc="-5" dirty="0"/>
              <a:t>a</a:t>
            </a:r>
            <a:r>
              <a:rPr lang="en-US" spc="60" dirty="0"/>
              <a:t> </a:t>
            </a:r>
            <a:r>
              <a:rPr lang="en-US" spc="-5" dirty="0"/>
              <a:t>s</a:t>
            </a:r>
            <a:r>
              <a:rPr lang="en-US" spc="-10" dirty="0"/>
              <a:t>oli</a:t>
            </a:r>
            <a:r>
              <a:rPr lang="en-US" spc="-5" dirty="0"/>
              <a:t>d</a:t>
            </a:r>
            <a:r>
              <a:rPr lang="en-US" spc="60" dirty="0"/>
              <a:t> </a:t>
            </a:r>
            <a:r>
              <a:rPr lang="en-US" spc="-10" dirty="0"/>
              <a:t>bod</a:t>
            </a:r>
            <a:r>
              <a:rPr lang="en-US" spc="-5" dirty="0"/>
              <a:t>y</a:t>
            </a:r>
            <a:r>
              <a:rPr lang="en-US" spc="60" dirty="0"/>
              <a:t> </a:t>
            </a:r>
            <a:r>
              <a:rPr lang="en-US" spc="-10" dirty="0"/>
              <a:t>extend</a:t>
            </a:r>
            <a:r>
              <a:rPr lang="en-US" spc="-5" dirty="0"/>
              <a:t>s</a:t>
            </a:r>
            <a:r>
              <a:rPr lang="en-US" spc="65" dirty="0"/>
              <a:t> </a:t>
            </a:r>
            <a:r>
              <a:rPr lang="en-US" spc="-10" dirty="0"/>
              <a:t>from</a:t>
            </a:r>
            <a:r>
              <a:rPr lang="en-US" spc="60" dirty="0"/>
              <a:t> </a:t>
            </a:r>
            <a:r>
              <a:rPr lang="en-US" spc="-10" dirty="0"/>
              <a:t>heigh</a:t>
            </a:r>
            <a:r>
              <a:rPr lang="en-US" spc="-5" dirty="0"/>
              <a:t>t</a:t>
            </a:r>
            <a:r>
              <a:rPr lang="en-US" dirty="0"/>
              <a:t> </a:t>
            </a:r>
            <a:r>
              <a:rPr lang="en-US" spc="-125" dirty="0"/>
              <a:t> </a:t>
            </a:r>
            <a:r>
              <a:rPr lang="en-US" i="1" spc="-5" dirty="0"/>
              <a:t>y</a:t>
            </a:r>
            <a:r>
              <a:rPr lang="en-US" i="1" spc="75" dirty="0"/>
              <a:t> </a:t>
            </a:r>
            <a:r>
              <a:rPr lang="en-US" spc="-25" dirty="0"/>
              <a:t>=</a:t>
            </a:r>
            <a:r>
              <a:rPr lang="en-US" spc="-45" dirty="0"/>
              <a:t> </a:t>
            </a:r>
            <a:r>
              <a:rPr lang="en-US" i="1" spc="-5" dirty="0"/>
              <a:t>a</a:t>
            </a:r>
            <a:r>
              <a:rPr lang="en-US" i="1" spc="110" dirty="0"/>
              <a:t> </a:t>
            </a:r>
            <a:r>
              <a:rPr lang="en-US" spc="-5" dirty="0"/>
              <a:t>to</a:t>
            </a:r>
            <a:r>
              <a:rPr lang="en-US" dirty="0"/>
              <a:t> </a:t>
            </a:r>
            <a:r>
              <a:rPr lang="en-US" spc="-125" dirty="0"/>
              <a:t> </a:t>
            </a:r>
            <a:r>
              <a:rPr lang="en-US" i="1" spc="-5" dirty="0"/>
              <a:t>y</a:t>
            </a:r>
            <a:r>
              <a:rPr lang="en-US" i="1" spc="75" dirty="0"/>
              <a:t> </a:t>
            </a:r>
            <a:r>
              <a:rPr lang="en-US" spc="-25" dirty="0"/>
              <a:t>=</a:t>
            </a:r>
            <a:r>
              <a:rPr lang="en-US" spc="-40" dirty="0"/>
              <a:t> </a:t>
            </a:r>
            <a:r>
              <a:rPr lang="en-US" i="1" spc="-5" dirty="0"/>
              <a:t>b</a:t>
            </a:r>
            <a:r>
              <a:rPr lang="en-US" i="1" spc="80" dirty="0"/>
              <a:t> </a:t>
            </a:r>
            <a:r>
              <a:rPr lang="en-US" spc="-10" dirty="0"/>
              <a:t>alon</a:t>
            </a:r>
            <a:r>
              <a:rPr lang="en-US" spc="-5" dirty="0"/>
              <a:t>g</a:t>
            </a:r>
            <a:r>
              <a:rPr lang="en-US" spc="65" dirty="0"/>
              <a:t> </a:t>
            </a:r>
            <a:r>
              <a:rPr lang="en-US" spc="-10" dirty="0"/>
              <a:t>th</a:t>
            </a:r>
            <a:r>
              <a:rPr lang="en-US" spc="-5" dirty="0"/>
              <a:t>e</a:t>
            </a:r>
            <a:r>
              <a:rPr lang="en-US" dirty="0"/>
              <a:t> </a:t>
            </a:r>
            <a:r>
              <a:rPr lang="en-US" spc="-125" dirty="0"/>
              <a:t> </a:t>
            </a:r>
            <a:r>
              <a:rPr lang="en-US" i="1" spc="45" dirty="0"/>
              <a:t>y</a:t>
            </a:r>
            <a:r>
              <a:rPr lang="en-US" spc="-5" dirty="0"/>
              <a:t>-axis</a:t>
            </a:r>
            <a:r>
              <a:rPr lang="en-US" spc="60" dirty="0"/>
              <a:t> </a:t>
            </a:r>
            <a:r>
              <a:rPr lang="en-US" spc="-10" dirty="0"/>
              <a:t>a</a:t>
            </a:r>
            <a:r>
              <a:rPr lang="en-US" spc="-5" dirty="0"/>
              <a:t>s in</a:t>
            </a:r>
            <a:r>
              <a:rPr lang="en-US" dirty="0"/>
              <a:t> </a:t>
            </a:r>
            <a:r>
              <a:rPr lang="en-US" spc="-105" dirty="0"/>
              <a:t> </a:t>
            </a:r>
            <a:r>
              <a:rPr lang="en-US" spc="-5" dirty="0"/>
              <a:t>Figure</a:t>
            </a:r>
            <a:r>
              <a:rPr lang="en-US" dirty="0"/>
              <a:t> </a:t>
            </a:r>
            <a:r>
              <a:rPr lang="en-US" spc="-105" dirty="0"/>
              <a:t> </a:t>
            </a:r>
            <a:r>
              <a:rPr lang="en-US" spc="-10" dirty="0"/>
              <a:t>2</a:t>
            </a:r>
            <a:r>
              <a:rPr lang="en-US" spc="-5" dirty="0"/>
              <a:t>.</a:t>
            </a:r>
            <a:r>
              <a:rPr lang="en-US" dirty="0"/>
              <a:t> </a:t>
            </a:r>
            <a:r>
              <a:rPr lang="en-US" spc="-105" dirty="0"/>
              <a:t> </a:t>
            </a:r>
            <a:r>
              <a:rPr lang="en-US" spc="-5" dirty="0"/>
              <a:t>Furthermore,</a:t>
            </a:r>
            <a:r>
              <a:rPr lang="en-US" dirty="0"/>
              <a:t> </a:t>
            </a:r>
            <a:r>
              <a:rPr lang="en-US" spc="-105" dirty="0"/>
              <a:t> </a:t>
            </a:r>
            <a:r>
              <a:rPr lang="en-US" spc="-10" dirty="0"/>
              <a:t>a</a:t>
            </a:r>
            <a:r>
              <a:rPr lang="en-US" spc="-5" dirty="0"/>
              <a:t>ssume</a:t>
            </a:r>
            <a:r>
              <a:rPr lang="en-US" dirty="0"/>
              <a:t> </a:t>
            </a:r>
            <a:r>
              <a:rPr lang="en-US" spc="-105" dirty="0"/>
              <a:t> </a:t>
            </a:r>
            <a:r>
              <a:rPr lang="en-US" spc="-5" dirty="0"/>
              <a:t>that</a:t>
            </a:r>
            <a:r>
              <a:rPr lang="en-US" dirty="0"/>
              <a:t> </a:t>
            </a:r>
            <a:r>
              <a:rPr lang="en-US" spc="-105" dirty="0"/>
              <a:t> </a:t>
            </a:r>
            <a:r>
              <a:rPr lang="en-US" spc="-5" dirty="0"/>
              <a:t>the</a:t>
            </a:r>
            <a:r>
              <a:rPr lang="en-US" dirty="0"/>
              <a:t> </a:t>
            </a:r>
            <a:r>
              <a:rPr lang="en-US" spc="-105" dirty="0"/>
              <a:t> </a:t>
            </a:r>
            <a:r>
              <a:rPr lang="en-US" spc="-10" dirty="0"/>
              <a:t>a</a:t>
            </a:r>
            <a:r>
              <a:rPr lang="en-US" spc="-5" dirty="0"/>
              <a:t>rea</a:t>
            </a:r>
            <a:r>
              <a:rPr lang="en-US" dirty="0"/>
              <a:t> </a:t>
            </a:r>
            <a:r>
              <a:rPr lang="en-US" spc="-105" dirty="0"/>
              <a:t> </a:t>
            </a:r>
            <a:r>
              <a:rPr lang="en-US" spc="-10" dirty="0"/>
              <a:t>o</a:t>
            </a:r>
            <a:r>
              <a:rPr lang="en-US" spc="-5" dirty="0"/>
              <a:t>f</a:t>
            </a:r>
            <a:r>
              <a:rPr lang="en-US" dirty="0"/>
              <a:t> </a:t>
            </a:r>
            <a:r>
              <a:rPr lang="en-US" spc="-105" dirty="0"/>
              <a:t> </a:t>
            </a:r>
            <a:r>
              <a:rPr lang="en-US" spc="-5" dirty="0"/>
              <a:t>the</a:t>
            </a:r>
            <a:r>
              <a:rPr lang="en-US" dirty="0"/>
              <a:t> </a:t>
            </a:r>
            <a:r>
              <a:rPr lang="en-US" spc="-105" dirty="0"/>
              <a:t> </a:t>
            </a:r>
            <a:r>
              <a:rPr lang="en-US" b="1" i="1" spc="-10" dirty="0"/>
              <a:t>horizonta</a:t>
            </a:r>
            <a:r>
              <a:rPr lang="en-US" b="1" i="1" spc="-5" dirty="0"/>
              <a:t>l</a:t>
            </a:r>
            <a:r>
              <a:rPr lang="en-US" b="1" i="1" dirty="0"/>
              <a:t> </a:t>
            </a:r>
            <a:r>
              <a:rPr lang="en-US" b="1" i="1" spc="-105" dirty="0"/>
              <a:t> </a:t>
            </a:r>
            <a:r>
              <a:rPr lang="en-US" b="1" i="1" spc="-10" dirty="0"/>
              <a:t>cros</a:t>
            </a:r>
            <a:r>
              <a:rPr lang="en-US" b="1" i="1" spc="-5" dirty="0"/>
              <a:t>s</a:t>
            </a:r>
            <a:r>
              <a:rPr lang="en-US" b="1" i="1" dirty="0"/>
              <a:t> </a:t>
            </a:r>
            <a:r>
              <a:rPr lang="en-US" b="1" i="1" spc="-105" dirty="0"/>
              <a:t> </a:t>
            </a:r>
            <a:r>
              <a:rPr lang="en-US" b="1" i="1" spc="-5" dirty="0"/>
              <a:t>s</a:t>
            </a:r>
            <a:r>
              <a:rPr lang="en-US" b="1" i="1" spc="-10" dirty="0"/>
              <a:t>ection</a:t>
            </a:r>
            <a:r>
              <a:rPr lang="en-US" b="1" i="1" spc="-5" dirty="0"/>
              <a:t>s</a:t>
            </a:r>
            <a:r>
              <a:rPr lang="en-US" b="1" i="1" dirty="0"/>
              <a:t> </a:t>
            </a:r>
            <a:r>
              <a:rPr lang="en-US" b="1" i="1" spc="-105" dirty="0"/>
              <a:t> </a:t>
            </a:r>
            <a:r>
              <a:rPr lang="en-US" spc="-5" dirty="0"/>
              <a:t>(the intersections</a:t>
            </a:r>
            <a:r>
              <a:rPr lang="en-US" spc="-20" dirty="0"/>
              <a:t> </a:t>
            </a:r>
            <a:r>
              <a:rPr lang="en-US" spc="-5" dirty="0"/>
              <a:t>of</a:t>
            </a:r>
            <a:r>
              <a:rPr lang="en-US" spc="-20" dirty="0"/>
              <a:t> </a:t>
            </a:r>
            <a:r>
              <a:rPr lang="en-US" spc="-5" dirty="0"/>
              <a:t>the</a:t>
            </a:r>
            <a:r>
              <a:rPr lang="en-US" spc="-20" dirty="0"/>
              <a:t> </a:t>
            </a:r>
            <a:r>
              <a:rPr lang="en-US" spc="-5" dirty="0"/>
              <a:t>solid</a:t>
            </a:r>
            <a:r>
              <a:rPr lang="en-US" spc="-20" dirty="0"/>
              <a:t> </a:t>
            </a:r>
            <a:r>
              <a:rPr lang="en-US" spc="-5" dirty="0"/>
              <a:t>with</a:t>
            </a:r>
            <a:r>
              <a:rPr lang="en-US" spc="-20" dirty="0"/>
              <a:t> </a:t>
            </a:r>
            <a:r>
              <a:rPr lang="en-US" spc="-5" dirty="0"/>
              <a:t>horizontal</a:t>
            </a:r>
            <a:r>
              <a:rPr lang="en-US" spc="-20" dirty="0"/>
              <a:t> </a:t>
            </a:r>
            <a:r>
              <a:rPr lang="en-US" spc="-5" dirty="0"/>
              <a:t>planes)</a:t>
            </a:r>
            <a:r>
              <a:rPr lang="en-US" spc="-20" dirty="0"/>
              <a:t> </a:t>
            </a:r>
            <a:r>
              <a:rPr lang="en-US" spc="-5" dirty="0"/>
              <a:t>vary</a:t>
            </a:r>
            <a:r>
              <a:rPr lang="en-US" spc="-20" dirty="0"/>
              <a:t> </a:t>
            </a:r>
            <a:r>
              <a:rPr lang="en-US" spc="-5" dirty="0"/>
              <a:t>from</a:t>
            </a:r>
            <a:r>
              <a:rPr lang="en-US" spc="-20" dirty="0"/>
              <a:t> </a:t>
            </a:r>
            <a:r>
              <a:rPr lang="en-US" spc="-5" dirty="0"/>
              <a:t>level</a:t>
            </a:r>
            <a:r>
              <a:rPr lang="en-US" spc="-20" dirty="0"/>
              <a:t> </a:t>
            </a:r>
            <a:r>
              <a:rPr lang="en-US" spc="-5" dirty="0"/>
              <a:t>to</a:t>
            </a:r>
            <a:r>
              <a:rPr lang="en-US" spc="-20" dirty="0"/>
              <a:t> </a:t>
            </a:r>
            <a:r>
              <a:rPr lang="en-US" spc="-5" dirty="0"/>
              <a:t>level</a:t>
            </a:r>
            <a:r>
              <a:rPr lang="en-US" spc="-20" dirty="0"/>
              <a:t> </a:t>
            </a:r>
            <a:r>
              <a:rPr lang="en-US" spc="-5" dirty="0"/>
              <a:t>within</a:t>
            </a:r>
            <a:r>
              <a:rPr lang="en-US" spc="-20" dirty="0"/>
              <a:t> </a:t>
            </a:r>
            <a:r>
              <a:rPr lang="en-US" spc="-5" dirty="0"/>
              <a:t>the</a:t>
            </a:r>
            <a:r>
              <a:rPr lang="en-US" spc="-20" dirty="0"/>
              <a:t> </a:t>
            </a:r>
            <a:r>
              <a:rPr lang="en-US" spc="-5" dirty="0"/>
              <a:t>solid. </a:t>
            </a:r>
            <a:r>
              <a:rPr lang="en-US" spc="-15" dirty="0"/>
              <a:t>Le</a:t>
            </a:r>
            <a:r>
              <a:rPr lang="en-US" spc="-5" dirty="0"/>
              <a:t>t</a:t>
            </a:r>
            <a:r>
              <a:rPr lang="en-US" spc="95" dirty="0"/>
              <a:t> </a:t>
            </a:r>
            <a:r>
              <a:rPr lang="en-US" i="1" dirty="0"/>
              <a:t>A</a:t>
            </a:r>
            <a:r>
              <a:rPr lang="en-US" spc="50" dirty="0"/>
              <a:t>(</a:t>
            </a:r>
            <a:r>
              <a:rPr lang="en-US" i="1" spc="45" dirty="0"/>
              <a:t>y</a:t>
            </a:r>
            <a:r>
              <a:rPr lang="en-US" spc="-5" dirty="0"/>
              <a:t>) </a:t>
            </a:r>
            <a:r>
              <a:rPr lang="en-US" spc="-10" dirty="0"/>
              <a:t>b</a:t>
            </a:r>
            <a:r>
              <a:rPr lang="en-US" spc="-5" dirty="0"/>
              <a:t>e </a:t>
            </a:r>
            <a:r>
              <a:rPr lang="en-US" spc="-10" dirty="0"/>
              <a:t>th</a:t>
            </a:r>
            <a:r>
              <a:rPr lang="en-US" spc="-5" dirty="0"/>
              <a:t>e </a:t>
            </a:r>
            <a:r>
              <a:rPr lang="en-US" spc="-10" dirty="0"/>
              <a:t>cross-sectiona</a:t>
            </a:r>
            <a:r>
              <a:rPr lang="en-US" spc="-5" dirty="0"/>
              <a:t>l</a:t>
            </a:r>
            <a:r>
              <a:rPr lang="en-US" dirty="0"/>
              <a:t> </a:t>
            </a:r>
            <a:r>
              <a:rPr lang="en-US" spc="-10" dirty="0"/>
              <a:t>are</a:t>
            </a:r>
            <a:r>
              <a:rPr lang="en-US" spc="-5" dirty="0"/>
              <a:t>a </a:t>
            </a:r>
            <a:r>
              <a:rPr lang="en-US" spc="-10" dirty="0"/>
              <a:t>a</a:t>
            </a:r>
            <a:r>
              <a:rPr lang="en-US" spc="-5" dirty="0"/>
              <a:t>t </a:t>
            </a:r>
            <a:r>
              <a:rPr lang="en-US" spc="-10" dirty="0"/>
              <a:t>heigh</a:t>
            </a:r>
            <a:r>
              <a:rPr lang="en-US" spc="-5" dirty="0"/>
              <a:t>t</a:t>
            </a:r>
            <a:r>
              <a:rPr lang="en-US" spc="65" dirty="0"/>
              <a:t> </a:t>
            </a:r>
            <a:r>
              <a:rPr lang="en-US" i="1" spc="45" dirty="0"/>
              <a:t>y</a:t>
            </a:r>
            <a:r>
              <a:rPr lang="en-US" spc="-5" dirty="0"/>
              <a:t>.</a:t>
            </a:r>
            <a:endParaRPr lang="en-US" dirty="0"/>
          </a:p>
          <a:p>
            <a:pPr marL="36900" indent="0">
              <a:lnSpc>
                <a:spcPct val="100000"/>
              </a:lnSpc>
              <a:buNone/>
            </a:pPr>
            <a:endParaRPr lang="en-US" dirty="0">
              <a:latin typeface="Times New Roman"/>
              <a:cs typeface="Times New Roman"/>
            </a:endParaRPr>
          </a:p>
        </p:txBody>
      </p:sp>
      <p:pic>
        <p:nvPicPr>
          <p:cNvPr id="4" name="Picture 3" descr="A graph shows slicing a solid into cross sections of equal heights.&#10;The y axis is marked with y subscript 0 equals a, y subscript 1, unlabeled tick mark, unlabeled tick mark, y subscript quantity i minus 1, y subscript i, unlabeled tick mark, unlabeled tick mark, y subscript capital N equals b. The x axis has no scale. In quadrant 1 is an illustration of a solid with height from y equals a to y equals b and the width of the solid varies along its height. The solid is equally sliced horizontally into i slices. One slice is highlighted with the label cross section at height y subscript quantity i minus 1 has area capital A of y subscript quantity i minus 1. An illustration of an individual slice has the height labeled delta y and has the label volume of ith slice is approximately equal to capital A of y subscript quantity i minus 1 times delta y.">
            <a:extLst>
              <a:ext uri="{FF2B5EF4-FFF2-40B4-BE49-F238E27FC236}">
                <a16:creationId xmlns="" xmlns:a16="http://schemas.microsoft.com/office/drawing/2014/main" id="{80101EF3-B27B-4021-93BA-1DAF8BC41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291" y="3434944"/>
            <a:ext cx="8166140" cy="2446371"/>
          </a:xfrm>
          <a:prstGeom prst="rect">
            <a:avLst/>
          </a:prstGeom>
        </p:spPr>
      </p:pic>
    </p:spTree>
    <p:extLst>
      <p:ext uri="{BB962C8B-B14F-4D97-AF65-F5344CB8AC3E}">
        <p14:creationId xmlns:p14="http://schemas.microsoft.com/office/powerpoint/2010/main" val="3986434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(3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12700" marR="5080" indent="0" algn="just">
                  <a:lnSpc>
                    <a:spcPct val="100000"/>
                  </a:lnSpc>
                  <a:buNone/>
                </a:pPr>
                <a:r>
                  <a:rPr lang="en-US" spc="-15" dirty="0"/>
                  <a:t>T</a:t>
                </a:r>
                <a:r>
                  <a:rPr lang="en-US" spc="-5" dirty="0"/>
                  <a:t>o</a:t>
                </a:r>
                <a:r>
                  <a:rPr lang="en-US" spc="45" dirty="0"/>
                  <a:t> </a:t>
                </a:r>
                <a:r>
                  <a:rPr lang="en-US" spc="-10" dirty="0"/>
                  <a:t>comput</a:t>
                </a:r>
                <a:r>
                  <a:rPr lang="en-US" spc="-5" dirty="0"/>
                  <a:t>e</a:t>
                </a:r>
                <a:r>
                  <a:rPr lang="en-US" spc="50" dirty="0"/>
                  <a:t> </a:t>
                </a:r>
                <a:r>
                  <a:rPr lang="en-US" spc="-5" dirty="0"/>
                  <a:t>t</a:t>
                </a:r>
                <a:r>
                  <a:rPr lang="en-US" spc="-10" dirty="0"/>
                  <a:t>h</a:t>
                </a:r>
                <a:r>
                  <a:rPr lang="en-US" spc="-5" dirty="0"/>
                  <a:t>e</a:t>
                </a:r>
                <a:r>
                  <a:rPr lang="en-US" spc="45" dirty="0"/>
                  <a:t> </a:t>
                </a:r>
                <a:r>
                  <a:rPr lang="en-US" spc="-15" dirty="0"/>
                  <a:t>volum</a:t>
                </a:r>
                <a:r>
                  <a:rPr lang="en-US" spc="-5" dirty="0"/>
                  <a:t>e</a:t>
                </a:r>
                <a:r>
                  <a:rPr lang="en-US" spc="75" dirty="0"/>
                  <a:t> </a:t>
                </a:r>
                <a:r>
                  <a:rPr lang="en-US" i="1" spc="-10" dirty="0"/>
                  <a:t>V</a:t>
                </a:r>
                <a:r>
                  <a:rPr lang="en-US" i="1" dirty="0"/>
                  <a:t> </a:t>
                </a:r>
                <a:r>
                  <a:rPr lang="en-US" spc="-10" dirty="0"/>
                  <a:t>o</a:t>
                </a:r>
                <a:r>
                  <a:rPr lang="en-US" spc="-5" dirty="0"/>
                  <a:t>f</a:t>
                </a:r>
                <a:r>
                  <a:rPr lang="en-US" spc="45" dirty="0"/>
                  <a:t> </a:t>
                </a:r>
                <a:r>
                  <a:rPr lang="en-US" spc="-10" dirty="0"/>
                  <a:t>th</a:t>
                </a:r>
                <a:r>
                  <a:rPr lang="en-US" spc="-5" dirty="0"/>
                  <a:t>e</a:t>
                </a:r>
                <a:r>
                  <a:rPr lang="en-US" spc="45" dirty="0"/>
                  <a:t> </a:t>
                </a:r>
                <a:r>
                  <a:rPr lang="en-US" spc="-10" dirty="0"/>
                  <a:t>body</a:t>
                </a:r>
                <a:r>
                  <a:rPr lang="en-US" spc="-5" dirty="0"/>
                  <a:t>,</a:t>
                </a:r>
                <a:r>
                  <a:rPr lang="en-US" spc="50" dirty="0"/>
                  <a:t> </a:t>
                </a:r>
                <a:r>
                  <a:rPr lang="en-US" spc="-10" dirty="0"/>
                  <a:t>divid</a:t>
                </a:r>
                <a:r>
                  <a:rPr lang="en-US" spc="-5" dirty="0"/>
                  <a:t>e</a:t>
                </a:r>
                <a:r>
                  <a:rPr lang="en-US" spc="45" dirty="0"/>
                  <a:t> </a:t>
                </a:r>
                <a:r>
                  <a:rPr lang="en-US" spc="-10" dirty="0"/>
                  <a:t>th</a:t>
                </a:r>
                <a:r>
                  <a:rPr lang="en-US" spc="-5" dirty="0"/>
                  <a:t>e</a:t>
                </a:r>
                <a:r>
                  <a:rPr lang="en-US" spc="45" dirty="0"/>
                  <a:t> </a:t>
                </a:r>
                <a:r>
                  <a:rPr lang="en-US" spc="-10" dirty="0"/>
                  <a:t>bod</a:t>
                </a:r>
                <a:r>
                  <a:rPr lang="en-US" spc="-5" dirty="0"/>
                  <a:t>y</a:t>
                </a:r>
                <a:r>
                  <a:rPr lang="en-US" spc="50" dirty="0"/>
                  <a:t> </a:t>
                </a:r>
                <a:r>
                  <a:rPr lang="en-US" spc="-10" dirty="0"/>
                  <a:t>int</a:t>
                </a:r>
                <a:r>
                  <a:rPr lang="en-US" spc="-5" dirty="0"/>
                  <a:t>o</a:t>
                </a:r>
                <a:r>
                  <a:rPr lang="en-US" spc="110" dirty="0"/>
                  <a:t> </a:t>
                </a:r>
                <a:r>
                  <a:rPr lang="en-US" i="1" spc="-10" dirty="0"/>
                  <a:t>N</a:t>
                </a:r>
                <a:r>
                  <a:rPr lang="en-US" i="1" dirty="0"/>
                  <a:t> </a:t>
                </a:r>
                <a:r>
                  <a:rPr lang="en-US" spc="-10" dirty="0"/>
                  <a:t>horizonta</a:t>
                </a:r>
                <a:r>
                  <a:rPr lang="en-US" spc="-5" dirty="0"/>
                  <a:t>l</a:t>
                </a:r>
                <a:r>
                  <a:rPr lang="en-US" spc="50" dirty="0"/>
                  <a:t> </a:t>
                </a:r>
                <a:r>
                  <a:rPr lang="en-US" spc="-10" dirty="0"/>
                  <a:t>slice</a:t>
                </a:r>
                <a:r>
                  <a:rPr lang="en-US" spc="-5" dirty="0"/>
                  <a:t>s</a:t>
                </a:r>
                <a:r>
                  <a:rPr lang="en-US" spc="45" dirty="0"/>
                  <a:t> </a:t>
                </a:r>
                <a:r>
                  <a:rPr lang="en-US" spc="-10" dirty="0"/>
                  <a:t>of thicknes</a:t>
                </a:r>
                <a:r>
                  <a:rPr lang="en-US" spc="-5" dirty="0"/>
                  <a:t>s</a:t>
                </a:r>
                <a:r>
                  <a:rPr lang="en-US" spc="20" dirty="0"/>
                  <a:t> </a:t>
                </a:r>
                <a:r>
                  <a:rPr lang="en-US" spc="-180" dirty="0">
                    <a:latin typeface="Cambria Math" panose="02040503050406030204" pitchFamily="18" charset="0"/>
                    <a:ea typeface="Cambria Math" panose="02040503050406030204" pitchFamily="18" charset="0"/>
                  </a:rPr>
                  <a:t>∆</a:t>
                </a:r>
                <a:r>
                  <a:rPr lang="en-US" i="1" spc="-180" dirty="0">
                    <a:latin typeface="Cambria Math" panose="02040503050406030204" pitchFamily="18" charset="0"/>
                    <a:ea typeface="Cambria Math" panose="02040503050406030204" pitchFamily="18" charset="0"/>
                  </a:rPr>
                  <a:t> </a:t>
                </a:r>
                <a:r>
                  <a:rPr lang="en-US" i="1" spc="-5" dirty="0"/>
                  <a:t>y</a:t>
                </a:r>
                <a:r>
                  <a:rPr lang="en-US" i="1" spc="75" dirty="0"/>
                  <a:t> </a:t>
                </a:r>
                <a:r>
                  <a:rPr lang="en-US" spc="-25" dirty="0"/>
                  <a:t>=</a:t>
                </a:r>
                <a:r>
                  <a:rPr lang="en-US" spc="-40" dirty="0"/>
                  <a:t> </a:t>
                </a:r>
                <a:r>
                  <a:rPr lang="en-US" spc="-5" dirty="0"/>
                  <a:t>(</a:t>
                </a:r>
                <a:r>
                  <a:rPr lang="en-US" i="1" spc="-5" dirty="0"/>
                  <a:t>b</a:t>
                </a:r>
                <a:r>
                  <a:rPr lang="en-US" i="1" spc="-10" dirty="0"/>
                  <a:t> </a:t>
                </a:r>
                <a:r>
                  <a:rPr lang="en-US" spc="-25" dirty="0"/>
                  <a:t>−</a:t>
                </a:r>
                <a:r>
                  <a:rPr lang="en-US" spc="-100" dirty="0"/>
                  <a:t> </a:t>
                </a:r>
                <a:r>
                  <a:rPr lang="en-US" i="1" spc="35" dirty="0"/>
                  <a:t>a</a:t>
                </a:r>
                <a:r>
                  <a:rPr lang="en-US" spc="-5" dirty="0"/>
                  <a:t>)</a:t>
                </a:r>
                <a:r>
                  <a:rPr lang="en-US" i="1" spc="250" dirty="0"/>
                  <a:t>/</a:t>
                </a:r>
                <a:r>
                  <a:rPr lang="en-US" i="1" spc="-10" dirty="0"/>
                  <a:t>N</a:t>
                </a:r>
                <a:r>
                  <a:rPr lang="en-US" i="1" spc="-135" dirty="0"/>
                  <a:t> </a:t>
                </a:r>
                <a:r>
                  <a:rPr lang="en-US" spc="-5" dirty="0"/>
                  <a:t>.</a:t>
                </a:r>
                <a:r>
                  <a:rPr lang="en-US" spc="15" dirty="0"/>
                  <a:t> </a:t>
                </a:r>
                <a:r>
                  <a:rPr lang="en-US" spc="-15" dirty="0"/>
                  <a:t>Th</a:t>
                </a:r>
                <a:r>
                  <a:rPr lang="en-US" spc="-5" dirty="0"/>
                  <a:t>e</a:t>
                </a:r>
                <a:r>
                  <a:rPr lang="en-US" spc="10" dirty="0"/>
                  <a:t> </a:t>
                </a:r>
                <a:r>
                  <a:rPr lang="en-US" i="1" spc="-5" dirty="0" err="1"/>
                  <a:t>i</a:t>
                </a:r>
                <a:r>
                  <a:rPr lang="en-US" spc="-5" dirty="0" err="1"/>
                  <a:t>th</a:t>
                </a:r>
                <a:r>
                  <a:rPr lang="en-US" spc="20" dirty="0"/>
                  <a:t> </a:t>
                </a:r>
                <a:r>
                  <a:rPr lang="en-US" spc="-5" dirty="0"/>
                  <a:t>slice</a:t>
                </a:r>
                <a:r>
                  <a:rPr lang="en-US" spc="15" dirty="0"/>
                  <a:t> </a:t>
                </a:r>
                <a:r>
                  <a:rPr lang="en-US" spc="-5" dirty="0"/>
                  <a:t>extends</a:t>
                </a:r>
                <a:r>
                  <a:rPr lang="en-US" spc="20" dirty="0"/>
                  <a:t> </a:t>
                </a:r>
                <a:r>
                  <a:rPr lang="en-US" spc="-5" dirty="0"/>
                  <a:t>from</a:t>
                </a:r>
                <a:r>
                  <a:rPr lang="en-US" spc="80" dirty="0"/>
                  <a:t> </a:t>
                </a:r>
                <a:r>
                  <a:rPr lang="en-US" i="1" spc="-20" dirty="0" err="1"/>
                  <a:t>y</a:t>
                </a:r>
                <a:r>
                  <a:rPr lang="en-US" i="1" baseline="-25000" dirty="0" err="1"/>
                  <a:t>i</a:t>
                </a:r>
                <a:r>
                  <a:rPr lang="en-US" i="1" spc="-172" baseline="-25000" dirty="0"/>
                  <a:t> </a:t>
                </a:r>
                <a:r>
                  <a:rPr lang="en-US" spc="-22" baseline="-25000" dirty="0"/>
                  <a:t>−</a:t>
                </a:r>
                <a:r>
                  <a:rPr lang="en-US" baseline="-25000" dirty="0"/>
                  <a:t>1</a:t>
                </a:r>
                <a:r>
                  <a:rPr lang="en-US" baseline="-11111" dirty="0"/>
                  <a:t> </a:t>
                </a:r>
                <a:r>
                  <a:rPr lang="en-US" spc="-82" baseline="-11111" dirty="0"/>
                  <a:t> </a:t>
                </a:r>
                <a:r>
                  <a:rPr lang="en-US" spc="-5" dirty="0"/>
                  <a:t>to</a:t>
                </a:r>
                <a:r>
                  <a:rPr lang="en-US" spc="80" dirty="0"/>
                  <a:t> </a:t>
                </a:r>
                <a:r>
                  <a:rPr lang="en-US" i="1" spc="-20" dirty="0" err="1"/>
                  <a:t>y</a:t>
                </a:r>
                <a:r>
                  <a:rPr lang="en-US" i="1" baseline="-25000" dirty="0" err="1"/>
                  <a:t>i</a:t>
                </a:r>
                <a:r>
                  <a:rPr lang="en-US" i="1" spc="-97" baseline="-25000" dirty="0"/>
                  <a:t> </a:t>
                </a:r>
                <a:r>
                  <a:rPr lang="en-US" spc="-5" dirty="0"/>
                  <a:t>,</a:t>
                </a:r>
                <a:r>
                  <a:rPr lang="en-US" spc="20" dirty="0"/>
                  <a:t> </a:t>
                </a:r>
                <a:r>
                  <a:rPr lang="en-US" spc="-15" dirty="0"/>
                  <a:t>w</a:t>
                </a:r>
                <a:r>
                  <a:rPr lang="en-US" spc="-5" dirty="0"/>
                  <a:t>here</a:t>
                </a:r>
                <a:r>
                  <a:rPr lang="en-US" spc="80" dirty="0"/>
                  <a:t> </a:t>
                </a:r>
                <a:r>
                  <a:rPr lang="en-US" i="1" spc="-20" dirty="0" err="1"/>
                  <a:t>y</a:t>
                </a:r>
                <a:r>
                  <a:rPr lang="en-US" i="1" baseline="-25000" dirty="0" err="1"/>
                  <a:t>i</a:t>
                </a:r>
                <a:r>
                  <a:rPr lang="en-US" i="1" baseline="-25000" dirty="0"/>
                  <a:t> </a:t>
                </a:r>
                <a:r>
                  <a:rPr lang="en-US" i="1" spc="37" baseline="-11111" dirty="0"/>
                  <a:t> </a:t>
                </a:r>
                <a:r>
                  <a:rPr lang="en-US" spc="-25" dirty="0"/>
                  <a:t>=</a:t>
                </a:r>
                <a:r>
                  <a:rPr lang="en-US" spc="-45" dirty="0"/>
                  <a:t> </a:t>
                </a:r>
                <a:r>
                  <a:rPr lang="en-US" i="1" spc="-5" dirty="0"/>
                  <a:t>a</a:t>
                </a:r>
                <a:r>
                  <a:rPr lang="en-US" i="1" spc="15" dirty="0"/>
                  <a:t> </a:t>
                </a:r>
                <a:r>
                  <a:rPr lang="en-US" spc="-25" dirty="0"/>
                  <a:t>+</a:t>
                </a:r>
                <a:r>
                  <a:rPr lang="en-US" spc="-105" dirty="0"/>
                  <a:t> </a:t>
                </a:r>
                <a:r>
                  <a:rPr lang="en-US" i="1" spc="85" dirty="0" err="1"/>
                  <a:t>i</a:t>
                </a:r>
                <a:r>
                  <a:rPr lang="en-US" spc="-180" dirty="0">
                    <a:latin typeface="Cambria Math" panose="02040503050406030204" pitchFamily="18" charset="0"/>
                    <a:ea typeface="Cambria Math" panose="02040503050406030204" pitchFamily="18" charset="0"/>
                  </a:rPr>
                  <a:t>∆ </a:t>
                </a:r>
                <a:r>
                  <a:rPr lang="en-US" i="1" spc="45" dirty="0"/>
                  <a:t>y</a:t>
                </a:r>
                <a:r>
                  <a:rPr lang="en-US" spc="-5" dirty="0"/>
                  <a:t>. </a:t>
                </a:r>
                <a:r>
                  <a:rPr lang="en-US" spc="-15" dirty="0"/>
                  <a:t>Le</a:t>
                </a:r>
                <a:r>
                  <a:rPr lang="en-US" spc="-5" dirty="0"/>
                  <a:t>t</a:t>
                </a:r>
                <a:r>
                  <a:rPr lang="en-US" spc="25" dirty="0"/>
                  <a:t> </a:t>
                </a:r>
                <a:r>
                  <a:rPr lang="en-US" i="1" spc="-45" dirty="0"/>
                  <a:t>V</a:t>
                </a:r>
                <a:r>
                  <a:rPr lang="en-US" i="1" baseline="-25000" dirty="0"/>
                  <a:t>i</a:t>
                </a:r>
                <a:r>
                  <a:rPr lang="en-US" i="1" baseline="-11111" dirty="0"/>
                  <a:t> </a:t>
                </a:r>
                <a:r>
                  <a:rPr lang="en-US" i="1" spc="-7" baseline="-11111" dirty="0"/>
                  <a:t> </a:t>
                </a:r>
                <a:r>
                  <a:rPr lang="en-US" spc="-10" dirty="0"/>
                  <a:t>b</a:t>
                </a:r>
                <a:r>
                  <a:rPr lang="en-US" spc="-5" dirty="0"/>
                  <a:t>e </a:t>
                </a:r>
                <a:r>
                  <a:rPr lang="en-US" spc="-10" dirty="0"/>
                  <a:t>th</a:t>
                </a:r>
                <a:r>
                  <a:rPr lang="en-US" spc="-5" dirty="0"/>
                  <a:t>e </a:t>
                </a:r>
                <a:r>
                  <a:rPr lang="en-US" spc="-15" dirty="0"/>
                  <a:t>volum</a:t>
                </a:r>
                <a:r>
                  <a:rPr lang="en-US" spc="-5" dirty="0"/>
                  <a:t>e</a:t>
                </a:r>
                <a:r>
                  <a:rPr lang="en-US" dirty="0"/>
                  <a:t> </a:t>
                </a:r>
                <a:r>
                  <a:rPr lang="en-US" spc="-10" dirty="0"/>
                  <a:t>o</a:t>
                </a:r>
                <a:r>
                  <a:rPr lang="en-US" spc="-5" dirty="0"/>
                  <a:t>f t</a:t>
                </a:r>
                <a:r>
                  <a:rPr lang="en-US" spc="-10" dirty="0"/>
                  <a:t>h</a:t>
                </a:r>
                <a:r>
                  <a:rPr lang="en-US" spc="-5" dirty="0"/>
                  <a:t>e </a:t>
                </a:r>
                <a:r>
                  <a:rPr lang="en-US" spc="-10" dirty="0"/>
                  <a:t>slice.</a:t>
                </a:r>
                <a:endParaRPr lang="en-US" dirty="0"/>
              </a:p>
              <a:p>
                <a:pPr marL="12700" marR="5080" indent="0" algn="just">
                  <a:lnSpc>
                    <a:spcPct val="100000"/>
                  </a:lnSpc>
                  <a:spcBef>
                    <a:spcPts val="35"/>
                  </a:spcBef>
                  <a:buNone/>
                </a:pPr>
                <a:r>
                  <a:rPr lang="en-US" spc="-5" dirty="0"/>
                  <a:t>If </a:t>
                </a:r>
                <a:r>
                  <a:rPr lang="en-US" spc="-114" dirty="0"/>
                  <a:t> </a:t>
                </a:r>
                <a:r>
                  <a:rPr lang="en-US" i="1" spc="-10" dirty="0"/>
                  <a:t>N</a:t>
                </a:r>
                <a:r>
                  <a:rPr lang="en-US" i="1" dirty="0"/>
                  <a:t> </a:t>
                </a:r>
                <a:r>
                  <a:rPr lang="en-US" i="1" spc="-65" dirty="0"/>
                  <a:t> </a:t>
                </a:r>
                <a:r>
                  <a:rPr lang="en-US" spc="-10" dirty="0"/>
                  <a:t>i</a:t>
                </a:r>
                <a:r>
                  <a:rPr lang="en-US" spc="-5" dirty="0"/>
                  <a:t>s</a:t>
                </a:r>
                <a:r>
                  <a:rPr lang="en-US" spc="65" dirty="0"/>
                  <a:t> </a:t>
                </a:r>
                <a:r>
                  <a:rPr lang="en-US" spc="-10" dirty="0"/>
                  <a:t>ver</a:t>
                </a:r>
                <a:r>
                  <a:rPr lang="en-US" spc="-5" dirty="0"/>
                  <a:t>y</a:t>
                </a:r>
                <a:r>
                  <a:rPr lang="en-US" spc="70" dirty="0"/>
                  <a:t> </a:t>
                </a:r>
                <a:r>
                  <a:rPr lang="en-US" spc="-5" dirty="0"/>
                  <a:t>l</a:t>
                </a:r>
                <a:r>
                  <a:rPr lang="en-US" spc="-10" dirty="0"/>
                  <a:t>arge</a:t>
                </a:r>
                <a:r>
                  <a:rPr lang="en-US" spc="-5" dirty="0"/>
                  <a:t>,</a:t>
                </a:r>
                <a:r>
                  <a:rPr lang="en-US" spc="70" dirty="0"/>
                  <a:t> </a:t>
                </a:r>
                <a:r>
                  <a:rPr lang="en-US" spc="-10" dirty="0"/>
                  <a:t>the</a:t>
                </a:r>
                <a:r>
                  <a:rPr lang="en-US" spc="-5" dirty="0"/>
                  <a:t>n</a:t>
                </a:r>
                <a:r>
                  <a:rPr lang="en-US" spc="70" dirty="0"/>
                  <a:t> </a:t>
                </a:r>
                <a:r>
                  <a:rPr lang="en-US" spc="-180" dirty="0">
                    <a:latin typeface="Cambria Math" panose="02040503050406030204" pitchFamily="18" charset="0"/>
                    <a:ea typeface="Cambria Math" panose="02040503050406030204" pitchFamily="18" charset="0"/>
                  </a:rPr>
                  <a:t>∆</a:t>
                </a:r>
                <a:r>
                  <a:rPr lang="en-US" i="1" spc="-180" dirty="0">
                    <a:latin typeface="Cambria Math" panose="02040503050406030204" pitchFamily="18" charset="0"/>
                    <a:ea typeface="Cambria Math" panose="02040503050406030204" pitchFamily="18" charset="0"/>
                  </a:rPr>
                  <a:t> </a:t>
                </a:r>
                <a:r>
                  <a:rPr lang="en-US" i="1" spc="-5" dirty="0"/>
                  <a:t>y</a:t>
                </a:r>
                <a:r>
                  <a:rPr lang="en-US" i="1" spc="120" dirty="0"/>
                  <a:t> </a:t>
                </a:r>
                <a:r>
                  <a:rPr lang="en-US" spc="-5" dirty="0"/>
                  <a:t>is</a:t>
                </a:r>
                <a:r>
                  <a:rPr lang="en-US" spc="65" dirty="0"/>
                  <a:t> </a:t>
                </a:r>
                <a:r>
                  <a:rPr lang="en-US" spc="-5" dirty="0"/>
                  <a:t>very</a:t>
                </a:r>
                <a:r>
                  <a:rPr lang="en-US" spc="70" dirty="0"/>
                  <a:t> </a:t>
                </a:r>
                <a:r>
                  <a:rPr lang="en-US" spc="-5" dirty="0"/>
                  <a:t>small</a:t>
                </a:r>
                <a:r>
                  <a:rPr lang="en-US" spc="70" dirty="0"/>
                  <a:t> </a:t>
                </a:r>
                <a:r>
                  <a:rPr lang="en-US" spc="-5" dirty="0"/>
                  <a:t>and</a:t>
                </a:r>
                <a:r>
                  <a:rPr lang="en-US" spc="70" dirty="0"/>
                  <a:t> </a:t>
                </a:r>
                <a:r>
                  <a:rPr lang="en-US" spc="-5" dirty="0"/>
                  <a:t>the</a:t>
                </a:r>
                <a:r>
                  <a:rPr lang="en-US" spc="70" dirty="0"/>
                  <a:t> </a:t>
                </a:r>
                <a:r>
                  <a:rPr lang="en-US" spc="-5" dirty="0"/>
                  <a:t>slices</a:t>
                </a:r>
                <a:r>
                  <a:rPr lang="en-US" spc="70" dirty="0"/>
                  <a:t> </a:t>
                </a:r>
                <a:r>
                  <a:rPr lang="en-US" spc="-5" dirty="0"/>
                  <a:t>are</a:t>
                </a:r>
                <a:r>
                  <a:rPr lang="en-US" spc="70" dirty="0"/>
                  <a:t> </a:t>
                </a:r>
                <a:r>
                  <a:rPr lang="en-US" spc="-5" dirty="0"/>
                  <a:t>very</a:t>
                </a:r>
                <a:r>
                  <a:rPr lang="en-US" spc="70" dirty="0"/>
                  <a:t> </a:t>
                </a:r>
                <a:r>
                  <a:rPr lang="en-US" spc="-5" dirty="0"/>
                  <a:t>thin.</a:t>
                </a:r>
                <a:r>
                  <a:rPr lang="en-US" spc="70" dirty="0"/>
                  <a:t> </a:t>
                </a:r>
                <a:r>
                  <a:rPr lang="en-US" spc="-5" dirty="0"/>
                  <a:t>In</a:t>
                </a:r>
                <a:r>
                  <a:rPr lang="en-US" spc="70" dirty="0"/>
                  <a:t> </a:t>
                </a:r>
                <a:r>
                  <a:rPr lang="en-US" spc="-5" dirty="0"/>
                  <a:t>this</a:t>
                </a:r>
                <a:r>
                  <a:rPr lang="en-US" spc="65" dirty="0"/>
                  <a:t> </a:t>
                </a:r>
                <a:r>
                  <a:rPr lang="en-US" spc="-5" dirty="0"/>
                  <a:t>case, the</a:t>
                </a:r>
                <a:r>
                  <a:rPr lang="en-US" dirty="0"/>
                  <a:t> </a:t>
                </a:r>
                <a:r>
                  <a:rPr lang="en-US" spc="-125" dirty="0"/>
                  <a:t> </a:t>
                </a:r>
                <a:r>
                  <a:rPr lang="en-US" i="1" spc="-5" dirty="0" err="1"/>
                  <a:t>i</a:t>
                </a:r>
                <a:r>
                  <a:rPr lang="en-US" spc="-5" dirty="0" err="1"/>
                  <a:t>th</a:t>
                </a:r>
                <a:r>
                  <a:rPr lang="en-US" spc="-5" dirty="0"/>
                  <a:t> slice</a:t>
                </a:r>
                <a:r>
                  <a:rPr lang="en-US" dirty="0"/>
                  <a:t> </a:t>
                </a:r>
                <a:r>
                  <a:rPr lang="en-US" spc="-120" dirty="0"/>
                  <a:t> </a:t>
                </a:r>
                <a:r>
                  <a:rPr lang="en-US" spc="-5" dirty="0"/>
                  <a:t>is</a:t>
                </a:r>
                <a:r>
                  <a:rPr lang="en-US" dirty="0"/>
                  <a:t> </a:t>
                </a:r>
                <a:r>
                  <a:rPr lang="en-US" spc="-120" dirty="0"/>
                  <a:t> </a:t>
                </a:r>
                <a:r>
                  <a:rPr lang="en-US" spc="-5" dirty="0"/>
                  <a:t>nearly</a:t>
                </a:r>
                <a:r>
                  <a:rPr lang="en-US" dirty="0"/>
                  <a:t> </a:t>
                </a:r>
                <a:r>
                  <a:rPr lang="en-US" spc="-114" dirty="0"/>
                  <a:t> </a:t>
                </a:r>
                <a:r>
                  <a:rPr lang="en-US" spc="-5" dirty="0"/>
                  <a:t>a</a:t>
                </a:r>
                <a:r>
                  <a:rPr lang="en-US" dirty="0"/>
                  <a:t> </a:t>
                </a:r>
                <a:r>
                  <a:rPr lang="en-US" spc="-120" dirty="0"/>
                  <a:t> </a:t>
                </a:r>
                <a:r>
                  <a:rPr lang="en-US" spc="-5" dirty="0"/>
                  <a:t>right</a:t>
                </a:r>
                <a:r>
                  <a:rPr lang="en-US" dirty="0"/>
                  <a:t> </a:t>
                </a:r>
                <a:r>
                  <a:rPr lang="en-US" spc="-120" dirty="0"/>
                  <a:t> </a:t>
                </a:r>
                <a:r>
                  <a:rPr lang="en-US" spc="-5" dirty="0"/>
                  <a:t>cylinder</a:t>
                </a:r>
                <a:r>
                  <a:rPr lang="en-US" dirty="0"/>
                  <a:t> </a:t>
                </a:r>
                <a:r>
                  <a:rPr lang="en-US" spc="-114" dirty="0"/>
                  <a:t> </a:t>
                </a:r>
                <a:r>
                  <a:rPr lang="en-US" spc="-5" dirty="0"/>
                  <a:t>of</a:t>
                </a:r>
                <a:r>
                  <a:rPr lang="en-US" dirty="0"/>
                  <a:t> </a:t>
                </a:r>
                <a:r>
                  <a:rPr lang="en-US" spc="-114" dirty="0"/>
                  <a:t> </a:t>
                </a:r>
                <a:r>
                  <a:rPr lang="en-US" spc="-5" dirty="0"/>
                  <a:t>base</a:t>
                </a:r>
                <a:r>
                  <a:rPr lang="en-US" dirty="0"/>
                  <a:t> </a:t>
                </a:r>
                <a:r>
                  <a:rPr lang="en-US" spc="-20" dirty="0"/>
                  <a:t> </a:t>
                </a:r>
                <a:r>
                  <a:rPr lang="en-US" i="1" dirty="0"/>
                  <a:t>A</a:t>
                </a:r>
                <a:r>
                  <a:rPr lang="en-US" spc="50" dirty="0"/>
                  <a:t>(</a:t>
                </a:r>
                <a:r>
                  <a:rPr lang="en-US" i="1" spc="-20" dirty="0" err="1"/>
                  <a:t>y</a:t>
                </a:r>
                <a:r>
                  <a:rPr lang="en-US" i="1" baseline="-25000" dirty="0" err="1"/>
                  <a:t>i</a:t>
                </a:r>
                <a:r>
                  <a:rPr lang="en-US" i="1" spc="-172" baseline="-25000" dirty="0"/>
                  <a:t> </a:t>
                </a:r>
                <a:r>
                  <a:rPr lang="en-US" spc="-22" baseline="-25000" dirty="0"/>
                  <a:t>−</a:t>
                </a:r>
                <a:r>
                  <a:rPr lang="en-US" spc="75" baseline="-25000" dirty="0"/>
                  <a:t>1</a:t>
                </a:r>
                <a:r>
                  <a:rPr lang="en-US" spc="-5" dirty="0"/>
                  <a:t>)</a:t>
                </a:r>
                <a:r>
                  <a:rPr lang="en-US" dirty="0"/>
                  <a:t> </a:t>
                </a:r>
                <a:r>
                  <a:rPr lang="en-US" spc="-114" dirty="0"/>
                  <a:t> </a:t>
                </a:r>
                <a:r>
                  <a:rPr lang="en-US" spc="-10" dirty="0"/>
                  <a:t>an</a:t>
                </a:r>
                <a:r>
                  <a:rPr lang="en-US" spc="-5" dirty="0"/>
                  <a:t>d</a:t>
                </a:r>
                <a:r>
                  <a:rPr lang="en-US" dirty="0"/>
                  <a:t> </a:t>
                </a:r>
                <a:r>
                  <a:rPr lang="en-US" spc="-114" dirty="0"/>
                  <a:t> </a:t>
                </a:r>
                <a:r>
                  <a:rPr lang="en-US" spc="-10" dirty="0"/>
                  <a:t>heigh</a:t>
                </a:r>
                <a:r>
                  <a:rPr lang="en-US" spc="-5" dirty="0"/>
                  <a:t>t</a:t>
                </a:r>
                <a:r>
                  <a:rPr lang="en-US" dirty="0"/>
                  <a:t>  </a:t>
                </a:r>
                <a:r>
                  <a:rPr lang="en-US" spc="-180" dirty="0">
                    <a:latin typeface="Cambria Math" panose="02040503050406030204" pitchFamily="18" charset="0"/>
                    <a:ea typeface="Cambria Math" panose="02040503050406030204" pitchFamily="18" charset="0"/>
                  </a:rPr>
                  <a:t>∆</a:t>
                </a:r>
                <a:r>
                  <a:rPr lang="en-US" i="1" spc="-180" dirty="0">
                    <a:latin typeface="Cambria Math" panose="02040503050406030204" pitchFamily="18" charset="0"/>
                    <a:ea typeface="Cambria Math" panose="02040503050406030204" pitchFamily="18" charset="0"/>
                  </a:rPr>
                  <a:t> </a:t>
                </a:r>
                <a:r>
                  <a:rPr lang="en-US" i="1" spc="45" dirty="0"/>
                  <a:t>y</a:t>
                </a:r>
                <a:r>
                  <a:rPr lang="en-US" spc="-5" dirty="0"/>
                  <a:t>,</a:t>
                </a:r>
                <a:r>
                  <a:rPr lang="en-US" dirty="0"/>
                  <a:t> </a:t>
                </a:r>
                <a:r>
                  <a:rPr lang="en-US" spc="-114" dirty="0"/>
                  <a:t> </a:t>
                </a:r>
                <a:r>
                  <a:rPr lang="en-US" spc="-10" dirty="0"/>
                  <a:t>an</a:t>
                </a:r>
                <a:r>
                  <a:rPr lang="en-US" spc="-5" dirty="0"/>
                  <a:t>d</a:t>
                </a:r>
                <a:r>
                  <a:rPr lang="en-US" dirty="0"/>
                  <a:t> </a:t>
                </a:r>
                <a:r>
                  <a:rPr lang="en-US" spc="-114" dirty="0"/>
                  <a:t> </a:t>
                </a:r>
                <a:r>
                  <a:rPr lang="en-US" spc="-10" dirty="0"/>
                  <a:t>therefore </a:t>
                </a:r>
              </a:p>
              <a:p>
                <a:pPr marL="12700" marR="5080" indent="0" algn="just">
                  <a:lnSpc>
                    <a:spcPct val="100000"/>
                  </a:lnSpc>
                  <a:spcBef>
                    <a:spcPts val="35"/>
                  </a:spcBef>
                  <a:buNone/>
                </a:pPr>
                <a:r>
                  <a:rPr lang="en-US" i="1" spc="-45" dirty="0"/>
                  <a:t>V</a:t>
                </a:r>
                <a:r>
                  <a:rPr lang="en-US" i="1" baseline="-25000" dirty="0"/>
                  <a:t>i</a:t>
                </a:r>
                <a:r>
                  <a:rPr lang="en-US" i="1" baseline="-11111" dirty="0"/>
                  <a:t> </a:t>
                </a:r>
                <a:r>
                  <a:rPr lang="en-US" i="1" spc="37" baseline="-11111" dirty="0"/>
                  <a:t> </a:t>
                </a:r>
                <a:r>
                  <a:rPr lang="en-US" spc="-25" dirty="0"/>
                  <a:t>≈</a:t>
                </a:r>
                <a:r>
                  <a:rPr lang="en-US" spc="55" dirty="0"/>
                  <a:t> </a:t>
                </a:r>
                <a:r>
                  <a:rPr lang="en-US" i="1" dirty="0"/>
                  <a:t>A</a:t>
                </a:r>
                <a:r>
                  <a:rPr lang="en-US" spc="50" dirty="0"/>
                  <a:t>(</a:t>
                </a:r>
                <a:r>
                  <a:rPr lang="en-US" i="1" spc="-20" dirty="0" err="1"/>
                  <a:t>y</a:t>
                </a:r>
                <a:r>
                  <a:rPr lang="en-US" i="1" baseline="-25000" dirty="0" err="1"/>
                  <a:t>i</a:t>
                </a:r>
                <a:r>
                  <a:rPr lang="en-US" i="1" spc="-172" baseline="-25000" dirty="0"/>
                  <a:t> </a:t>
                </a:r>
                <a:r>
                  <a:rPr lang="en-US" spc="-22" baseline="-25000" dirty="0"/>
                  <a:t>−</a:t>
                </a:r>
                <a:r>
                  <a:rPr lang="en-US" spc="75" baseline="-25000" dirty="0"/>
                  <a:t>1</a:t>
                </a:r>
                <a:r>
                  <a:rPr lang="en-US" spc="-5" dirty="0"/>
                  <a:t>)</a:t>
                </a:r>
                <a:r>
                  <a:rPr lang="en-US" i="1" spc="-180" dirty="0">
                    <a:latin typeface="Cambria Math" panose="02040503050406030204" pitchFamily="18" charset="0"/>
                    <a:ea typeface="Cambria Math" panose="02040503050406030204" pitchFamily="18" charset="0"/>
                  </a:rPr>
                  <a:t> </a:t>
                </a:r>
                <a:r>
                  <a:rPr lang="en-US" spc="-180" dirty="0">
                    <a:latin typeface="Cambria Math" panose="02040503050406030204" pitchFamily="18" charset="0"/>
                    <a:ea typeface="Cambria Math" panose="02040503050406030204" pitchFamily="18" charset="0"/>
                  </a:rPr>
                  <a:t>∆</a:t>
                </a:r>
                <a:r>
                  <a:rPr lang="en-US" i="1" spc="-180" dirty="0">
                    <a:latin typeface="Cambria Math" panose="02040503050406030204" pitchFamily="18" charset="0"/>
                    <a:ea typeface="Cambria Math" panose="02040503050406030204" pitchFamily="18" charset="0"/>
                  </a:rPr>
                  <a:t> </a:t>
                </a:r>
                <a:r>
                  <a:rPr lang="en-US" i="1" spc="45" dirty="0"/>
                  <a:t>y</a:t>
                </a:r>
                <a:r>
                  <a:rPr lang="en-US" spc="-5" dirty="0"/>
                  <a:t>.</a:t>
                </a:r>
                <a:r>
                  <a:rPr lang="en-US" spc="30" dirty="0"/>
                  <a:t> </a:t>
                </a:r>
                <a:r>
                  <a:rPr lang="en-US" spc="-15" dirty="0"/>
                  <a:t>Th</a:t>
                </a:r>
                <a:r>
                  <a:rPr lang="en-US" spc="-5" dirty="0"/>
                  <a:t>e</a:t>
                </a:r>
                <a:r>
                  <a:rPr lang="en-US" spc="30" dirty="0"/>
                  <a:t> </a:t>
                </a:r>
                <a:r>
                  <a:rPr lang="en-US" spc="-10" dirty="0"/>
                  <a:t>whol</a:t>
                </a:r>
                <a:r>
                  <a:rPr lang="en-US" spc="-5" dirty="0"/>
                  <a:t>e</a:t>
                </a:r>
                <a:r>
                  <a:rPr lang="en-US" spc="30" dirty="0"/>
                  <a:t> </a:t>
                </a:r>
                <a:r>
                  <a:rPr lang="en-US" spc="-15" dirty="0"/>
                  <a:t>volum</a:t>
                </a:r>
                <a:r>
                  <a:rPr lang="en-US" spc="-5" dirty="0"/>
                  <a:t>e</a:t>
                </a:r>
                <a:r>
                  <a:rPr lang="en-US" spc="30" dirty="0"/>
                  <a:t> </a:t>
                </a:r>
                <a:r>
                  <a:rPr lang="en-US" spc="-5" dirty="0"/>
                  <a:t>is</a:t>
                </a:r>
                <a:r>
                  <a:rPr lang="en-US" spc="30" dirty="0"/>
                  <a:t> </a:t>
                </a:r>
                <a:r>
                  <a:rPr lang="en-US" spc="-10" dirty="0"/>
                  <a:t>obtaine</a:t>
                </a:r>
                <a:r>
                  <a:rPr lang="en-US" spc="-5" dirty="0"/>
                  <a:t>d</a:t>
                </a:r>
                <a:r>
                  <a:rPr lang="en-US" spc="30" dirty="0"/>
                  <a:t> </a:t>
                </a:r>
                <a:r>
                  <a:rPr lang="en-US" spc="-10" dirty="0"/>
                  <a:t>b</a:t>
                </a:r>
                <a:r>
                  <a:rPr lang="en-US" spc="-5" dirty="0"/>
                  <a:t>y</a:t>
                </a:r>
                <a:r>
                  <a:rPr lang="en-US" spc="30" dirty="0"/>
                  <a:t> </a:t>
                </a:r>
                <a:r>
                  <a:rPr lang="en-US" spc="-15" dirty="0"/>
                  <a:t>summin</a:t>
                </a:r>
                <a:r>
                  <a:rPr lang="en-US" spc="-5" dirty="0"/>
                  <a:t>g</a:t>
                </a:r>
                <a:r>
                  <a:rPr lang="en-US" spc="30" dirty="0"/>
                  <a:t> </a:t>
                </a:r>
                <a:r>
                  <a:rPr lang="en-US" spc="-10" dirty="0"/>
                  <a:t>th</a:t>
                </a:r>
                <a:r>
                  <a:rPr lang="en-US" spc="-5" dirty="0"/>
                  <a:t>e</a:t>
                </a:r>
                <a:r>
                  <a:rPr lang="en-US" spc="30" dirty="0"/>
                  <a:t> </a:t>
                </a:r>
                <a:r>
                  <a:rPr lang="en-US" spc="-10" dirty="0"/>
                  <a:t>volume</a:t>
                </a:r>
                <a:r>
                  <a:rPr lang="en-US" spc="-5" dirty="0"/>
                  <a:t>s</a:t>
                </a:r>
                <a:r>
                  <a:rPr lang="en-US" spc="30" dirty="0"/>
                  <a:t> </a:t>
                </a:r>
                <a:r>
                  <a:rPr lang="en-US" spc="-10" dirty="0"/>
                  <a:t>o</a:t>
                </a:r>
                <a:r>
                  <a:rPr lang="en-US" spc="-5" dirty="0"/>
                  <a:t>f</a:t>
                </a:r>
                <a:r>
                  <a:rPr lang="en-US" spc="30" dirty="0"/>
                  <a:t> </a:t>
                </a:r>
                <a:r>
                  <a:rPr lang="en-US" spc="-10" dirty="0"/>
                  <a:t>th</a:t>
                </a:r>
                <a:r>
                  <a:rPr lang="en-US" spc="-5" dirty="0"/>
                  <a:t>e</a:t>
                </a:r>
                <a:r>
                  <a:rPr lang="en-US" spc="30" dirty="0"/>
                  <a:t> </a:t>
                </a:r>
                <a:r>
                  <a:rPr lang="en-US" spc="-5" dirty="0"/>
                  <a:t>s</a:t>
                </a:r>
                <a:r>
                  <a:rPr lang="en-US" spc="-10" dirty="0"/>
                  <a:t>lices, an</a:t>
                </a:r>
                <a:r>
                  <a:rPr lang="en-US" spc="-5" dirty="0"/>
                  <a:t>d </a:t>
                </a:r>
                <a:r>
                  <a:rPr lang="en-US" spc="-10" dirty="0"/>
                  <a:t>therefore</a:t>
                </a:r>
                <a:endParaRPr lang="en-US" dirty="0"/>
              </a:p>
              <a:p>
                <a:pPr marL="36900" indent="0" algn="ctr">
                  <a:lnSpc>
                    <a:spcPct val="100000"/>
                  </a:lnSpc>
                  <a:buNone/>
                </a:pPr>
                <a14:m>
                  <m:oMath xmlns:m="http://schemas.openxmlformats.org/officeDocument/2006/math">
                    <m:r>
                      <a:rPr lang="en-US" b="0" i="1" smtClean="0">
                        <a:solidFill>
                          <a:schemeClr val="tx1"/>
                        </a:solidFill>
                        <a:latin typeface="Cambria Math" panose="02040503050406030204" pitchFamily="18" charset="0"/>
                        <a:cs typeface="Times New Roman"/>
                      </a:rPr>
                      <m:t>𝑉</m:t>
                    </m:r>
                    <m:r>
                      <a:rPr lang="en-US" b="0" i="1" smtClean="0">
                        <a:solidFill>
                          <a:schemeClr val="tx1"/>
                        </a:solidFill>
                        <a:latin typeface="Cambria Math" panose="02040503050406030204" pitchFamily="18" charset="0"/>
                        <a:cs typeface="Times New Roman"/>
                      </a:rPr>
                      <m:t>=</m:t>
                    </m:r>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𝑖</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𝑉</m:t>
                            </m:r>
                          </m:e>
                          <m:sub>
                            <m:r>
                              <a:rPr lang="en-US" b="0" i="1" smtClean="0">
                                <a:solidFill>
                                  <a:schemeClr val="tx1"/>
                                </a:solidFill>
                                <a:latin typeface="Cambria Math" panose="02040503050406030204" pitchFamily="18" charset="0"/>
                                <a:cs typeface="Times New Roman"/>
                              </a:rPr>
                              <m:t>𝑖</m:t>
                            </m:r>
                          </m:sub>
                        </m:sSub>
                        <m:r>
                          <a:rPr lang="en-US" b="0" i="1" smtClean="0">
                            <a:solidFill>
                              <a:schemeClr val="tx1"/>
                            </a:solidFill>
                            <a:latin typeface="Cambria Math" panose="02040503050406030204" pitchFamily="18" charset="0"/>
                            <a:ea typeface="Cambria Math" panose="02040503050406030204" pitchFamily="18" charset="0"/>
                            <a:cs typeface="Times New Roman"/>
                          </a:rPr>
                          <m:t>≈</m:t>
                        </m:r>
                      </m:e>
                    </m:nary>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𝑖</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r>
                          <a:rPr lang="en-US" b="0" i="1" smtClean="0">
                            <a:solidFill>
                              <a:schemeClr val="tx1"/>
                            </a:solidFill>
                            <a:latin typeface="Cambria Math" panose="02040503050406030204" pitchFamily="18" charset="0"/>
                            <a:cs typeface="Times New Roman"/>
                          </a:rPr>
                          <m:t>𝐴</m:t>
                        </m:r>
                        <m:r>
                          <a:rPr lang="en-US" b="0" i="1" smtClean="0">
                            <a:solidFill>
                              <a:schemeClr val="tx1"/>
                            </a:solidFill>
                            <a:latin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𝑦</m:t>
                            </m:r>
                          </m:e>
                          <m:sub>
                            <m:r>
                              <a:rPr lang="en-US" b="0" i="1" smtClean="0">
                                <a:solidFill>
                                  <a:schemeClr val="tx1"/>
                                </a:solidFill>
                                <a:latin typeface="Cambria Math" panose="02040503050406030204" pitchFamily="18" charset="0"/>
                                <a:cs typeface="Times New Roman"/>
                              </a:rPr>
                              <m:t>𝑖</m:t>
                            </m:r>
                          </m:sub>
                        </m:sSub>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𝑦</m:t>
                        </m:r>
                      </m:e>
                    </m:nary>
                  </m:oMath>
                </a14:m>
                <a:r>
                  <a:rPr lang="en-US" dirty="0">
                    <a:solidFill>
                      <a:schemeClr val="tx1"/>
                    </a:solidFill>
                    <a:latin typeface="Times New Roman"/>
                    <a:cs typeface="Times New Roman"/>
                  </a:rPr>
                  <a:t> </a:t>
                </a:r>
              </a:p>
              <a:p>
                <a:pPr marL="0" indent="0">
                  <a:lnSpc>
                    <a:spcPct val="100000"/>
                  </a:lnSpc>
                  <a:spcBef>
                    <a:spcPts val="204"/>
                  </a:spcBef>
                  <a:buNone/>
                  <a:tabLst>
                    <a:tab pos="3761104" algn="l"/>
                  </a:tabLst>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um</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n</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igh</a:t>
                </a:r>
                <a:r>
                  <a:rPr lang="en-US" spc="-5" dirty="0">
                    <a:solidFill>
                      <a:schemeClr val="tx1"/>
                    </a:solidFill>
                    <a:latin typeface="Times New Roman"/>
                    <a:cs typeface="Times New Roman"/>
                  </a:rPr>
                  <a:t>t</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l</a:t>
                </a:r>
                <a:r>
                  <a:rPr lang="en-US" spc="-10" dirty="0">
                    <a:solidFill>
                      <a:schemeClr val="tx1"/>
                    </a:solidFill>
                    <a:latin typeface="Times New Roman"/>
                    <a:cs typeface="Times New Roman"/>
                  </a:rPr>
                  <a:t>eft-endpoin</a:t>
                </a:r>
                <a:r>
                  <a:rPr lang="en-US" spc="-5" dirty="0">
                    <a:solidFill>
                      <a:schemeClr val="tx1"/>
                    </a:solidFill>
                    <a:latin typeface="Times New Roman"/>
                    <a:cs typeface="Times New Roman"/>
                  </a:rPr>
                  <a:t>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approximatio</a:t>
                </a:r>
                <a:r>
                  <a:rPr lang="en-US" spc="-5" dirty="0">
                    <a:solidFill>
                      <a:schemeClr val="tx1"/>
                    </a:solidFill>
                    <a:latin typeface="Times New Roman"/>
                    <a:cs typeface="Times New Roman"/>
                  </a:rPr>
                  <a:t>n</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integra</a:t>
                </a:r>
                <a:r>
                  <a:rPr lang="en-US" spc="-5" dirty="0">
                    <a:solidFill>
                      <a:schemeClr val="tx1"/>
                    </a:solidFill>
                    <a:latin typeface="Times New Roman"/>
                    <a:cs typeface="Times New Roman"/>
                  </a:rPr>
                  <a:t>l</a:t>
                </a:r>
                <a:r>
                  <a:rPr lang="en-US" spc="-5" dirty="0">
                    <a:latin typeface="Times New Roman"/>
                    <a:cs typeface="Times New Roman"/>
                  </a:rPr>
                  <a:t> </a:t>
                </a:r>
                <a14:m>
                  <m:oMath xmlns:m="http://schemas.openxmlformats.org/officeDocument/2006/math">
                    <m:nary>
                      <m:naryPr>
                        <m:ctrlPr>
                          <a:rPr lang="en-US" i="1" spc="-5" smtClean="0">
                            <a:latin typeface="Cambria Math" panose="02040503050406030204" pitchFamily="18" charset="0"/>
                            <a:cs typeface="Times New Roman"/>
                          </a:rPr>
                        </m:ctrlPr>
                      </m:naryPr>
                      <m:sub>
                        <m:r>
                          <m:rPr>
                            <m:brk m:alnAt="23"/>
                          </m:rPr>
                          <a:rPr lang="en-US" b="0" i="1" spc="-5" smtClean="0">
                            <a:latin typeface="Cambria Math" panose="02040503050406030204" pitchFamily="18" charset="0"/>
                            <a:cs typeface="Times New Roman"/>
                          </a:rPr>
                          <m:t>𝑎</m:t>
                        </m:r>
                      </m:sub>
                      <m:sup>
                        <m:r>
                          <a:rPr lang="en-US" b="0" i="1" spc="-5" smtClean="0">
                            <a:latin typeface="Cambria Math" panose="02040503050406030204" pitchFamily="18" charset="0"/>
                            <a:cs typeface="Times New Roman"/>
                          </a:rPr>
                          <m:t>𝑏</m:t>
                        </m:r>
                      </m:sup>
                      <m:e>
                        <m:r>
                          <a:rPr lang="en-US" b="0" i="1" spc="-5" smtClean="0">
                            <a:latin typeface="Cambria Math" panose="02040503050406030204" pitchFamily="18" charset="0"/>
                            <a:cs typeface="Times New Roman"/>
                          </a:rPr>
                          <m:t>𝐴</m:t>
                        </m:r>
                        <m:r>
                          <a:rPr lang="en-US" b="0" i="1" spc="-5" smtClean="0">
                            <a:latin typeface="Cambria Math" panose="02040503050406030204" pitchFamily="18" charset="0"/>
                            <a:cs typeface="Times New Roman"/>
                          </a:rPr>
                          <m:t>(</m:t>
                        </m:r>
                        <m:r>
                          <a:rPr lang="en-US" b="0" i="1" spc="-5" smtClean="0">
                            <a:latin typeface="Cambria Math" panose="02040503050406030204" pitchFamily="18" charset="0"/>
                            <a:cs typeface="Times New Roman"/>
                          </a:rPr>
                          <m:t>𝑦</m:t>
                        </m:r>
                        <m:r>
                          <a:rPr lang="en-US" b="0" i="1" spc="-5" smtClean="0">
                            <a:latin typeface="Cambria Math" panose="02040503050406030204" pitchFamily="18" charset="0"/>
                            <a:cs typeface="Times New Roman"/>
                          </a:rPr>
                          <m:t>)</m:t>
                        </m:r>
                      </m:e>
                    </m:nary>
                    <m:r>
                      <a:rPr lang="en-US" b="0" i="1" spc="-5" smtClean="0">
                        <a:latin typeface="Cambria Math" panose="02040503050406030204" pitchFamily="18" charset="0"/>
                        <a:cs typeface="Times New Roman"/>
                      </a:rPr>
                      <m:t>𝑑𝑦</m:t>
                    </m:r>
                    <m:r>
                      <a:rPr lang="en-US" b="0" i="1" spc="-5" smtClean="0">
                        <a:latin typeface="Cambria Math" panose="02040503050406030204" pitchFamily="18" charset="0"/>
                        <a:cs typeface="Times New Roman"/>
                      </a:rPr>
                      <m:t>.</m:t>
                    </m:r>
                  </m:oMath>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734" t="-976" r="-673"/>
                </a:stretch>
              </a:blipFill>
            </p:spPr>
            <p:txBody>
              <a:bodyPr/>
              <a:lstStyle/>
              <a:p>
                <a:r>
                  <a:rPr lang="en-US">
                    <a:noFill/>
                  </a:rPr>
                  <a:t> </a:t>
                </a:r>
              </a:p>
            </p:txBody>
          </p:sp>
        </mc:Fallback>
      </mc:AlternateContent>
    </p:spTree>
    <p:extLst>
      <p:ext uri="{BB962C8B-B14F-4D97-AF65-F5344CB8AC3E}">
        <p14:creationId xmlns:p14="http://schemas.microsoft.com/office/powerpoint/2010/main" val="360091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smtClean="0"/>
              <a:t>Curves (1 of 15)</a:t>
            </a: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dirty="0">
                <a:latin typeface="Times New Roman"/>
                <a:cs typeface="Times New Roman"/>
              </a:rPr>
              <a:t>Sometimes we are interested in the area between two curves. Figure 1 shows projected electric power generation in the United States through renewable resources (wind, solar, biofuels, etc.)  under  two  scenarios:  with  and  without  government  stimulus  spending. The area of the shaded region between the two graphs represents the additional energy projected to result from stimulus spending. How can we compute such an area?</a:t>
            </a:r>
          </a:p>
          <a:p>
            <a:pPr marL="36900" indent="0">
              <a:lnSpc>
                <a:spcPct val="100000"/>
              </a:lnSpc>
              <a:buNone/>
            </a:pPr>
            <a:endParaRPr lang="en-US" dirty="0">
              <a:latin typeface="Times New Roman"/>
              <a:cs typeface="Times New Roman"/>
            </a:endParaRPr>
          </a:p>
        </p:txBody>
      </p:sp>
      <p:pic>
        <p:nvPicPr>
          <p:cNvPr id="4" name="Picture 3" descr="A graph of U.S. Renewable Generating Capacity Forecast Through 2030 with and without stimulus spending.&#10;The horizontal axis is labeled year and has 2006, then 2010 to 2030 in increments of 5. The vertical axis is gigawatts ranging from 80 to 160 in increments of 20. There are two graphs, both beginning at 2006 under 100 gigawatts, and separating at approximately 2010, under 120 gigawatts. The lower graph, representing without stimulus spending, rises to a value of 133 gigawatts in the year 2030. The upper graph, which represents with stimulus spending, rises to a value of 160 gigawatts in the year 2030. The area between the two graphs is shaded.">
            <a:extLst>
              <a:ext uri="{FF2B5EF4-FFF2-40B4-BE49-F238E27FC236}">
                <a16:creationId xmlns="" xmlns:a16="http://schemas.microsoft.com/office/drawing/2014/main" id="{DBB56A70-A4CC-4F89-98A6-2A78429EE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720" y="3515845"/>
            <a:ext cx="6418648" cy="2573294"/>
          </a:xfrm>
          <a:prstGeom prst="rect">
            <a:avLst/>
          </a:prstGeom>
        </p:spPr>
      </p:pic>
    </p:spTree>
    <p:extLst>
      <p:ext uri="{BB962C8B-B14F-4D97-AF65-F5344CB8AC3E}">
        <p14:creationId xmlns:p14="http://schemas.microsoft.com/office/powerpoint/2010/main" val="1960796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(4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spc="-5" dirty="0">
                    <a:latin typeface="Times New Roman"/>
                    <a:cs typeface="Times New Roman"/>
                  </a:rPr>
                  <a:t>If</a:t>
                </a:r>
                <a:r>
                  <a:rPr lang="en-US" spc="3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dirty="0">
                    <a:latin typeface="Times New Roman"/>
                    <a:cs typeface="Times New Roman"/>
                  </a:rPr>
                  <a:t> </a:t>
                </a:r>
                <a:r>
                  <a:rPr lang="en-US" spc="-5" dirty="0">
                    <a:latin typeface="Times New Roman"/>
                    <a:cs typeface="Times New Roman"/>
                  </a:rPr>
                  <a:t>assume</a:t>
                </a:r>
                <a:r>
                  <a:rPr lang="en-US" spc="-30" dirty="0">
                    <a:latin typeface="Times New Roman"/>
                    <a:cs typeface="Times New Roman"/>
                  </a:rPr>
                  <a:t> </a:t>
                </a:r>
                <a:r>
                  <a:rPr lang="en-US" spc="-5" dirty="0">
                    <a:latin typeface="Times New Roman"/>
                    <a:cs typeface="Times New Roman"/>
                  </a:rPr>
                  <a:t>that</a:t>
                </a:r>
                <a:r>
                  <a:rPr lang="en-US" spc="65" dirty="0">
                    <a:latin typeface="Times New Roman"/>
                    <a:cs typeface="Times New Roman"/>
                  </a:rPr>
                  <a:t> </a:t>
                </a:r>
                <a:r>
                  <a:rPr lang="en-US" i="1" spc="-10" dirty="0">
                    <a:latin typeface="Times New Roman"/>
                    <a:cs typeface="Times New Roman"/>
                  </a:rPr>
                  <a:t>A</a:t>
                </a:r>
                <a:r>
                  <a:rPr lang="en-US" i="1" spc="-1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10" dirty="0">
                    <a:latin typeface="Times New Roman"/>
                    <a:cs typeface="Times New Roman"/>
                  </a:rPr>
                  <a:t>continuou</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function</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the</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approximatio</a:t>
                </a:r>
                <a:r>
                  <a:rPr lang="en-US" spc="-5" dirty="0">
                    <a:latin typeface="Times New Roman"/>
                    <a:cs typeface="Times New Roman"/>
                  </a:rPr>
                  <a:t>n</a:t>
                </a:r>
                <a:r>
                  <a:rPr lang="en-US" spc="-3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mprove</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35" dirty="0">
                    <a:latin typeface="Times New Roman"/>
                    <a:cs typeface="Times New Roman"/>
                  </a:rPr>
                  <a:t> </a:t>
                </a:r>
                <a:r>
                  <a:rPr lang="en-US" spc="-10" dirty="0">
                    <a:latin typeface="Times New Roman"/>
                    <a:cs typeface="Times New Roman"/>
                  </a:rPr>
                  <a:t>accurac</a:t>
                </a:r>
                <a:r>
                  <a:rPr lang="en-US" spc="-5" dirty="0">
                    <a:latin typeface="Times New Roman"/>
                    <a:cs typeface="Times New Roman"/>
                  </a:rPr>
                  <a:t>y</a:t>
                </a:r>
                <a:r>
                  <a:rPr lang="en-US" spc="-30" dirty="0">
                    <a:latin typeface="Times New Roman"/>
                    <a:cs typeface="Times New Roman"/>
                  </a:rPr>
                  <a:t> </a:t>
                </a:r>
                <a:r>
                  <a:rPr lang="en-US" spc="-10" dirty="0">
                    <a:latin typeface="Times New Roman"/>
                    <a:cs typeface="Times New Roman"/>
                  </a:rPr>
                  <a:t>and converge</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a:t>
                </a:r>
                <a:r>
                  <a:rPr lang="en-US" spc="-5" dirty="0">
                    <a:latin typeface="Times New Roman"/>
                    <a:cs typeface="Times New Roman"/>
                  </a:rPr>
                  <a:t>l</a:t>
                </a:r>
                <a:r>
                  <a:rPr lang="en-US" spc="3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95" dirty="0">
                    <a:latin typeface="Times New Roman"/>
                    <a:cs typeface="Times New Roman"/>
                  </a:rPr>
                  <a:t> </a:t>
                </a:r>
                <a:r>
                  <a:rPr lang="en-US" i="1" spc="-10" dirty="0">
                    <a:latin typeface="Times New Roman"/>
                    <a:cs typeface="Times New Roman"/>
                  </a:rPr>
                  <a:t>N</a:t>
                </a:r>
                <a:r>
                  <a:rPr lang="en-US" i="1" dirty="0">
                    <a:latin typeface="Times New Roman"/>
                    <a:cs typeface="Times New Roman"/>
                  </a:rPr>
                  <a:t> </a:t>
                </a:r>
                <a:r>
                  <a:rPr lang="en-US" spc="150" dirty="0">
                    <a:latin typeface="Lucida Sans Unicode"/>
                    <a:cs typeface="Lucida Sans Unicode"/>
                  </a:rPr>
                  <a:t>→</a:t>
                </a:r>
                <a:r>
                  <a:rPr lang="en-US" spc="70" dirty="0">
                    <a:latin typeface="Lucida Sans Unicode"/>
                    <a:cs typeface="Lucida Sans Unicode"/>
                  </a:rPr>
                  <a:t>∞</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We</a:t>
                </a:r>
                <a:r>
                  <a:rPr lang="en-US" spc="30" dirty="0">
                    <a:latin typeface="Times New Roman"/>
                    <a:cs typeface="Times New Roman"/>
                  </a:rPr>
                  <a:t> </a:t>
                </a:r>
                <a:r>
                  <a:rPr lang="en-US" spc="-10" dirty="0">
                    <a:latin typeface="Times New Roman"/>
                    <a:cs typeface="Times New Roman"/>
                  </a:rPr>
                  <a:t>conclud</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30" dirty="0">
                    <a:latin typeface="Times New Roman"/>
                    <a:cs typeface="Times New Roman"/>
                  </a:rPr>
                  <a:t> </a:t>
                </a:r>
                <a:r>
                  <a:rPr lang="en-US" i="1" spc="-10" dirty="0">
                    <a:latin typeface="Times New Roman"/>
                    <a:cs typeface="Times New Roman"/>
                  </a:rPr>
                  <a:t>th</a:t>
                </a:r>
                <a:r>
                  <a:rPr lang="en-US" i="1" spc="-5" dirty="0">
                    <a:latin typeface="Times New Roman"/>
                    <a:cs typeface="Times New Roman"/>
                  </a:rPr>
                  <a:t>e</a:t>
                </a:r>
                <a:r>
                  <a:rPr lang="en-US" i="1" spc="30" dirty="0">
                    <a:latin typeface="Times New Roman"/>
                    <a:cs typeface="Times New Roman"/>
                  </a:rPr>
                  <a:t> </a:t>
                </a:r>
                <a:r>
                  <a:rPr lang="en-US" i="1" spc="-10" dirty="0">
                    <a:latin typeface="Times New Roman"/>
                    <a:cs typeface="Times New Roman"/>
                  </a:rPr>
                  <a:t>volum</a:t>
                </a:r>
                <a:r>
                  <a:rPr lang="en-US" i="1" spc="-5" dirty="0">
                    <a:latin typeface="Times New Roman"/>
                    <a:cs typeface="Times New Roman"/>
                  </a:rPr>
                  <a:t>e</a:t>
                </a:r>
                <a:r>
                  <a:rPr lang="en-US" i="1" spc="30" dirty="0">
                    <a:latin typeface="Times New Roman"/>
                    <a:cs typeface="Times New Roman"/>
                  </a:rPr>
                  <a:t> </a:t>
                </a:r>
                <a:r>
                  <a:rPr lang="en-US" i="1" spc="-10" dirty="0">
                    <a:latin typeface="Times New Roman"/>
                    <a:cs typeface="Times New Roman"/>
                  </a:rPr>
                  <a:t>o</a:t>
                </a:r>
                <a:r>
                  <a:rPr lang="en-US" i="1" spc="-5" dirty="0">
                    <a:latin typeface="Times New Roman"/>
                    <a:cs typeface="Times New Roman"/>
                  </a:rPr>
                  <a:t>f</a:t>
                </a:r>
                <a:r>
                  <a:rPr lang="en-US" i="1" spc="30" dirty="0">
                    <a:latin typeface="Times New Roman"/>
                    <a:cs typeface="Times New Roman"/>
                  </a:rPr>
                  <a:t> </a:t>
                </a:r>
                <a:r>
                  <a:rPr lang="en-US" i="1" spc="-5" dirty="0">
                    <a:latin typeface="Times New Roman"/>
                    <a:cs typeface="Times New Roman"/>
                  </a:rPr>
                  <a:t>t</a:t>
                </a:r>
                <a:r>
                  <a:rPr lang="en-US" i="1" spc="-10" dirty="0">
                    <a:latin typeface="Times New Roman"/>
                    <a:cs typeface="Times New Roman"/>
                  </a:rPr>
                  <a:t>h</a:t>
                </a:r>
                <a:r>
                  <a:rPr lang="en-US" i="1" spc="-5" dirty="0">
                    <a:latin typeface="Times New Roman"/>
                    <a:cs typeface="Times New Roman"/>
                  </a:rPr>
                  <a:t>e</a:t>
                </a:r>
                <a:r>
                  <a:rPr lang="en-US" i="1" spc="30" dirty="0">
                    <a:latin typeface="Times New Roman"/>
                    <a:cs typeface="Times New Roman"/>
                  </a:rPr>
                  <a:t> </a:t>
                </a:r>
                <a:r>
                  <a:rPr lang="en-US" i="1" spc="-10" dirty="0">
                    <a:latin typeface="Times New Roman"/>
                    <a:cs typeface="Times New Roman"/>
                  </a:rPr>
                  <a:t>soli</a:t>
                </a:r>
                <a:r>
                  <a:rPr lang="en-US" i="1" spc="-5" dirty="0">
                    <a:latin typeface="Times New Roman"/>
                    <a:cs typeface="Times New Roman"/>
                  </a:rPr>
                  <a:t>d</a:t>
                </a:r>
                <a:r>
                  <a:rPr lang="en-US" i="1" spc="30" dirty="0">
                    <a:latin typeface="Times New Roman"/>
                    <a:cs typeface="Times New Roman"/>
                  </a:rPr>
                  <a:t> </a:t>
                </a:r>
                <a:r>
                  <a:rPr lang="en-US" i="1" spc="-10" dirty="0">
                    <a:latin typeface="Times New Roman"/>
                    <a:cs typeface="Times New Roman"/>
                  </a:rPr>
                  <a:t>i</a:t>
                </a:r>
                <a:r>
                  <a:rPr lang="en-US" i="1" spc="-5" dirty="0">
                    <a:latin typeface="Times New Roman"/>
                    <a:cs typeface="Times New Roman"/>
                  </a:rPr>
                  <a:t>s</a:t>
                </a:r>
                <a:r>
                  <a:rPr lang="en-US" i="1" spc="30" dirty="0">
                    <a:latin typeface="Times New Roman"/>
                    <a:cs typeface="Times New Roman"/>
                  </a:rPr>
                  <a:t> </a:t>
                </a:r>
                <a:r>
                  <a:rPr lang="en-US" i="1" spc="-10" dirty="0">
                    <a:latin typeface="Times New Roman"/>
                    <a:cs typeface="Times New Roman"/>
                  </a:rPr>
                  <a:t>equal </a:t>
                </a:r>
                <a:r>
                  <a:rPr lang="en-US" i="1" spc="-5" dirty="0">
                    <a:latin typeface="Times New Roman"/>
                    <a:cs typeface="Times New Roman"/>
                  </a:rPr>
                  <a:t>to the integral</a:t>
                </a:r>
                <a:r>
                  <a:rPr lang="en-US" i="1" dirty="0">
                    <a:latin typeface="Times New Roman"/>
                    <a:cs typeface="Times New Roman"/>
                  </a:rPr>
                  <a:t> </a:t>
                </a:r>
                <a:r>
                  <a:rPr lang="en-US" i="1" spc="-5" dirty="0">
                    <a:latin typeface="Times New Roman"/>
                    <a:cs typeface="Times New Roman"/>
                  </a:rPr>
                  <a:t>of its cross-sectional area</a:t>
                </a:r>
                <a:r>
                  <a:rPr lang="en-US" spc="-5" dirty="0">
                    <a:latin typeface="Times New Roman"/>
                    <a:cs typeface="Times New Roman"/>
                  </a:rPr>
                  <a:t>.</a:t>
                </a:r>
                <a:endParaRPr lang="en-US" dirty="0">
                  <a:latin typeface="Times New Roman"/>
                  <a:cs typeface="Times New Roman"/>
                </a:endParaRPr>
              </a:p>
              <a:p>
                <a:pPr marL="36900" indent="0">
                  <a:lnSpc>
                    <a:spcPct val="100000"/>
                  </a:lnSpc>
                  <a:buNone/>
                </a:pPr>
                <a:endParaRPr lang="en-US" dirty="0"/>
              </a:p>
              <a:p>
                <a:pPr marL="36900" indent="0">
                  <a:lnSpc>
                    <a:spcPct val="100000"/>
                  </a:lnSpc>
                  <a:buNone/>
                </a:pPr>
                <a:r>
                  <a:rPr lang="en-US" b="1" spc="-85" dirty="0"/>
                  <a:t>V</a:t>
                </a:r>
                <a:r>
                  <a:rPr lang="en-US" b="1" spc="-50" dirty="0"/>
                  <a:t>o</a:t>
                </a:r>
                <a:r>
                  <a:rPr lang="en-US" b="1" spc="-40" dirty="0"/>
                  <a:t>lum</a:t>
                </a:r>
                <a:r>
                  <a:rPr lang="en-US" b="1" spc="-35" dirty="0"/>
                  <a:t>e</a:t>
                </a:r>
                <a:r>
                  <a:rPr lang="en-US" b="1" spc="25" dirty="0"/>
                  <a:t> </a:t>
                </a:r>
                <a:r>
                  <a:rPr lang="en-US" b="1" spc="15" dirty="0"/>
                  <a:t>a</a:t>
                </a:r>
                <a:r>
                  <a:rPr lang="en-US" b="1" spc="20" dirty="0"/>
                  <a:t>s</a:t>
                </a:r>
                <a:r>
                  <a:rPr lang="en-US" b="1" spc="25" dirty="0"/>
                  <a:t> </a:t>
                </a:r>
                <a:r>
                  <a:rPr lang="en-US" b="1" spc="-45" dirty="0"/>
                  <a:t>th</a:t>
                </a:r>
                <a:r>
                  <a:rPr lang="en-US" b="1" spc="-50" dirty="0"/>
                  <a:t>e</a:t>
                </a:r>
                <a:r>
                  <a:rPr lang="en-US" b="1" spc="25" dirty="0"/>
                  <a:t> </a:t>
                </a:r>
                <a:r>
                  <a:rPr lang="en-US" b="1" spc="5" dirty="0"/>
                  <a:t>I</a:t>
                </a:r>
                <a:r>
                  <a:rPr lang="en-US" b="1" spc="-20" dirty="0"/>
                  <a:t>ntegra</a:t>
                </a:r>
                <a:r>
                  <a:rPr lang="en-US" b="1" spc="-10" dirty="0"/>
                  <a:t>l</a:t>
                </a:r>
                <a:r>
                  <a:rPr lang="en-US" b="1" spc="25" dirty="0"/>
                  <a:t> </a:t>
                </a:r>
                <a:r>
                  <a:rPr lang="en-US" b="1" spc="-60" dirty="0"/>
                  <a:t>o</a:t>
                </a:r>
                <a:r>
                  <a:rPr lang="en-US" b="1" spc="-35" dirty="0"/>
                  <a:t>f</a:t>
                </a:r>
                <a:r>
                  <a:rPr lang="en-US" b="1" spc="25" dirty="0"/>
                  <a:t> </a:t>
                </a:r>
                <a:r>
                  <a:rPr lang="en-US" b="1" dirty="0"/>
                  <a:t>Cross-Sectiona</a:t>
                </a:r>
                <a:r>
                  <a:rPr lang="en-US" b="1" spc="5" dirty="0"/>
                  <a:t>l</a:t>
                </a:r>
                <a:r>
                  <a:rPr lang="en-US" b="1" spc="25" dirty="0"/>
                  <a:t> </a:t>
                </a:r>
                <a:r>
                  <a:rPr lang="en-US" b="1" spc="-25" dirty="0"/>
                  <a:t>Are</a:t>
                </a:r>
                <a:r>
                  <a:rPr lang="en-US" b="1" spc="-20" dirty="0"/>
                  <a:t>a</a:t>
                </a:r>
                <a:r>
                  <a:rPr lang="en-US" b="1" dirty="0"/>
                  <a:t> </a:t>
                </a:r>
                <a:endParaRPr lang="en-US" b="1" spc="90" dirty="0"/>
              </a:p>
              <a:p>
                <a:pPr marL="36900" indent="0">
                  <a:lnSpc>
                    <a:spcPct val="100000"/>
                  </a:lnSpc>
                  <a:buNone/>
                </a:pPr>
                <a:r>
                  <a:rPr lang="en-US" spc="-15" dirty="0"/>
                  <a:t>Le</a:t>
                </a:r>
                <a:r>
                  <a:rPr lang="en-US" spc="-5" dirty="0"/>
                  <a:t>t</a:t>
                </a:r>
                <a:r>
                  <a:rPr lang="en-US" spc="75" dirty="0"/>
                  <a:t> </a:t>
                </a:r>
                <a:r>
                  <a:rPr lang="en-US" i="1" dirty="0"/>
                  <a:t>A</a:t>
                </a:r>
                <a:r>
                  <a:rPr lang="en-US" spc="50" dirty="0"/>
                  <a:t>(</a:t>
                </a:r>
                <a:r>
                  <a:rPr lang="en-US" i="1" spc="45" dirty="0"/>
                  <a:t>y</a:t>
                </a:r>
                <a:r>
                  <a:rPr lang="en-US" spc="-5" dirty="0"/>
                  <a:t>)</a:t>
                </a:r>
                <a:r>
                  <a:rPr lang="en-US" spc="-25" dirty="0"/>
                  <a:t> </a:t>
                </a:r>
                <a:r>
                  <a:rPr lang="en-US" spc="-10" dirty="0"/>
                  <a:t>b</a:t>
                </a:r>
                <a:r>
                  <a:rPr lang="en-US" spc="-5" dirty="0"/>
                  <a:t>e</a:t>
                </a:r>
                <a:r>
                  <a:rPr lang="en-US" spc="-25" dirty="0"/>
                  <a:t> </a:t>
                </a:r>
                <a:r>
                  <a:rPr lang="en-US" spc="-10" dirty="0"/>
                  <a:t>th</a:t>
                </a:r>
                <a:r>
                  <a:rPr lang="en-US" spc="-5" dirty="0"/>
                  <a:t>e</a:t>
                </a:r>
                <a:r>
                  <a:rPr lang="en-US" spc="-25" dirty="0"/>
                  <a:t> </a:t>
                </a:r>
                <a:r>
                  <a:rPr lang="en-US" spc="-10" dirty="0"/>
                  <a:t>are</a:t>
                </a:r>
                <a:r>
                  <a:rPr lang="en-US" spc="-5" dirty="0"/>
                  <a:t>a</a:t>
                </a:r>
                <a:r>
                  <a:rPr lang="en-US" spc="-25" dirty="0"/>
                  <a:t> </a:t>
                </a:r>
                <a:r>
                  <a:rPr lang="en-US" spc="-10" dirty="0"/>
                  <a:t>o</a:t>
                </a:r>
                <a:r>
                  <a:rPr lang="en-US" spc="-5" dirty="0"/>
                  <a:t>f</a:t>
                </a:r>
                <a:r>
                  <a:rPr lang="en-US" spc="-25" dirty="0"/>
                  <a:t> </a:t>
                </a:r>
                <a:r>
                  <a:rPr lang="en-US" spc="-5" dirty="0"/>
                  <a:t>t</a:t>
                </a:r>
                <a:r>
                  <a:rPr lang="en-US" spc="-10" dirty="0"/>
                  <a:t>h</a:t>
                </a:r>
                <a:r>
                  <a:rPr lang="en-US" spc="-5" dirty="0"/>
                  <a:t>e</a:t>
                </a:r>
                <a:r>
                  <a:rPr lang="en-US" spc="-25" dirty="0"/>
                  <a:t> </a:t>
                </a:r>
                <a:r>
                  <a:rPr lang="en-US" spc="-10" dirty="0"/>
                  <a:t>horizon</a:t>
                </a:r>
                <a:r>
                  <a:rPr lang="en-US" spc="-5" dirty="0"/>
                  <a:t>tal </a:t>
                </a:r>
                <a:r>
                  <a:rPr lang="en-US" spc="-10" dirty="0"/>
                  <a:t>c</a:t>
                </a:r>
                <a:r>
                  <a:rPr lang="en-US" spc="-5" dirty="0"/>
                  <a:t>ross section </a:t>
                </a:r>
                <a:r>
                  <a:rPr lang="en-US" spc="-10" dirty="0"/>
                  <a:t>a</a:t>
                </a:r>
                <a:r>
                  <a:rPr lang="en-US" spc="-5" dirty="0"/>
                  <a:t>t height</a:t>
                </a:r>
                <a:r>
                  <a:rPr lang="en-US" spc="60" dirty="0"/>
                  <a:t> </a:t>
                </a:r>
                <a:r>
                  <a:rPr lang="en-US" i="1" spc="-5" dirty="0"/>
                  <a:t>y</a:t>
                </a:r>
                <a:r>
                  <a:rPr lang="en-US" i="1" spc="50" dirty="0"/>
                  <a:t> </a:t>
                </a:r>
                <a:r>
                  <a:rPr lang="en-US" spc="-10" dirty="0"/>
                  <a:t>o</a:t>
                </a:r>
                <a:r>
                  <a:rPr lang="en-US" spc="-5" dirty="0"/>
                  <a:t>f a s</a:t>
                </a:r>
                <a:r>
                  <a:rPr lang="en-US" spc="-10" dirty="0"/>
                  <a:t>oli</a:t>
                </a:r>
                <a:r>
                  <a:rPr lang="en-US" spc="-5" dirty="0"/>
                  <a:t>d </a:t>
                </a:r>
                <a:r>
                  <a:rPr lang="en-US" spc="-10" dirty="0"/>
                  <a:t>bod</a:t>
                </a:r>
                <a:r>
                  <a:rPr lang="en-US" spc="-5" dirty="0"/>
                  <a:t>y</a:t>
                </a:r>
                <a:r>
                  <a:rPr lang="en-US" dirty="0"/>
                  <a:t> </a:t>
                </a:r>
                <a:r>
                  <a:rPr lang="en-US" spc="-10" dirty="0"/>
                  <a:t>extendin</a:t>
                </a:r>
                <a:r>
                  <a:rPr lang="en-US" spc="-5" dirty="0"/>
                  <a:t>g</a:t>
                </a:r>
                <a:r>
                  <a:rPr lang="en-US" dirty="0"/>
                  <a:t> </a:t>
                </a:r>
                <a:r>
                  <a:rPr lang="en-US" spc="-10" dirty="0"/>
                  <a:t>from</a:t>
                </a:r>
                <a:r>
                  <a:rPr lang="en-US" spc="60" dirty="0"/>
                  <a:t> </a:t>
                </a:r>
                <a:r>
                  <a:rPr lang="en-US" i="1" spc="-5" dirty="0"/>
                  <a:t>y</a:t>
                </a:r>
                <a:r>
                  <a:rPr lang="en-US" i="1" spc="75" dirty="0"/>
                  <a:t> </a:t>
                </a:r>
                <a:r>
                  <a:rPr lang="en-US" spc="-25" dirty="0"/>
                  <a:t>=</a:t>
                </a:r>
                <a:r>
                  <a:rPr lang="en-US" spc="-45" dirty="0"/>
                  <a:t> </a:t>
                </a:r>
                <a:r>
                  <a:rPr lang="en-US" i="1" spc="-5" dirty="0"/>
                  <a:t>a</a:t>
                </a:r>
                <a:r>
                  <a:rPr lang="en-US" i="1" spc="45" dirty="0"/>
                  <a:t> </a:t>
                </a:r>
                <a:r>
                  <a:rPr lang="en-US" spc="-5" dirty="0"/>
                  <a:t>to</a:t>
                </a:r>
                <a:r>
                  <a:rPr lang="en-US" spc="60" dirty="0"/>
                  <a:t> </a:t>
                </a:r>
                <a:r>
                  <a:rPr lang="en-US" i="1" spc="-5" dirty="0"/>
                  <a:t>y</a:t>
                </a:r>
                <a:r>
                  <a:rPr lang="en-US" i="1" spc="75" dirty="0"/>
                  <a:t> </a:t>
                </a:r>
                <a:r>
                  <a:rPr lang="en-US" spc="-25" dirty="0"/>
                  <a:t>=</a:t>
                </a:r>
                <a:r>
                  <a:rPr lang="en-US" spc="-40" dirty="0"/>
                  <a:t> </a:t>
                </a:r>
                <a:r>
                  <a:rPr lang="en-US" i="1" spc="5" dirty="0"/>
                  <a:t>b</a:t>
                </a:r>
                <a:r>
                  <a:rPr lang="en-US" spc="-5" dirty="0"/>
                  <a:t>.</a:t>
                </a:r>
                <a:r>
                  <a:rPr lang="en-US" dirty="0"/>
                  <a:t> </a:t>
                </a:r>
                <a:r>
                  <a:rPr lang="en-US" spc="-15" dirty="0"/>
                  <a:t>Then</a:t>
                </a:r>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en-US" b="0" spc="-15" dirty="0" smtClean="0"/>
                        <m:t>v</m:t>
                      </m:r>
                      <m:r>
                        <m:rPr>
                          <m:nor/>
                        </m:rPr>
                        <a:rPr lang="en-US" spc="-15" dirty="0"/>
                        <m:t>olum</m:t>
                      </m:r>
                      <m:r>
                        <m:rPr>
                          <m:nor/>
                        </m:rPr>
                        <a:rPr lang="en-US" spc="-5" dirty="0"/>
                        <m:t>e</m:t>
                      </m:r>
                      <m:r>
                        <m:rPr>
                          <m:nor/>
                        </m:rPr>
                        <a:rPr lang="en-US" spc="-5" dirty="0"/>
                        <m:t> </m:t>
                      </m:r>
                      <m:r>
                        <m:rPr>
                          <m:nor/>
                        </m:rPr>
                        <a:rPr lang="en-US" spc="-10" dirty="0"/>
                        <m:t>o</m:t>
                      </m:r>
                      <m:r>
                        <m:rPr>
                          <m:nor/>
                        </m:rPr>
                        <a:rPr lang="en-US" spc="-5" dirty="0"/>
                        <m:t>f</m:t>
                      </m:r>
                      <m:r>
                        <m:rPr>
                          <m:nor/>
                        </m:rPr>
                        <a:rPr lang="en-US" spc="-5" dirty="0"/>
                        <m:t> </m:t>
                      </m:r>
                      <m:r>
                        <m:rPr>
                          <m:nor/>
                        </m:rPr>
                        <a:rPr lang="en-US" spc="-10" dirty="0"/>
                        <m:t>th</m:t>
                      </m:r>
                      <m:r>
                        <m:rPr>
                          <m:nor/>
                        </m:rPr>
                        <a:rPr lang="en-US" spc="-5" dirty="0"/>
                        <m:t>e</m:t>
                      </m:r>
                      <m:r>
                        <m:rPr>
                          <m:nor/>
                        </m:rPr>
                        <a:rPr lang="en-US" spc="-5" dirty="0"/>
                        <m:t> </m:t>
                      </m:r>
                      <m:r>
                        <m:rPr>
                          <m:nor/>
                        </m:rPr>
                        <a:rPr lang="en-US" spc="-5" dirty="0"/>
                        <m:t>solid</m:t>
                      </m:r>
                      <m:r>
                        <m:rPr>
                          <m:nor/>
                        </m:rPr>
                        <a:rPr lang="en-US" spc="-5" dirty="0"/>
                        <m:t> </m:t>
                      </m:r>
                      <m:r>
                        <m:rPr>
                          <m:nor/>
                        </m:rPr>
                        <a:rPr lang="en-US" spc="-10" dirty="0"/>
                        <m:t>bod</m:t>
                      </m:r>
                      <m:r>
                        <m:rPr>
                          <m:nor/>
                        </m:rPr>
                        <a:rPr lang="en-US" spc="-5" dirty="0"/>
                        <m:t>y</m:t>
                      </m:r>
                      <m:r>
                        <m:rPr>
                          <m:nor/>
                        </m:rPr>
                        <a:rPr lang="en-US" spc="25" dirty="0"/>
                        <m:t> </m:t>
                      </m:r>
                      <m:r>
                        <m:rPr>
                          <m:nor/>
                        </m:rPr>
                        <a:rPr lang="en-US" spc="-25" dirty="0"/>
                        <m:t>=</m:t>
                      </m:r>
                      <m:nary>
                        <m:naryPr>
                          <m:ctrlPr>
                            <a:rPr lang="en-US" i="1" spc="-25" dirty="0" smtClean="0">
                              <a:latin typeface="Cambria Math" panose="02040503050406030204" pitchFamily="18" charset="0"/>
                              <a:cs typeface="Lucida Sans Unicode"/>
                            </a:rPr>
                          </m:ctrlPr>
                        </m:naryPr>
                        <m:sub>
                          <m:r>
                            <m:rPr>
                              <m:brk m:alnAt="23"/>
                            </m:rPr>
                            <a:rPr lang="en-US" b="0" i="1" spc="-25" dirty="0" smtClean="0">
                              <a:latin typeface="Cambria Math" panose="02040503050406030204" pitchFamily="18" charset="0"/>
                              <a:cs typeface="Lucida Sans Unicode"/>
                            </a:rPr>
                            <m:t>𝑎</m:t>
                          </m:r>
                        </m:sub>
                        <m:sup>
                          <m:r>
                            <a:rPr lang="en-US" b="0" i="1" spc="-25" dirty="0" smtClean="0">
                              <a:latin typeface="Cambria Math" panose="02040503050406030204" pitchFamily="18" charset="0"/>
                              <a:cs typeface="Lucida Sans Unicode"/>
                            </a:rPr>
                            <m:t>𝑏</m:t>
                          </m:r>
                        </m:sup>
                        <m:e>
                          <m:r>
                            <a:rPr lang="en-US" b="0" i="1" spc="-25" dirty="0" smtClean="0">
                              <a:latin typeface="Cambria Math" panose="02040503050406030204" pitchFamily="18" charset="0"/>
                              <a:cs typeface="Lucida Sans Unicode"/>
                            </a:rPr>
                            <m:t>𝐴</m:t>
                          </m:r>
                          <m:r>
                            <a:rPr lang="en-US" b="0" i="1" spc="-25" dirty="0" smtClean="0">
                              <a:latin typeface="Cambria Math" panose="02040503050406030204" pitchFamily="18" charset="0"/>
                              <a:cs typeface="Lucida Sans Unicode"/>
                            </a:rPr>
                            <m:t>(</m:t>
                          </m:r>
                          <m:r>
                            <a:rPr lang="en-US" b="0" i="1" spc="-25" dirty="0" smtClean="0">
                              <a:latin typeface="Cambria Math" panose="02040503050406030204" pitchFamily="18" charset="0"/>
                              <a:cs typeface="Lucida Sans Unicode"/>
                            </a:rPr>
                            <m:t>𝑦</m:t>
                          </m:r>
                          <m:r>
                            <a:rPr lang="en-US" b="0" i="1" spc="-25" dirty="0" smtClean="0">
                              <a:latin typeface="Cambria Math" panose="02040503050406030204" pitchFamily="18" charset="0"/>
                              <a:cs typeface="Lucida Sans Unicode"/>
                            </a:rPr>
                            <m:t>)</m:t>
                          </m:r>
                        </m:e>
                      </m:nary>
                      <m:r>
                        <a:rPr lang="en-US" b="0" i="1" spc="-25" dirty="0" smtClean="0">
                          <a:latin typeface="Cambria Math" panose="02040503050406030204" pitchFamily="18" charset="0"/>
                          <a:cs typeface="Lucida Sans Unicode"/>
                        </a:rPr>
                        <m:t>𝑑𝑦</m:t>
                      </m:r>
                      <m:r>
                        <a:rPr lang="en-US" b="0" i="1" spc="-25" dirty="0" smtClean="0">
                          <a:latin typeface="Cambria Math" panose="02040503050406030204" pitchFamily="18" charset="0"/>
                          <a:cs typeface="Lucida Sans Unicode"/>
                        </a:rPr>
                        <m:t>     (1)</m:t>
                      </m:r>
                    </m:oMath>
                  </m:oMathPara>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r="-245"/>
                </a:stretch>
              </a:blipFill>
            </p:spPr>
            <p:txBody>
              <a:bodyPr/>
              <a:lstStyle/>
              <a:p>
                <a:r>
                  <a:rPr lang="en-US">
                    <a:noFill/>
                  </a:rPr>
                  <a:t> </a:t>
                </a:r>
              </a:p>
            </p:txBody>
          </p:sp>
        </mc:Fallback>
      </mc:AlternateContent>
    </p:spTree>
    <p:extLst>
      <p:ext uri="{BB962C8B-B14F-4D97-AF65-F5344CB8AC3E}">
        <p14:creationId xmlns:p14="http://schemas.microsoft.com/office/powerpoint/2010/main" val="4188798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(5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8333987" cy="4605130"/>
              </a:xfrm>
            </p:spPr>
            <p:txBody>
              <a:bodyPr>
                <a:noAutofit/>
              </a:bodyPr>
              <a:lstStyle/>
              <a:p>
                <a:pPr marL="0" indent="0">
                  <a:lnSpc>
                    <a:spcPct val="100000"/>
                  </a:lnSpc>
                  <a:buNone/>
                </a:pPr>
                <a:r>
                  <a:rPr lang="en-US" b="1" u="sng" spc="-120" dirty="0"/>
                  <a:t>EXAMPLE</a:t>
                </a:r>
                <a:r>
                  <a:rPr lang="en-US" b="1" spc="-120" dirty="0"/>
                  <a:t>: </a:t>
                </a:r>
                <a:r>
                  <a:rPr lang="en-US" spc="-120" dirty="0"/>
                  <a:t> </a:t>
                </a:r>
                <a:r>
                  <a:rPr lang="en-US" b="1" spc="-85" dirty="0"/>
                  <a:t>V</a:t>
                </a:r>
                <a:r>
                  <a:rPr lang="en-US" b="1" spc="-50" dirty="0"/>
                  <a:t>o</a:t>
                </a:r>
                <a:r>
                  <a:rPr lang="en-US" b="1" spc="-40" dirty="0"/>
                  <a:t>lum</a:t>
                </a:r>
                <a:r>
                  <a:rPr lang="en-US" b="1" spc="-35" dirty="0"/>
                  <a:t>e</a:t>
                </a:r>
                <a:r>
                  <a:rPr lang="en-US" b="1" spc="105" dirty="0"/>
                  <a:t> </a:t>
                </a:r>
                <a:r>
                  <a:rPr lang="en-US" b="1" spc="-60" dirty="0"/>
                  <a:t>o</a:t>
                </a:r>
                <a:r>
                  <a:rPr lang="en-US" b="1" spc="-35" dirty="0"/>
                  <a:t>f</a:t>
                </a:r>
                <a:r>
                  <a:rPr lang="en-US" b="1" spc="105" dirty="0"/>
                  <a:t> </a:t>
                </a:r>
                <a:r>
                  <a:rPr lang="en-US" b="1" dirty="0"/>
                  <a:t>a</a:t>
                </a:r>
                <a:r>
                  <a:rPr lang="en-US" b="1" spc="100" dirty="0"/>
                  <a:t> </a:t>
                </a:r>
                <a:r>
                  <a:rPr lang="en-US" b="1" spc="-25" dirty="0"/>
                  <a:t>Pyramid  </a:t>
                </a:r>
                <a:r>
                  <a:rPr lang="en-US" spc="-25" dirty="0"/>
                  <a:t>We c</a:t>
                </a:r>
                <a:r>
                  <a:rPr lang="en-US" spc="-10" dirty="0"/>
                  <a:t>alculat</a:t>
                </a:r>
                <a:r>
                  <a:rPr lang="en-US" spc="-5" dirty="0"/>
                  <a:t>e</a:t>
                </a:r>
                <a:r>
                  <a:rPr lang="en-US" spc="45" dirty="0"/>
                  <a:t> </a:t>
                </a:r>
                <a:r>
                  <a:rPr lang="en-US" spc="-5" dirty="0"/>
                  <a:t>t</a:t>
                </a:r>
                <a:r>
                  <a:rPr lang="en-US" spc="-10" dirty="0"/>
                  <a:t>h</a:t>
                </a:r>
                <a:r>
                  <a:rPr lang="en-US" spc="-5" dirty="0"/>
                  <a:t>e</a:t>
                </a:r>
                <a:r>
                  <a:rPr lang="en-US" spc="45" dirty="0"/>
                  <a:t> </a:t>
                </a:r>
                <a:r>
                  <a:rPr lang="en-US" spc="-15" dirty="0"/>
                  <a:t>volum</a:t>
                </a:r>
                <a:r>
                  <a:rPr lang="en-US" spc="-5" dirty="0"/>
                  <a:t>e</a:t>
                </a:r>
                <a:r>
                  <a:rPr lang="en-US" spc="75" dirty="0"/>
                  <a:t> </a:t>
                </a:r>
                <a:r>
                  <a:rPr lang="en-US" i="1" spc="-10" dirty="0"/>
                  <a:t>V</a:t>
                </a:r>
                <a:r>
                  <a:rPr lang="en-US" i="1" dirty="0"/>
                  <a:t> </a:t>
                </a:r>
                <a:r>
                  <a:rPr lang="en-US" i="1" spc="-55" dirty="0"/>
                  <a:t> </a:t>
                </a:r>
                <a:r>
                  <a:rPr lang="en-US" spc="-10" dirty="0"/>
                  <a:t>o</a:t>
                </a:r>
                <a:r>
                  <a:rPr lang="en-US" spc="-5" dirty="0"/>
                  <a:t>f</a:t>
                </a:r>
                <a:r>
                  <a:rPr lang="en-US" spc="45" dirty="0"/>
                  <a:t> </a:t>
                </a:r>
                <a:r>
                  <a:rPr lang="en-US" spc="-5" dirty="0"/>
                  <a:t>a</a:t>
                </a:r>
                <a:r>
                  <a:rPr lang="en-US" spc="45" dirty="0"/>
                  <a:t> </a:t>
                </a:r>
                <a:r>
                  <a:rPr lang="en-US" spc="-10" dirty="0"/>
                  <a:t>pyrami</a:t>
                </a:r>
                <a:r>
                  <a:rPr lang="en-US" spc="-5" dirty="0"/>
                  <a:t>d</a:t>
                </a:r>
                <a:r>
                  <a:rPr lang="en-US" spc="45" dirty="0"/>
                  <a:t> </a:t>
                </a:r>
                <a:r>
                  <a:rPr lang="en-US" spc="-10" dirty="0"/>
                  <a:t>o</a:t>
                </a:r>
                <a:r>
                  <a:rPr lang="en-US" spc="-5" dirty="0"/>
                  <a:t>f</a:t>
                </a:r>
                <a:r>
                  <a:rPr lang="en-US" spc="45" dirty="0"/>
                  <a:t> </a:t>
                </a:r>
                <a:r>
                  <a:rPr lang="en-US" spc="-10" dirty="0"/>
                  <a:t>height 1</a:t>
                </a:r>
                <a:r>
                  <a:rPr lang="en-US" spc="-5" dirty="0"/>
                  <a:t>2 </a:t>
                </a:r>
                <a:r>
                  <a:rPr lang="en-US" spc="-10" dirty="0"/>
                  <a:t>m</a:t>
                </a:r>
                <a:r>
                  <a:rPr lang="en-US" spc="-5" dirty="0"/>
                  <a:t> </a:t>
                </a:r>
                <a:r>
                  <a:rPr lang="en-US" spc="-15" dirty="0"/>
                  <a:t>whos</a:t>
                </a:r>
                <a:r>
                  <a:rPr lang="en-US" spc="-5" dirty="0"/>
                  <a:t>e </a:t>
                </a:r>
                <a:r>
                  <a:rPr lang="en-US" spc="-10" dirty="0"/>
                  <a:t>bas</a:t>
                </a:r>
                <a:r>
                  <a:rPr lang="en-US" spc="-5" dirty="0"/>
                  <a:t>e is a </a:t>
                </a:r>
                <a:r>
                  <a:rPr lang="en-US" spc="-10" dirty="0"/>
                  <a:t>squar</a:t>
                </a:r>
                <a:r>
                  <a:rPr lang="en-US" spc="-5" dirty="0"/>
                  <a:t>e </a:t>
                </a:r>
                <a:r>
                  <a:rPr lang="en-US" spc="-10" dirty="0"/>
                  <a:t>o</a:t>
                </a:r>
                <a:r>
                  <a:rPr lang="en-US" spc="-5" dirty="0"/>
                  <a:t>f s</a:t>
                </a:r>
                <a:r>
                  <a:rPr lang="en-US" spc="-10" dirty="0"/>
                  <a:t>id</a:t>
                </a:r>
                <a:r>
                  <a:rPr lang="en-US" spc="-5" dirty="0"/>
                  <a:t>e 4 </a:t>
                </a:r>
                <a:r>
                  <a:rPr lang="en-US" spc="-15" dirty="0"/>
                  <a:t>m</a:t>
                </a:r>
                <a:r>
                  <a:rPr lang="en-US" spc="-5" dirty="0"/>
                  <a:t>.</a:t>
                </a:r>
                <a:r>
                  <a:rPr lang="en-US" spc="-15" dirty="0"/>
                  <a:t> T</a:t>
                </a:r>
                <a:r>
                  <a:rPr lang="en-US" spc="-5" dirty="0"/>
                  <a:t>o </a:t>
                </a:r>
                <a:r>
                  <a:rPr lang="en-US" spc="-10" dirty="0"/>
                  <a:t>us</a:t>
                </a:r>
                <a:r>
                  <a:rPr lang="en-US" spc="-5" dirty="0"/>
                  <a:t>e </a:t>
                </a:r>
                <a:r>
                  <a:rPr lang="en-US" spc="-15" dirty="0"/>
                  <a:t>Eq</a:t>
                </a:r>
                <a:r>
                  <a:rPr lang="en-US" spc="-5" dirty="0"/>
                  <a:t>. </a:t>
                </a:r>
                <a:r>
                  <a:rPr lang="en-US" spc="-10" dirty="0"/>
                  <a:t>(1)</a:t>
                </a:r>
                <a:r>
                  <a:rPr lang="en-US" spc="-5" dirty="0"/>
                  <a:t>, </a:t>
                </a:r>
                <a:r>
                  <a:rPr lang="en-US" spc="-15" dirty="0"/>
                  <a:t>w</a:t>
                </a:r>
                <a:r>
                  <a:rPr lang="en-US" spc="-5" dirty="0"/>
                  <a:t>e </a:t>
                </a:r>
                <a:r>
                  <a:rPr lang="en-US" spc="-10" dirty="0"/>
                  <a:t>nee</a:t>
                </a:r>
                <a:r>
                  <a:rPr lang="en-US" spc="-5" dirty="0"/>
                  <a:t>d</a:t>
                </a:r>
                <a:r>
                  <a:rPr lang="en-US" dirty="0"/>
                  <a:t> </a:t>
                </a:r>
                <a:r>
                  <a:rPr lang="en-US" spc="-5" dirty="0"/>
                  <a:t>a f</a:t>
                </a:r>
                <a:r>
                  <a:rPr lang="en-US" spc="-10" dirty="0"/>
                  <a:t>ormul</a:t>
                </a:r>
                <a:r>
                  <a:rPr lang="en-US" spc="-5" dirty="0"/>
                  <a:t>a </a:t>
                </a:r>
                <a:r>
                  <a:rPr lang="en-US" spc="-10" dirty="0"/>
                  <a:t>fo</a:t>
                </a:r>
                <a:r>
                  <a:rPr lang="en-US" spc="-5" dirty="0"/>
                  <a:t>r t</a:t>
                </a:r>
                <a:r>
                  <a:rPr lang="en-US" spc="-10" dirty="0"/>
                  <a:t>h</a:t>
                </a:r>
                <a:r>
                  <a:rPr lang="en-US" spc="-5" dirty="0"/>
                  <a:t>e </a:t>
                </a:r>
                <a:r>
                  <a:rPr lang="en-US" spc="-10" dirty="0"/>
                  <a:t>horizonta</a:t>
                </a:r>
                <a:r>
                  <a:rPr lang="en-US" spc="-5" dirty="0"/>
                  <a:t>l</a:t>
                </a:r>
                <a:r>
                  <a:rPr lang="en-US" dirty="0"/>
                  <a:t> </a:t>
                </a:r>
                <a:r>
                  <a:rPr lang="en-US" spc="-10" dirty="0"/>
                  <a:t>cros</a:t>
                </a:r>
                <a:r>
                  <a:rPr lang="en-US" spc="-5" dirty="0"/>
                  <a:t>s s</a:t>
                </a:r>
                <a:r>
                  <a:rPr lang="en-US" spc="-10" dirty="0"/>
                  <a:t>ectio</a:t>
                </a:r>
                <a:r>
                  <a:rPr lang="en-US" spc="-5" dirty="0"/>
                  <a:t>n</a:t>
                </a:r>
                <a:r>
                  <a:rPr lang="en-US" spc="100" dirty="0"/>
                  <a:t> </a:t>
                </a:r>
                <a:r>
                  <a:rPr lang="en-US" i="1" dirty="0"/>
                  <a:t>A</a:t>
                </a:r>
                <a:r>
                  <a:rPr lang="en-US" spc="50" dirty="0"/>
                  <a:t>(</a:t>
                </a:r>
                <a:r>
                  <a:rPr lang="en-US" i="1" spc="45" dirty="0"/>
                  <a:t>y</a:t>
                </a:r>
                <a:r>
                  <a:rPr lang="en-US" spc="-5" dirty="0"/>
                  <a:t>).</a:t>
                </a:r>
                <a:endParaRPr lang="en-US" dirty="0"/>
              </a:p>
              <a:p>
                <a:pPr marL="0" indent="0">
                  <a:lnSpc>
                    <a:spcPct val="100000"/>
                  </a:lnSpc>
                  <a:buNone/>
                </a:pPr>
                <a:r>
                  <a:rPr lang="en-US" spc="-10" dirty="0">
                    <a:solidFill>
                      <a:schemeClr val="tx1"/>
                    </a:solidFill>
                  </a:rPr>
                  <a:t>Figur</a:t>
                </a:r>
                <a:r>
                  <a:rPr lang="en-US" spc="-5" dirty="0">
                    <a:solidFill>
                      <a:schemeClr val="tx1"/>
                    </a:solidFill>
                  </a:rPr>
                  <a:t>e</a:t>
                </a:r>
                <a:r>
                  <a:rPr lang="en-US" spc="75" dirty="0">
                    <a:solidFill>
                      <a:schemeClr val="tx1"/>
                    </a:solidFill>
                  </a:rPr>
                  <a:t> </a:t>
                </a:r>
                <a:r>
                  <a:rPr lang="en-US" spc="-5" dirty="0">
                    <a:solidFill>
                      <a:schemeClr val="tx1"/>
                    </a:solidFill>
                  </a:rPr>
                  <a:t>3</a:t>
                </a:r>
                <a:r>
                  <a:rPr lang="en-US" spc="75" dirty="0">
                    <a:solidFill>
                      <a:schemeClr val="tx1"/>
                    </a:solidFill>
                  </a:rPr>
                  <a:t> </a:t>
                </a:r>
                <a:r>
                  <a:rPr lang="en-US" spc="-15" dirty="0">
                    <a:solidFill>
                      <a:schemeClr val="tx1"/>
                    </a:solidFill>
                  </a:rPr>
                  <a:t>show</a:t>
                </a:r>
                <a:r>
                  <a:rPr lang="en-US" spc="-5" dirty="0">
                    <a:solidFill>
                      <a:schemeClr val="tx1"/>
                    </a:solidFill>
                  </a:rPr>
                  <a:t>s</a:t>
                </a:r>
                <a:r>
                  <a:rPr lang="en-US" spc="7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75" dirty="0">
                    <a:solidFill>
                      <a:schemeClr val="tx1"/>
                    </a:solidFill>
                  </a:rPr>
                  <a:t> </a:t>
                </a:r>
                <a:r>
                  <a:rPr lang="en-US" spc="-10" dirty="0">
                    <a:solidFill>
                      <a:schemeClr val="tx1"/>
                    </a:solidFill>
                  </a:rPr>
                  <a:t>th</a:t>
                </a:r>
                <a:r>
                  <a:rPr lang="en-US" spc="-5" dirty="0">
                    <a:solidFill>
                      <a:schemeClr val="tx1"/>
                    </a:solidFill>
                  </a:rPr>
                  <a:t>e</a:t>
                </a:r>
                <a:r>
                  <a:rPr lang="en-US" spc="75" dirty="0">
                    <a:solidFill>
                      <a:schemeClr val="tx1"/>
                    </a:solidFill>
                  </a:rPr>
                  <a:t> </a:t>
                </a:r>
                <a:r>
                  <a:rPr lang="en-US" spc="-10" dirty="0">
                    <a:solidFill>
                      <a:schemeClr val="tx1"/>
                    </a:solidFill>
                  </a:rPr>
                  <a:t>horizonta</a:t>
                </a:r>
                <a:r>
                  <a:rPr lang="en-US" spc="-5" dirty="0">
                    <a:solidFill>
                      <a:schemeClr val="tx1"/>
                    </a:solidFill>
                  </a:rPr>
                  <a:t>l</a:t>
                </a:r>
                <a:r>
                  <a:rPr lang="en-US" spc="75" dirty="0">
                    <a:solidFill>
                      <a:schemeClr val="tx1"/>
                    </a:solidFill>
                  </a:rPr>
                  <a:t> </a:t>
                </a:r>
                <a:r>
                  <a:rPr lang="en-US" spc="-10" dirty="0">
                    <a:solidFill>
                      <a:schemeClr val="tx1"/>
                    </a:solidFill>
                  </a:rPr>
                  <a:t>cros</a:t>
                </a:r>
                <a:r>
                  <a:rPr lang="en-US" spc="-5" dirty="0">
                    <a:solidFill>
                      <a:schemeClr val="tx1"/>
                    </a:solidFill>
                  </a:rPr>
                  <a:t>s</a:t>
                </a:r>
                <a:r>
                  <a:rPr lang="en-US" spc="75" dirty="0">
                    <a:solidFill>
                      <a:schemeClr val="tx1"/>
                    </a:solidFill>
                  </a:rPr>
                  <a:t> </a:t>
                </a:r>
                <a:r>
                  <a:rPr lang="en-US" spc="-5" dirty="0">
                    <a:solidFill>
                      <a:schemeClr val="tx1"/>
                    </a:solidFill>
                  </a:rPr>
                  <a:t>s</a:t>
                </a:r>
                <a:r>
                  <a:rPr lang="en-US" spc="-10" dirty="0">
                    <a:solidFill>
                      <a:schemeClr val="tx1"/>
                    </a:solidFill>
                  </a:rPr>
                  <a:t>ectio</a:t>
                </a:r>
                <a:r>
                  <a:rPr lang="en-US" spc="-5" dirty="0">
                    <a:solidFill>
                      <a:schemeClr val="tx1"/>
                    </a:solidFill>
                  </a:rPr>
                  <a:t>n</a:t>
                </a:r>
                <a:r>
                  <a:rPr lang="en-US" spc="75" dirty="0">
                    <a:solidFill>
                      <a:schemeClr val="tx1"/>
                    </a:solidFill>
                  </a:rPr>
                  <a:t> </a:t>
                </a:r>
                <a:r>
                  <a:rPr lang="en-US" spc="-10" dirty="0">
                    <a:solidFill>
                      <a:schemeClr val="tx1"/>
                    </a:solidFill>
                  </a:rPr>
                  <a:t>a</a:t>
                </a:r>
                <a:r>
                  <a:rPr lang="en-US" spc="-5" dirty="0">
                    <a:solidFill>
                      <a:schemeClr val="tx1"/>
                    </a:solidFill>
                  </a:rPr>
                  <a:t>t</a:t>
                </a:r>
                <a:r>
                  <a:rPr lang="en-US" spc="75" dirty="0">
                    <a:solidFill>
                      <a:schemeClr val="tx1"/>
                    </a:solidFill>
                  </a:rPr>
                  <a:t> </a:t>
                </a:r>
                <a:r>
                  <a:rPr lang="en-US" spc="-10" dirty="0">
                    <a:solidFill>
                      <a:schemeClr val="tx1"/>
                    </a:solidFill>
                  </a:rPr>
                  <a:t>heigh</a:t>
                </a:r>
                <a:r>
                  <a:rPr lang="en-US" spc="-5" dirty="0">
                    <a:solidFill>
                      <a:schemeClr val="tx1"/>
                    </a:solidFill>
                  </a:rPr>
                  <a:t>t</a:t>
                </a:r>
                <a:r>
                  <a:rPr lang="en-US" dirty="0">
                    <a:solidFill>
                      <a:schemeClr val="tx1"/>
                    </a:solidFill>
                  </a:rPr>
                  <a:t> </a:t>
                </a:r>
                <a:r>
                  <a:rPr lang="en-US" spc="-110" dirty="0">
                    <a:solidFill>
                      <a:schemeClr val="tx1"/>
                    </a:solidFill>
                  </a:rPr>
                  <a:t> </a:t>
                </a:r>
                <a:r>
                  <a:rPr lang="en-US" i="1" spc="-5" dirty="0">
                    <a:solidFill>
                      <a:schemeClr val="tx1"/>
                    </a:solidFill>
                  </a:rPr>
                  <a:t>y</a:t>
                </a:r>
                <a:r>
                  <a:rPr lang="en-US" i="1" dirty="0">
                    <a:solidFill>
                      <a:schemeClr val="tx1"/>
                    </a:solidFill>
                  </a:rPr>
                  <a:t> </a:t>
                </a:r>
                <a:r>
                  <a:rPr lang="en-US" i="1" spc="-125" dirty="0">
                    <a:solidFill>
                      <a:schemeClr val="tx1"/>
                    </a:solidFill>
                  </a:rPr>
                  <a:t> </a:t>
                </a:r>
                <a:r>
                  <a:rPr lang="en-US" spc="-5" dirty="0">
                    <a:solidFill>
                      <a:schemeClr val="tx1"/>
                    </a:solidFill>
                  </a:rPr>
                  <a:t>is</a:t>
                </a:r>
                <a:r>
                  <a:rPr lang="en-US" spc="75" dirty="0">
                    <a:solidFill>
                      <a:schemeClr val="tx1"/>
                    </a:solidFill>
                  </a:rPr>
                  <a:t> </a:t>
                </a:r>
                <a:r>
                  <a:rPr lang="en-US" spc="-5" dirty="0">
                    <a:solidFill>
                      <a:schemeClr val="tx1"/>
                    </a:solidFill>
                  </a:rPr>
                  <a:t>a</a:t>
                </a:r>
                <a:r>
                  <a:rPr lang="en-US" spc="75" dirty="0">
                    <a:solidFill>
                      <a:schemeClr val="tx1"/>
                    </a:solidFill>
                  </a:rPr>
                  <a:t> </a:t>
                </a:r>
                <a:r>
                  <a:rPr lang="en-US" spc="-5" dirty="0">
                    <a:solidFill>
                      <a:schemeClr val="tx1"/>
                    </a:solidFill>
                  </a:rPr>
                  <a:t>square.</a:t>
                </a:r>
                <a:r>
                  <a:rPr lang="en-US" spc="75" dirty="0">
                    <a:solidFill>
                      <a:schemeClr val="tx1"/>
                    </a:solidFill>
                  </a:rPr>
                  <a:t> </a:t>
                </a:r>
                <a:r>
                  <a:rPr lang="en-US" spc="-10" dirty="0">
                    <a:solidFill>
                      <a:schemeClr val="tx1"/>
                    </a:solidFill>
                  </a:rPr>
                  <a:t>To</a:t>
                </a:r>
                <a:r>
                  <a:rPr lang="en-US" spc="75" dirty="0">
                    <a:solidFill>
                      <a:schemeClr val="tx1"/>
                    </a:solidFill>
                  </a:rPr>
                  <a:t> </a:t>
                </a:r>
                <a:r>
                  <a:rPr lang="en-US" spc="-5" dirty="0">
                    <a:solidFill>
                      <a:schemeClr val="tx1"/>
                    </a:solidFill>
                  </a:rPr>
                  <a:t>find</a:t>
                </a:r>
                <a:r>
                  <a:rPr lang="en-US" spc="75" dirty="0">
                    <a:solidFill>
                      <a:schemeClr val="tx1"/>
                    </a:solidFill>
                  </a:rPr>
                  <a:t> </a:t>
                </a:r>
                <a:r>
                  <a:rPr lang="en-US" spc="-5" dirty="0">
                    <a:solidFill>
                      <a:schemeClr val="tx1"/>
                    </a:solidFill>
                  </a:rPr>
                  <a:t>the side</a:t>
                </a:r>
                <a:r>
                  <a:rPr lang="en-US" spc="-20" dirty="0">
                    <a:solidFill>
                      <a:schemeClr val="tx1"/>
                    </a:solidFill>
                  </a:rPr>
                  <a:t> </a:t>
                </a:r>
                <a:r>
                  <a:rPr lang="en-US" i="1" spc="-5" dirty="0">
                    <a:solidFill>
                      <a:schemeClr val="tx1"/>
                    </a:solidFill>
                  </a:rPr>
                  <a:t>s</a:t>
                </a:r>
                <a:r>
                  <a:rPr lang="en-US" i="1" spc="40" dirty="0">
                    <a:solidFill>
                      <a:schemeClr val="tx1"/>
                    </a:solidFill>
                  </a:rPr>
                  <a:t> </a:t>
                </a:r>
                <a:r>
                  <a:rPr lang="en-US" spc="-5" dirty="0">
                    <a:solidFill>
                      <a:schemeClr val="tx1"/>
                    </a:solidFill>
                  </a:rPr>
                  <a:t>of</a:t>
                </a:r>
                <a:r>
                  <a:rPr lang="en-US" spc="-20" dirty="0">
                    <a:solidFill>
                      <a:schemeClr val="tx1"/>
                    </a:solidFill>
                  </a:rPr>
                  <a:t> </a:t>
                </a:r>
                <a:r>
                  <a:rPr lang="en-US" spc="-5" dirty="0">
                    <a:solidFill>
                      <a:schemeClr val="tx1"/>
                    </a:solidFill>
                  </a:rPr>
                  <a:t>this</a:t>
                </a:r>
                <a:r>
                  <a:rPr lang="en-US" spc="-20" dirty="0">
                    <a:solidFill>
                      <a:schemeClr val="tx1"/>
                    </a:solidFill>
                  </a:rPr>
                  <a:t> </a:t>
                </a:r>
                <a:r>
                  <a:rPr lang="en-US" spc="-5" dirty="0">
                    <a:solidFill>
                      <a:schemeClr val="tx1"/>
                    </a:solidFill>
                  </a:rPr>
                  <a:t>square,</a:t>
                </a:r>
                <a:r>
                  <a:rPr lang="en-US" spc="-20" dirty="0">
                    <a:solidFill>
                      <a:schemeClr val="tx1"/>
                    </a:solidFill>
                  </a:rPr>
                  <a:t> </a:t>
                </a:r>
                <a:r>
                  <a:rPr lang="en-US" spc="-5" dirty="0">
                    <a:solidFill>
                      <a:schemeClr val="tx1"/>
                    </a:solidFill>
                  </a:rPr>
                  <a:t>apply</a:t>
                </a:r>
                <a:r>
                  <a:rPr lang="en-US" spc="-20" dirty="0">
                    <a:solidFill>
                      <a:schemeClr val="tx1"/>
                    </a:solidFill>
                  </a:rPr>
                  <a:t> </a:t>
                </a:r>
                <a:r>
                  <a:rPr lang="en-US" spc="-5" dirty="0">
                    <a:solidFill>
                      <a:schemeClr val="tx1"/>
                    </a:solidFill>
                  </a:rPr>
                  <a:t>the</a:t>
                </a:r>
                <a:r>
                  <a:rPr lang="en-US" spc="-20" dirty="0">
                    <a:solidFill>
                      <a:schemeClr val="tx1"/>
                    </a:solidFill>
                  </a:rPr>
                  <a:t> </a:t>
                </a:r>
                <a:r>
                  <a:rPr lang="en-US" spc="-5" dirty="0">
                    <a:solidFill>
                      <a:schemeClr val="tx1"/>
                    </a:solidFill>
                  </a:rPr>
                  <a:t>law</a:t>
                </a:r>
                <a:r>
                  <a:rPr lang="en-US" spc="-20" dirty="0">
                    <a:solidFill>
                      <a:schemeClr val="tx1"/>
                    </a:solidFill>
                  </a:rPr>
                  <a:t> </a:t>
                </a:r>
                <a:r>
                  <a:rPr lang="en-US" spc="-10" dirty="0">
                    <a:solidFill>
                      <a:schemeClr val="tx1"/>
                    </a:solidFill>
                  </a:rPr>
                  <a:t>o</a:t>
                </a:r>
                <a:r>
                  <a:rPr lang="en-US" spc="-5" dirty="0">
                    <a:solidFill>
                      <a:schemeClr val="tx1"/>
                    </a:solidFill>
                  </a:rPr>
                  <a:t>f</a:t>
                </a:r>
                <a:r>
                  <a:rPr lang="en-US" spc="-20" dirty="0">
                    <a:solidFill>
                      <a:schemeClr val="tx1"/>
                    </a:solidFill>
                  </a:rPr>
                  <a:t> </a:t>
                </a:r>
                <a:r>
                  <a:rPr lang="en-US" spc="-5" dirty="0">
                    <a:solidFill>
                      <a:schemeClr val="tx1"/>
                    </a:solidFill>
                  </a:rPr>
                  <a:t>similar</a:t>
                </a:r>
                <a:r>
                  <a:rPr lang="en-US" spc="-25" dirty="0">
                    <a:solidFill>
                      <a:schemeClr val="tx1"/>
                    </a:solidFill>
                  </a:rPr>
                  <a:t> </a:t>
                </a:r>
                <a:r>
                  <a:rPr lang="en-US" spc="-5" dirty="0">
                    <a:solidFill>
                      <a:schemeClr val="tx1"/>
                    </a:solidFill>
                  </a:rPr>
                  <a:t>triangles</a:t>
                </a:r>
                <a:r>
                  <a:rPr lang="en-US" spc="-20" dirty="0">
                    <a:solidFill>
                      <a:schemeClr val="tx1"/>
                    </a:solidFill>
                  </a:rPr>
                  <a:t> </a:t>
                </a:r>
                <a:r>
                  <a:rPr lang="en-US" spc="-5" dirty="0">
                    <a:solidFill>
                      <a:schemeClr val="tx1"/>
                    </a:solidFill>
                  </a:rPr>
                  <a:t>to</a:t>
                </a:r>
                <a:r>
                  <a:rPr lang="en-US" spc="-25" dirty="0">
                    <a:solidFill>
                      <a:schemeClr val="tx1"/>
                    </a:solidFill>
                  </a:rPr>
                  <a:t> </a:t>
                </a:r>
              </a:p>
              <a:p>
                <a:pPr marL="0" indent="0">
                  <a:lnSpc>
                    <a:spcPct val="100000"/>
                  </a:lnSpc>
                  <a:buNone/>
                </a:pPr>
                <a:r>
                  <a:rPr lang="en-US" spc="-90" dirty="0">
                    <a:solidFill>
                      <a:schemeClr val="tx1"/>
                    </a:solidFill>
                    <a:ea typeface="Cambria Math" panose="02040503050406030204" pitchFamily="18" charset="0"/>
                  </a:rPr>
                  <a:t>∆</a:t>
                </a:r>
                <a:r>
                  <a:rPr lang="en-US" spc="-220" dirty="0">
                    <a:solidFill>
                      <a:schemeClr val="tx1"/>
                    </a:solidFill>
                  </a:rPr>
                  <a:t> </a:t>
                </a:r>
                <a:r>
                  <a:rPr lang="en-US" i="1" spc="80" dirty="0">
                    <a:solidFill>
                      <a:schemeClr val="tx1"/>
                    </a:solidFill>
                  </a:rPr>
                  <a:t>A</a:t>
                </a:r>
                <a:r>
                  <a:rPr lang="en-US" i="1" spc="45" dirty="0">
                    <a:solidFill>
                      <a:schemeClr val="tx1"/>
                    </a:solidFill>
                  </a:rPr>
                  <a:t>B</a:t>
                </a:r>
                <a:r>
                  <a:rPr lang="en-US" i="1" spc="-10" dirty="0">
                    <a:solidFill>
                      <a:schemeClr val="tx1"/>
                    </a:solidFill>
                  </a:rPr>
                  <a:t>C</a:t>
                </a:r>
                <a:r>
                  <a:rPr lang="en-US" i="1" spc="65" dirty="0">
                    <a:solidFill>
                      <a:schemeClr val="tx1"/>
                    </a:solidFill>
                  </a:rPr>
                  <a:t> </a:t>
                </a:r>
                <a:r>
                  <a:rPr lang="en-US" spc="-5" dirty="0">
                    <a:solidFill>
                      <a:schemeClr val="tx1"/>
                    </a:solidFill>
                  </a:rPr>
                  <a:t>and</a:t>
                </a:r>
                <a:r>
                  <a:rPr lang="en-US" spc="-20" dirty="0">
                    <a:solidFill>
                      <a:schemeClr val="tx1"/>
                    </a:solidFill>
                  </a:rPr>
                  <a:t> </a:t>
                </a:r>
                <a:r>
                  <a:rPr lang="en-US" spc="-5" dirty="0">
                    <a:solidFill>
                      <a:schemeClr val="tx1"/>
                    </a:solidFill>
                  </a:rPr>
                  <a:t>to</a:t>
                </a:r>
                <a:r>
                  <a:rPr lang="en-US" spc="-20" dirty="0">
                    <a:solidFill>
                      <a:schemeClr val="tx1"/>
                    </a:solidFill>
                  </a:rPr>
                  <a:t> </a:t>
                </a:r>
                <a:r>
                  <a:rPr lang="en-US" spc="-5" dirty="0">
                    <a:solidFill>
                      <a:schemeClr val="tx1"/>
                    </a:solidFill>
                  </a:rPr>
                  <a:t>the</a:t>
                </a:r>
                <a:r>
                  <a:rPr lang="en-US" spc="-20" dirty="0">
                    <a:solidFill>
                      <a:schemeClr val="tx1"/>
                    </a:solidFill>
                  </a:rPr>
                  <a:t> </a:t>
                </a:r>
                <a:r>
                  <a:rPr lang="en-US" spc="-5" dirty="0">
                    <a:solidFill>
                      <a:schemeClr val="tx1"/>
                    </a:solidFill>
                  </a:rPr>
                  <a:t>triangle</a:t>
                </a:r>
                <a:r>
                  <a:rPr lang="en-US" spc="-20"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heigh</a:t>
                </a:r>
                <a:r>
                  <a:rPr lang="en-US" spc="-5" dirty="0">
                    <a:solidFill>
                      <a:schemeClr val="tx1"/>
                    </a:solidFill>
                  </a:rPr>
                  <a:t>t</a:t>
                </a:r>
                <a:r>
                  <a:rPr lang="en-US" dirty="0">
                    <a:solidFill>
                      <a:schemeClr val="tx1"/>
                    </a:solidFill>
                  </a:rPr>
                  <a:t> </a:t>
                </a:r>
                <a:r>
                  <a:rPr lang="en-US" spc="-10" dirty="0">
                    <a:solidFill>
                      <a:schemeClr val="tx1"/>
                    </a:solidFill>
                  </a:rPr>
                  <a:t>1</a:t>
                </a:r>
                <a:r>
                  <a:rPr lang="en-US" spc="-5" dirty="0">
                    <a:solidFill>
                      <a:schemeClr val="tx1"/>
                    </a:solidFill>
                  </a:rPr>
                  <a:t>2</a:t>
                </a:r>
                <a:r>
                  <a:rPr lang="en-US" spc="-30" dirty="0">
                    <a:solidFill>
                      <a:schemeClr val="tx1"/>
                    </a:solidFill>
                  </a:rPr>
                  <a:t> </a:t>
                </a:r>
                <a:r>
                  <a:rPr lang="en-US" spc="-25" dirty="0">
                    <a:solidFill>
                      <a:schemeClr val="tx1"/>
                    </a:solidFill>
                  </a:rPr>
                  <a:t>−</a:t>
                </a:r>
                <a:r>
                  <a:rPr lang="en-US" spc="-35" dirty="0">
                    <a:solidFill>
                      <a:schemeClr val="tx1"/>
                    </a:solidFill>
                  </a:rPr>
                  <a:t> </a:t>
                </a:r>
                <a:r>
                  <a:rPr lang="en-US" i="1" spc="-5" dirty="0">
                    <a:solidFill>
                      <a:schemeClr val="tx1"/>
                    </a:solidFill>
                  </a:rPr>
                  <a:t>y</a:t>
                </a:r>
                <a:r>
                  <a:rPr lang="en-US" i="1" spc="50" dirty="0">
                    <a:solidFill>
                      <a:schemeClr val="tx1"/>
                    </a:solidFill>
                  </a:rPr>
                  <a:t> </a:t>
                </a:r>
                <a:r>
                  <a:rPr lang="en-US" spc="-15" dirty="0">
                    <a:solidFill>
                      <a:schemeClr val="tx1"/>
                    </a:solidFill>
                  </a:rPr>
                  <a:t>whos</a:t>
                </a:r>
                <a:r>
                  <a:rPr lang="en-US" spc="-5" dirty="0">
                    <a:solidFill>
                      <a:schemeClr val="tx1"/>
                    </a:solidFill>
                  </a:rPr>
                  <a:t>e </a:t>
                </a:r>
                <a:r>
                  <a:rPr lang="en-US" spc="-10" dirty="0">
                    <a:solidFill>
                      <a:schemeClr val="tx1"/>
                    </a:solidFill>
                  </a:rPr>
                  <a:t>bas</a:t>
                </a:r>
                <a:r>
                  <a:rPr lang="en-US" spc="-5" dirty="0">
                    <a:solidFill>
                      <a:schemeClr val="tx1"/>
                    </a:solidFill>
                  </a:rPr>
                  <a:t>e </a:t>
                </a:r>
                <a:r>
                  <a:rPr lang="en-US" spc="-10" dirty="0">
                    <a:solidFill>
                      <a:schemeClr val="tx1"/>
                    </a:solidFill>
                  </a:rPr>
                  <a:t>o</a:t>
                </a:r>
                <a:r>
                  <a:rPr lang="en-US" spc="-5" dirty="0">
                    <a:solidFill>
                      <a:schemeClr val="tx1"/>
                    </a:solidFill>
                  </a:rPr>
                  <a:t>f l</a:t>
                </a:r>
                <a:r>
                  <a:rPr lang="en-US" spc="-10" dirty="0">
                    <a:solidFill>
                      <a:schemeClr val="tx1"/>
                    </a:solidFill>
                  </a:rPr>
                  <a:t>engt</a:t>
                </a:r>
                <a:r>
                  <a:rPr lang="en-US" spc="-5" dirty="0">
                    <a:solidFill>
                      <a:schemeClr val="tx1"/>
                    </a:solidFill>
                  </a:rPr>
                  <a:t>h</a:t>
                </a:r>
                <a:r>
                  <a:rPr lang="en-US" dirty="0">
                    <a:solidFill>
                      <a:schemeClr val="tx1"/>
                    </a:solidFill>
                  </a:rPr>
                  <a:t> </a:t>
                </a:r>
                <a:r>
                  <a:rPr lang="en-US" i="1" spc="-5" dirty="0">
                    <a:solidFill>
                      <a:schemeClr val="tx1"/>
                    </a:solidFill>
                  </a:rPr>
                  <a:t>s </a:t>
                </a:r>
                <a:r>
                  <a:rPr lang="en-US" spc="-10" dirty="0">
                    <a:solidFill>
                      <a:schemeClr val="tx1"/>
                    </a:solidFill>
                  </a:rPr>
                  <a:t>lie</a:t>
                </a:r>
                <a:r>
                  <a:rPr lang="en-US" spc="-5" dirty="0">
                    <a:solidFill>
                      <a:schemeClr val="tx1"/>
                    </a:solidFill>
                  </a:rPr>
                  <a:t>s </a:t>
                </a:r>
                <a:r>
                  <a:rPr lang="en-US" spc="-10" dirty="0">
                    <a:solidFill>
                      <a:schemeClr val="tx1"/>
                    </a:solidFill>
                  </a:rPr>
                  <a:t>o</a:t>
                </a:r>
                <a:r>
                  <a:rPr lang="en-US" spc="-5" dirty="0">
                    <a:solidFill>
                      <a:schemeClr val="tx1"/>
                    </a:solidFill>
                  </a:rPr>
                  <a:t>n t</a:t>
                </a:r>
                <a:r>
                  <a:rPr lang="en-US" spc="-10" dirty="0">
                    <a:solidFill>
                      <a:schemeClr val="tx1"/>
                    </a:solidFill>
                  </a:rPr>
                  <a:t>h</a:t>
                </a:r>
                <a:r>
                  <a:rPr lang="en-US" spc="-5" dirty="0">
                    <a:solidFill>
                      <a:schemeClr val="tx1"/>
                    </a:solidFill>
                  </a:rPr>
                  <a:t>e </a:t>
                </a:r>
                <a:r>
                  <a:rPr lang="en-US" spc="-10" dirty="0">
                    <a:solidFill>
                      <a:schemeClr val="tx1"/>
                    </a:solidFill>
                  </a:rPr>
                  <a:t>cros</a:t>
                </a:r>
                <a:r>
                  <a:rPr lang="en-US" spc="-5" dirty="0">
                    <a:solidFill>
                      <a:schemeClr val="tx1"/>
                    </a:solidFill>
                  </a:rPr>
                  <a:t>s s</a:t>
                </a:r>
                <a:r>
                  <a:rPr lang="en-US" spc="-10" dirty="0">
                    <a:solidFill>
                      <a:schemeClr val="tx1"/>
                    </a:solidFill>
                  </a:rPr>
                  <a:t>ection: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m:rPr>
                            <m:sty m:val="p"/>
                          </m:rPr>
                          <a:rPr lang="en-US" b="0" i="0" smtClean="0">
                            <a:solidFill>
                              <a:schemeClr val="tx1"/>
                            </a:solidFill>
                            <a:latin typeface="Cambria Math" panose="02040503050406030204" pitchFamily="18" charset="0"/>
                            <a:cs typeface="Times New Roman"/>
                          </a:rPr>
                          <m:t>base</m:t>
                        </m:r>
                      </m:num>
                      <m:den>
                        <m:r>
                          <m:rPr>
                            <m:sty m:val="p"/>
                          </m:rPr>
                          <a:rPr lang="en-US" b="0" i="0" smtClean="0">
                            <a:solidFill>
                              <a:schemeClr val="tx1"/>
                            </a:solidFill>
                            <a:latin typeface="Cambria Math" panose="02040503050406030204" pitchFamily="18" charset="0"/>
                            <a:cs typeface="Times New Roman"/>
                          </a:rPr>
                          <m:t>height</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2</m:t>
                        </m:r>
                      </m:num>
                      <m:den>
                        <m:r>
                          <a:rPr lang="en-US" b="0" i="1" smtClean="0">
                            <a:solidFill>
                              <a:schemeClr val="tx1"/>
                            </a:solidFill>
                            <a:latin typeface="Cambria Math" panose="02040503050406030204" pitchFamily="18" charset="0"/>
                            <a:cs typeface="Times New Roman"/>
                          </a:rPr>
                          <m:t>12</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r>
                          <a:rPr lang="en-US" b="0" i="1" smtClean="0">
                            <a:solidFill>
                              <a:schemeClr val="tx1"/>
                            </a:solidFill>
                            <a:latin typeface="Cambria Math" panose="02040503050406030204" pitchFamily="18" charset="0"/>
                            <a:cs typeface="Times New Roman"/>
                          </a:rPr>
                          <m:t>𝑥</m:t>
                        </m:r>
                      </m:num>
                      <m:den>
                        <m:r>
                          <a:rPr lang="en-US" b="0" i="1" smtClean="0">
                            <a:solidFill>
                              <a:schemeClr val="tx1"/>
                            </a:solidFill>
                            <a:latin typeface="Cambria Math" panose="02040503050406030204" pitchFamily="18" charset="0"/>
                            <a:cs typeface="Times New Roman"/>
                          </a:rPr>
                          <m:t>12−</m:t>
                        </m:r>
                        <m:r>
                          <a:rPr lang="en-US" b="0" i="1" smtClean="0">
                            <a:solidFill>
                              <a:schemeClr val="tx1"/>
                            </a:solidFill>
                            <a:latin typeface="Cambria Math" panose="02040503050406030204" pitchFamily="18" charset="0"/>
                            <a:cs typeface="Times New Roman"/>
                          </a:rPr>
                          <m:t>𝑦</m:t>
                        </m:r>
                      </m:den>
                    </m:f>
                  </m:oMath>
                </a14:m>
                <a:r>
                  <a:rPr lang="en-US" dirty="0">
                    <a:solidFill>
                      <a:schemeClr val="tx1"/>
                    </a:solidFill>
                  </a:rPr>
                  <a:t> or  </a:t>
                </a:r>
                <a:r>
                  <a:rPr lang="en-US" spc="-10" dirty="0">
                    <a:solidFill>
                      <a:schemeClr val="tx1"/>
                    </a:solidFill>
                  </a:rPr>
                  <a:t>2(1</a:t>
                </a:r>
                <a:r>
                  <a:rPr lang="en-US" spc="-5" dirty="0">
                    <a:solidFill>
                      <a:schemeClr val="tx1"/>
                    </a:solidFill>
                  </a:rPr>
                  <a:t>2</a:t>
                </a:r>
                <a:r>
                  <a:rPr lang="en-US" spc="-30" dirty="0">
                    <a:solidFill>
                      <a:schemeClr val="tx1"/>
                    </a:solidFill>
                  </a:rPr>
                  <a:t> </a:t>
                </a:r>
                <a:r>
                  <a:rPr lang="en-US" spc="-25" dirty="0">
                    <a:solidFill>
                      <a:schemeClr val="tx1"/>
                    </a:solidFill>
                  </a:rPr>
                  <a:t>−</a:t>
                </a:r>
                <a:r>
                  <a:rPr lang="en-US" spc="-35" dirty="0">
                    <a:solidFill>
                      <a:schemeClr val="tx1"/>
                    </a:solidFill>
                  </a:rPr>
                  <a:t> </a:t>
                </a:r>
                <a:r>
                  <a:rPr lang="en-US" i="1" spc="45" dirty="0">
                    <a:solidFill>
                      <a:schemeClr val="tx1"/>
                    </a:solidFill>
                  </a:rPr>
                  <a:t>y</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6</a:t>
                </a:r>
                <a:r>
                  <a:rPr lang="en-US" i="1" spc="-5" dirty="0">
                    <a:solidFill>
                      <a:schemeClr val="tx1"/>
                    </a:solidFill>
                  </a:rPr>
                  <a:t>s </a:t>
                </a:r>
                <a:r>
                  <a:rPr lang="en-US" spc="-5" dirty="0">
                    <a:solidFill>
                      <a:schemeClr val="tx1"/>
                    </a:solidFill>
                  </a:rPr>
                  <a:t> and</a:t>
                </a:r>
                <a:endParaRPr lang="en-US" dirty="0">
                  <a:solidFill>
                    <a:schemeClr val="tx1"/>
                  </a:solidFill>
                </a:endParaRPr>
              </a:p>
              <a:p>
                <a:pPr marL="0" indent="0">
                  <a:lnSpc>
                    <a:spcPct val="100000"/>
                  </a:lnSpc>
                  <a:buNone/>
                </a:pPr>
                <a14:m>
                  <m:oMath xmlns:m="http://schemas.openxmlformats.org/officeDocument/2006/math">
                    <m:r>
                      <a:rPr lang="en-US" b="0" i="1" smtClean="0">
                        <a:solidFill>
                          <a:schemeClr val="tx1"/>
                        </a:solidFill>
                        <a:latin typeface="Cambria Math" panose="02040503050406030204" pitchFamily="18" charset="0"/>
                        <a:cs typeface="Times New Roman"/>
                      </a:rPr>
                      <m:t>𝑠</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(12−</m:t>
                    </m:r>
                    <m:r>
                      <a:rPr lang="en-US" b="0" i="1" smtClean="0">
                        <a:solidFill>
                          <a:schemeClr val="tx1"/>
                        </a:solidFill>
                        <a:latin typeface="Cambria Math" panose="02040503050406030204" pitchFamily="18" charset="0"/>
                        <a:cs typeface="Times New Roman"/>
                      </a:rPr>
                      <m:t>𝑦</m:t>
                    </m:r>
                    <m:r>
                      <a:rPr lang="en-US" b="0" i="1" smtClean="0">
                        <a:solidFill>
                          <a:schemeClr val="tx1"/>
                        </a:solidFill>
                        <a:latin typeface="Cambria Math" panose="02040503050406030204" pitchFamily="18" charset="0"/>
                        <a:cs typeface="Times New Roman"/>
                      </a:rPr>
                      <m:t>)</m:t>
                    </m:r>
                  </m:oMath>
                </a14:m>
                <a:r>
                  <a:rPr lang="en-US" dirty="0">
                    <a:solidFill>
                      <a:schemeClr val="tx1"/>
                    </a:solidFill>
                  </a:rPr>
                  <a:t>.  Hence, </a:t>
                </a:r>
                <a14:m>
                  <m:oMath xmlns:m="http://schemas.openxmlformats.org/officeDocument/2006/math">
                    <m:r>
                      <a:rPr lang="en-US" b="0" i="1" smtClean="0">
                        <a:solidFill>
                          <a:schemeClr val="tx1"/>
                        </a:solidFill>
                        <a:latin typeface="Cambria Math" panose="02040503050406030204" pitchFamily="18" charset="0"/>
                        <a:cs typeface="Times New Roman"/>
                      </a:rPr>
                      <m:t>𝐴</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𝑦</m:t>
                        </m:r>
                      </m:e>
                    </m:d>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9</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(12−</m:t>
                        </m:r>
                        <m:r>
                          <a:rPr lang="en-US" b="0" i="1" smtClean="0">
                            <a:solidFill>
                              <a:schemeClr val="tx1"/>
                            </a:solidFill>
                            <a:latin typeface="Cambria Math" panose="02040503050406030204" pitchFamily="18" charset="0"/>
                            <a:cs typeface="Times New Roman"/>
                          </a:rPr>
                          <m:t>𝑦</m:t>
                        </m:r>
                        <m:r>
                          <a:rPr lang="en-US" b="0" i="1" smtClean="0">
                            <a:solidFill>
                              <a:schemeClr val="tx1"/>
                            </a:solidFill>
                            <a:latin typeface="Cambria Math" panose="02040503050406030204" pitchFamily="18" charset="0"/>
                            <a:cs typeface="Times New Roman"/>
                          </a:rPr>
                          <m:t>)</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oMath>
                </a14:m>
                <a:endParaRPr lang="en-US" dirty="0">
                  <a:solidFill>
                    <a:schemeClr val="tx1"/>
                  </a:solidFill>
                </a:endParaRPr>
              </a:p>
              <a:p>
                <a:pPr marL="0" indent="0" algn="ctr">
                  <a:lnSpc>
                    <a:spcPct val="100000"/>
                  </a:lnSpc>
                  <a:buNone/>
                </a:pPr>
                <a14:m>
                  <m:oMath xmlns:m="http://schemas.openxmlformats.org/officeDocument/2006/math">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12</m:t>
                        </m:r>
                      </m:sup>
                      <m:e>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𝑑𝑦</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12</m:t>
                        </m:r>
                      </m:sup>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9</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(12−</m:t>
                            </m:r>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e>
                    </m:nary>
                    <m:r>
                      <a:rPr lang="en-US" b="0" i="1" smtClean="0">
                        <a:solidFill>
                          <a:schemeClr val="tx1"/>
                        </a:solidFill>
                        <a:latin typeface="Cambria Math" panose="02040503050406030204" pitchFamily="18" charset="0"/>
                      </a:rPr>
                      <m:t>𝑑𝑦</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27</m:t>
                        </m:r>
                      </m:den>
                    </m:f>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12−</m:t>
                            </m:r>
                            <m:r>
                              <a:rPr lang="en-US" b="0" i="1" smtClean="0">
                                <a:solidFill>
                                  <a:schemeClr val="tx1"/>
                                </a:solidFill>
                                <a:latin typeface="Cambria Math" panose="02040503050406030204" pitchFamily="18" charset="0"/>
                              </a:rPr>
                              <m:t>𝑦</m:t>
                            </m:r>
                          </m:e>
                        </m:d>
                      </m:e>
                      <m:sup>
                        <m:r>
                          <a:rPr lang="en-US" b="0" i="1" smtClean="0">
                            <a:solidFill>
                              <a:schemeClr val="tx1"/>
                            </a:solidFill>
                            <a:latin typeface="Cambria Math" panose="02040503050406030204" pitchFamily="18" charset="0"/>
                          </a:rPr>
                          <m:t>3</m:t>
                        </m:r>
                      </m:sup>
                    </m:sSup>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12</m:t>
                        </m:r>
                      </m:sup>
                    </m:sSubSup>
                    <m:r>
                      <a:rPr lang="en-US" b="0" i="1" smtClean="0">
                        <a:solidFill>
                          <a:schemeClr val="tx1"/>
                        </a:solidFill>
                        <a:latin typeface="Cambria Math" panose="02040503050406030204" pitchFamily="18" charset="0"/>
                      </a:rPr>
                      <m:t>=64</m:t>
                    </m:r>
                    <m:sSup>
                      <m:sSupPr>
                        <m:ctrlPr>
                          <a:rPr lang="en-US" b="0" i="1" smtClean="0">
                            <a:solidFill>
                              <a:schemeClr val="tx1"/>
                            </a:solidFill>
                            <a:latin typeface="Cambria Math" panose="02040503050406030204" pitchFamily="18" charset="0"/>
                          </a:rPr>
                        </m:ctrlPr>
                      </m:sSupPr>
                      <m:e>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m</m:t>
                        </m:r>
                      </m:e>
                      <m:sup>
                        <m:r>
                          <a:rPr lang="en-US" b="0" i="1" smtClean="0">
                            <a:solidFill>
                              <a:schemeClr val="tx1"/>
                            </a:solidFill>
                            <a:latin typeface="Cambria Math" panose="02040503050406030204" pitchFamily="18" charset="0"/>
                          </a:rPr>
                          <m:t>3</m:t>
                        </m:r>
                      </m:sup>
                    </m:sSup>
                  </m:oMath>
                </a14:m>
                <a:r>
                  <a:rPr lang="en-US" dirty="0">
                    <a:solidFill>
                      <a:schemeClr val="tx1"/>
                    </a:solidFill>
                  </a:rPr>
                  <a:t> </a:t>
                </a:r>
              </a:p>
              <a:p>
                <a:pPr marL="0" indent="0">
                  <a:lnSpc>
                    <a:spcPct val="100000"/>
                  </a:lnSpc>
                  <a:buNone/>
                </a:pPr>
                <a:endParaRPr lang="en-US" dirty="0">
                  <a:solidFill>
                    <a:schemeClr val="tx1"/>
                  </a:solidFill>
                </a:endParaRPr>
              </a:p>
              <a:p>
                <a:pPr marL="164465">
                  <a:lnSpc>
                    <a:spcPct val="100000"/>
                  </a:lnSpc>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8333987" cy="4605130"/>
              </a:xfrm>
              <a:blipFill>
                <a:blip r:embed="rId2"/>
                <a:stretch>
                  <a:fillRect l="-877" t="-927" r="-219"/>
                </a:stretch>
              </a:blipFill>
            </p:spPr>
            <p:txBody>
              <a:bodyPr/>
              <a:lstStyle/>
              <a:p>
                <a:r>
                  <a:rPr lang="en-US">
                    <a:noFill/>
                  </a:rPr>
                  <a:t> </a:t>
                </a:r>
              </a:p>
            </p:txBody>
          </p:sp>
        </mc:Fallback>
      </mc:AlternateContent>
      <p:pic>
        <p:nvPicPr>
          <p:cNvPr id="4" name="Picture 3" descr="An illustration shows a square pyramid with a horizontal cross section.&#10;A pyramid with a square base has side of length 4. Point capital A is at the midpoint of one side of the base, point capital B is at the center of the square base, and point capital C is the vertex of the pyramid. A line segment on the base between point capital A and capital B is labeled 2. A slant line is from point capital A to the vertex at point capital C. A vertical line is from point capital B to the vertex at point capital C. A horizontal cross section at height y is in the shape of a square and has side of length s and a line segment from the slant line on the side of the pyramid to the middle of the cross section is labeled one-half s. The vertical height of the pyramid is 12. The distance from the top of the pyramid to the cross section is labeled 12 minus y.">
            <a:extLst>
              <a:ext uri="{FF2B5EF4-FFF2-40B4-BE49-F238E27FC236}">
                <a16:creationId xmlns="" xmlns:a16="http://schemas.microsoft.com/office/drawing/2014/main" id="{372FB9A3-CA04-47A8-B142-FF9EDB9975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3043" y="1497495"/>
            <a:ext cx="2541611" cy="3498575"/>
          </a:xfrm>
          <a:prstGeom prst="rect">
            <a:avLst/>
          </a:prstGeom>
        </p:spPr>
      </p:pic>
    </p:spTree>
    <p:extLst>
      <p:ext uri="{BB962C8B-B14F-4D97-AF65-F5344CB8AC3E}">
        <p14:creationId xmlns:p14="http://schemas.microsoft.com/office/powerpoint/2010/main" val="1138019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(6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7331766" cy="4658139"/>
              </a:xfrm>
            </p:spPr>
            <p:txBody>
              <a:bodyPr>
                <a:noAutofit/>
              </a:bodyPr>
              <a:lstStyle/>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140" dirty="0">
                    <a:solidFill>
                      <a:schemeClr val="tx1"/>
                    </a:solidFill>
                  </a:rPr>
                  <a:t> </a:t>
                </a:r>
                <a:r>
                  <a:rPr lang="en-US" spc="-15" dirty="0">
                    <a:solidFill>
                      <a:schemeClr val="tx1"/>
                    </a:solidFill>
                  </a:rPr>
                  <a:t>Comput</a:t>
                </a:r>
                <a:r>
                  <a:rPr lang="en-US" spc="-5" dirty="0">
                    <a:solidFill>
                      <a:schemeClr val="tx1"/>
                    </a:solidFill>
                  </a:rPr>
                  <a:t>e</a:t>
                </a:r>
                <a:r>
                  <a:rPr lang="en-US" spc="-1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0" dirty="0">
                    <a:solidFill>
                      <a:schemeClr val="tx1"/>
                    </a:solidFill>
                  </a:rPr>
                  <a:t> </a:t>
                </a:r>
                <a:r>
                  <a:rPr lang="en-US" spc="-15" dirty="0">
                    <a:solidFill>
                      <a:schemeClr val="tx1"/>
                    </a:solidFill>
                  </a:rPr>
                  <a:t>volum</a:t>
                </a:r>
                <a:r>
                  <a:rPr lang="en-US" spc="-5" dirty="0">
                    <a:solidFill>
                      <a:schemeClr val="tx1"/>
                    </a:solidFill>
                  </a:rPr>
                  <a:t>e</a:t>
                </a:r>
                <a:r>
                  <a:rPr lang="en-US" spc="15" dirty="0">
                    <a:solidFill>
                      <a:schemeClr val="tx1"/>
                    </a:solidFill>
                  </a:rPr>
                  <a:t> </a:t>
                </a:r>
                <a:r>
                  <a:rPr lang="en-US" i="1" spc="-10" dirty="0">
                    <a:solidFill>
                      <a:schemeClr val="tx1"/>
                    </a:solidFill>
                  </a:rPr>
                  <a:t>V</a:t>
                </a:r>
                <a:r>
                  <a:rPr lang="en-US" i="1" dirty="0">
                    <a:solidFill>
                      <a:schemeClr val="tx1"/>
                    </a:solidFill>
                  </a:rPr>
                  <a:t> </a:t>
                </a:r>
                <a:r>
                  <a:rPr lang="en-US" i="1" spc="-114" dirty="0">
                    <a:solidFill>
                      <a:schemeClr val="tx1"/>
                    </a:solidFill>
                  </a:rPr>
                  <a:t> </a:t>
                </a:r>
                <a:r>
                  <a:rPr lang="en-US" spc="-5" dirty="0">
                    <a:solidFill>
                      <a:schemeClr val="tx1"/>
                    </a:solidFill>
                  </a:rPr>
                  <a:t>of</a:t>
                </a:r>
                <a:r>
                  <a:rPr lang="en-US" spc="-15" dirty="0">
                    <a:solidFill>
                      <a:schemeClr val="tx1"/>
                    </a:solidFill>
                  </a:rPr>
                  <a:t> </a:t>
                </a:r>
                <a:r>
                  <a:rPr lang="en-US" spc="-5" dirty="0">
                    <a:solidFill>
                      <a:schemeClr val="tx1"/>
                    </a:solidFill>
                  </a:rPr>
                  <a:t>the</a:t>
                </a:r>
                <a:r>
                  <a:rPr lang="en-US" spc="-15" dirty="0">
                    <a:solidFill>
                      <a:schemeClr val="tx1"/>
                    </a:solidFill>
                  </a:rPr>
                  <a:t> </a:t>
                </a:r>
                <a:r>
                  <a:rPr lang="en-US" spc="-5" dirty="0">
                    <a:solidFill>
                      <a:schemeClr val="tx1"/>
                    </a:solidFill>
                  </a:rPr>
                  <a:t>solid</a:t>
                </a:r>
                <a:r>
                  <a:rPr lang="en-US" spc="-20" dirty="0">
                    <a:solidFill>
                      <a:schemeClr val="tx1"/>
                    </a:solidFill>
                  </a:rPr>
                  <a:t> </a:t>
                </a:r>
                <a:r>
                  <a:rPr lang="en-US" spc="-5" dirty="0">
                    <a:solidFill>
                      <a:schemeClr val="tx1"/>
                    </a:solidFill>
                  </a:rPr>
                  <a:t>in</a:t>
                </a:r>
                <a:r>
                  <a:rPr lang="en-US" spc="-15" dirty="0">
                    <a:solidFill>
                      <a:schemeClr val="tx1"/>
                    </a:solidFill>
                  </a:rPr>
                  <a:t> </a:t>
                </a:r>
                <a:r>
                  <a:rPr lang="en-US" spc="-5" dirty="0">
                    <a:solidFill>
                      <a:schemeClr val="tx1"/>
                    </a:solidFill>
                  </a:rPr>
                  <a:t>Figure</a:t>
                </a:r>
                <a:r>
                  <a:rPr lang="en-US" spc="-15" dirty="0">
                    <a:solidFill>
                      <a:schemeClr val="tx1"/>
                    </a:solidFill>
                  </a:rPr>
                  <a:t> </a:t>
                </a:r>
                <a:r>
                  <a:rPr lang="en-US" spc="-10" dirty="0">
                    <a:solidFill>
                      <a:schemeClr val="tx1"/>
                    </a:solidFill>
                  </a:rPr>
                  <a:t>4</a:t>
                </a:r>
                <a:r>
                  <a:rPr lang="en-US" spc="-5" dirty="0">
                    <a:solidFill>
                      <a:schemeClr val="tx1"/>
                    </a:solidFill>
                  </a:rPr>
                  <a:t>,</a:t>
                </a:r>
                <a:r>
                  <a:rPr lang="en-US" spc="-15" dirty="0">
                    <a:solidFill>
                      <a:schemeClr val="tx1"/>
                    </a:solidFill>
                  </a:rPr>
                  <a:t> w</a:t>
                </a:r>
                <a:r>
                  <a:rPr lang="en-US" spc="-5" dirty="0">
                    <a:solidFill>
                      <a:schemeClr val="tx1"/>
                    </a:solidFill>
                  </a:rPr>
                  <a:t>hose</a:t>
                </a:r>
                <a:r>
                  <a:rPr lang="en-US" spc="-15" dirty="0">
                    <a:solidFill>
                      <a:schemeClr val="tx1"/>
                    </a:solidFill>
                  </a:rPr>
                  <a:t> </a:t>
                </a:r>
                <a:r>
                  <a:rPr lang="en-US" spc="-5" dirty="0">
                    <a:solidFill>
                      <a:schemeClr val="tx1"/>
                    </a:solidFill>
                  </a:rPr>
                  <a:t>base</a:t>
                </a:r>
                <a:r>
                  <a:rPr lang="en-US" spc="-15" dirty="0">
                    <a:solidFill>
                      <a:schemeClr val="tx1"/>
                    </a:solidFill>
                  </a:rPr>
                  <a:t> </a:t>
                </a:r>
                <a:r>
                  <a:rPr lang="en-US" spc="-5" dirty="0">
                    <a:solidFill>
                      <a:schemeClr val="tx1"/>
                    </a:solidFill>
                  </a:rPr>
                  <a:t>(shown</a:t>
                </a:r>
                <a:r>
                  <a:rPr lang="en-US" spc="-15" dirty="0">
                    <a:solidFill>
                      <a:schemeClr val="tx1"/>
                    </a:solidFill>
                  </a:rPr>
                  <a:t> </a:t>
                </a:r>
                <a:r>
                  <a:rPr lang="en-US" spc="-10" dirty="0">
                    <a:solidFill>
                      <a:schemeClr val="tx1"/>
                    </a:solidFill>
                  </a:rPr>
                  <a:t>a</a:t>
                </a:r>
                <a:r>
                  <a:rPr lang="en-US" spc="-5" dirty="0">
                    <a:solidFill>
                      <a:schemeClr val="tx1"/>
                    </a:solidFill>
                  </a:rPr>
                  <a:t>t</a:t>
                </a:r>
                <a:r>
                  <a:rPr lang="en-US" spc="-15" dirty="0">
                    <a:solidFill>
                      <a:schemeClr val="tx1"/>
                    </a:solidFill>
                  </a:rPr>
                  <a:t> </a:t>
                </a:r>
                <a:r>
                  <a:rPr lang="en-US" spc="-5" dirty="0">
                    <a:solidFill>
                      <a:schemeClr val="tx1"/>
                    </a:solidFill>
                  </a:rPr>
                  <a:t>the </a:t>
                </a:r>
                <a:r>
                  <a:rPr lang="en-US" spc="-10" dirty="0">
                    <a:solidFill>
                      <a:schemeClr val="tx1"/>
                    </a:solidFill>
                  </a:rPr>
                  <a:t>bottom</a:t>
                </a:r>
                <a:r>
                  <a:rPr lang="en-US" spc="25" dirty="0">
                    <a:solidFill>
                      <a:schemeClr val="tx1"/>
                    </a:solidFill>
                  </a:rPr>
                  <a:t> </a:t>
                </a:r>
                <a:r>
                  <a:rPr lang="en-US" spc="-5" dirty="0">
                    <a:solidFill>
                      <a:schemeClr val="tx1"/>
                    </a:solidFill>
                  </a:rPr>
                  <a:t>in</a:t>
                </a:r>
                <a:r>
                  <a:rPr lang="en-US" spc="2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30" dirty="0">
                    <a:solidFill>
                      <a:schemeClr val="tx1"/>
                    </a:solidFill>
                  </a:rPr>
                  <a:t> </a:t>
                </a:r>
                <a:r>
                  <a:rPr lang="en-US" spc="-10" dirty="0">
                    <a:solidFill>
                      <a:schemeClr val="tx1"/>
                    </a:solidFill>
                  </a:rPr>
                  <a:t>figure</a:t>
                </a:r>
                <a:r>
                  <a:rPr lang="en-US" spc="-5" dirty="0">
                    <a:solidFill>
                      <a:schemeClr val="tx1"/>
                    </a:solidFill>
                  </a:rPr>
                  <a:t>)</a:t>
                </a:r>
                <a:r>
                  <a:rPr lang="en-US" spc="30" dirty="0">
                    <a:solidFill>
                      <a:schemeClr val="tx1"/>
                    </a:solidFill>
                  </a:rPr>
                  <a:t> </a:t>
                </a:r>
                <a:r>
                  <a:rPr lang="en-US" spc="-10" dirty="0">
                    <a:solidFill>
                      <a:schemeClr val="tx1"/>
                    </a:solidFill>
                  </a:rPr>
                  <a:t>i</a:t>
                </a:r>
                <a:r>
                  <a:rPr lang="en-US" spc="-5" dirty="0">
                    <a:solidFill>
                      <a:schemeClr val="tx1"/>
                    </a:solidFill>
                  </a:rPr>
                  <a:t>s</a:t>
                </a:r>
                <a:r>
                  <a:rPr lang="en-US" spc="25"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5" dirty="0">
                    <a:solidFill>
                      <a:schemeClr val="tx1"/>
                    </a:solidFill>
                  </a:rPr>
                  <a:t>r</a:t>
                </a:r>
                <a:r>
                  <a:rPr lang="en-US" spc="-10" dirty="0">
                    <a:solidFill>
                      <a:schemeClr val="tx1"/>
                    </a:solidFill>
                  </a:rPr>
                  <a:t>egio</a:t>
                </a:r>
                <a:r>
                  <a:rPr lang="en-US" spc="-5" dirty="0">
                    <a:solidFill>
                      <a:schemeClr val="tx1"/>
                    </a:solidFill>
                  </a:rPr>
                  <a:t>n</a:t>
                </a:r>
                <a:r>
                  <a:rPr lang="en-US" spc="30" dirty="0">
                    <a:solidFill>
                      <a:schemeClr val="tx1"/>
                    </a:solidFill>
                  </a:rPr>
                  <a:t> </a:t>
                </a:r>
                <a:r>
                  <a:rPr lang="en-US" spc="-10" dirty="0">
                    <a:solidFill>
                      <a:schemeClr val="tx1"/>
                    </a:solidFill>
                  </a:rPr>
                  <a:t>betwee</a:t>
                </a:r>
                <a:r>
                  <a:rPr lang="en-US" spc="-5" dirty="0">
                    <a:solidFill>
                      <a:schemeClr val="tx1"/>
                    </a:solidFill>
                  </a:rPr>
                  <a:t>n</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parabol</a:t>
                </a:r>
                <a:r>
                  <a:rPr lang="en-US" spc="-5" dirty="0">
                    <a:solidFill>
                      <a:schemeClr val="tx1"/>
                    </a:solidFill>
                  </a:rPr>
                  <a:t>a</a:t>
                </a:r>
                <a:r>
                  <a:rPr lang="en-US" spc="95"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4</a:t>
                </a:r>
                <a:r>
                  <a:rPr lang="en-US" spc="-30" dirty="0">
                    <a:solidFill>
                      <a:schemeClr val="tx1"/>
                    </a:solidFill>
                  </a:rPr>
                  <a:t> </a:t>
                </a:r>
                <a:r>
                  <a:rPr lang="en-US" spc="-25" dirty="0">
                    <a:solidFill>
                      <a:schemeClr val="tx1"/>
                    </a:solidFill>
                  </a:rPr>
                  <a:t>−</a:t>
                </a:r>
                <a:r>
                  <a:rPr lang="en-US" spc="-70" dirty="0">
                    <a:solidFill>
                      <a:schemeClr val="tx1"/>
                    </a:solidFill>
                  </a:rPr>
                  <a:t> </a:t>
                </a:r>
                <a:r>
                  <a:rPr lang="en-US" i="1" spc="-5" dirty="0">
                    <a:solidFill>
                      <a:schemeClr val="tx1"/>
                    </a:solidFill>
                  </a:rPr>
                  <a:t>x</a:t>
                </a:r>
                <a:r>
                  <a:rPr lang="en-US" i="1" spc="-165" dirty="0">
                    <a:solidFill>
                      <a:schemeClr val="tx1"/>
                    </a:solidFill>
                  </a:rPr>
                  <a:t> </a:t>
                </a:r>
                <a:r>
                  <a:rPr lang="en-US" baseline="25925" dirty="0">
                    <a:solidFill>
                      <a:schemeClr val="tx1"/>
                    </a:solidFill>
                  </a:rPr>
                  <a:t>2 </a:t>
                </a:r>
                <a:r>
                  <a:rPr lang="en-US" spc="-75" baseline="25925" dirty="0">
                    <a:solidFill>
                      <a:schemeClr val="tx1"/>
                    </a:solidFill>
                  </a:rPr>
                  <a:t> </a:t>
                </a:r>
                <a:r>
                  <a:rPr lang="en-US" spc="-10" dirty="0">
                    <a:solidFill>
                      <a:schemeClr val="tx1"/>
                    </a:solidFill>
                  </a:rPr>
                  <a:t>an</a:t>
                </a:r>
                <a:r>
                  <a:rPr lang="en-US" spc="-5" dirty="0">
                    <a:solidFill>
                      <a:schemeClr val="tx1"/>
                    </a:solidFill>
                  </a:rPr>
                  <a:t>d</a:t>
                </a:r>
                <a:r>
                  <a:rPr lang="en-US" spc="30" dirty="0">
                    <a:solidFill>
                      <a:schemeClr val="tx1"/>
                    </a:solidFill>
                  </a:rPr>
                  <a:t> </a:t>
                </a:r>
                <a:r>
                  <a:rPr lang="en-US" spc="-10" dirty="0">
                    <a:solidFill>
                      <a:schemeClr val="tx1"/>
                    </a:solidFill>
                  </a:rPr>
                  <a:t>th</a:t>
                </a:r>
                <a:r>
                  <a:rPr lang="en-US" spc="-5" dirty="0">
                    <a:solidFill>
                      <a:schemeClr val="tx1"/>
                    </a:solidFill>
                  </a:rPr>
                  <a:t>e</a:t>
                </a:r>
                <a:r>
                  <a:rPr lang="en-US" spc="55" dirty="0">
                    <a:solidFill>
                      <a:schemeClr val="tx1"/>
                    </a:solidFill>
                  </a:rPr>
                  <a:t> </a:t>
                </a:r>
                <a:r>
                  <a:rPr lang="en-US" i="1" spc="-5" dirty="0">
                    <a:solidFill>
                      <a:schemeClr val="tx1"/>
                    </a:solidFill>
                  </a:rPr>
                  <a:t>x</a:t>
                </a:r>
                <a:r>
                  <a:rPr lang="en-US" spc="-5" dirty="0">
                    <a:solidFill>
                      <a:schemeClr val="tx1"/>
                    </a:solidFill>
                  </a:rPr>
                  <a:t>-axis,</a:t>
                </a:r>
                <a:r>
                  <a:rPr lang="en-US" spc="30" dirty="0">
                    <a:solidFill>
                      <a:schemeClr val="tx1"/>
                    </a:solidFill>
                  </a:rPr>
                  <a:t> </a:t>
                </a:r>
                <a:r>
                  <a:rPr lang="en-US" spc="-5" dirty="0">
                    <a:solidFill>
                      <a:schemeClr val="tx1"/>
                    </a:solidFill>
                  </a:rPr>
                  <a:t>and </a:t>
                </a:r>
                <a:r>
                  <a:rPr lang="en-US" spc="-15" dirty="0">
                    <a:solidFill>
                      <a:schemeClr val="tx1"/>
                    </a:solidFill>
                  </a:rPr>
                  <a:t>whos</a:t>
                </a:r>
                <a:r>
                  <a:rPr lang="en-US" spc="-5" dirty="0">
                    <a:solidFill>
                      <a:schemeClr val="tx1"/>
                    </a:solidFill>
                  </a:rPr>
                  <a:t>e </a:t>
                </a:r>
                <a:r>
                  <a:rPr lang="en-US" spc="-10" dirty="0">
                    <a:solidFill>
                      <a:schemeClr val="tx1"/>
                    </a:solidFill>
                  </a:rPr>
                  <a:t>vertica</a:t>
                </a:r>
                <a:r>
                  <a:rPr lang="en-US" spc="-5" dirty="0">
                    <a:solidFill>
                      <a:schemeClr val="tx1"/>
                    </a:solidFill>
                  </a:rPr>
                  <a:t>l </a:t>
                </a:r>
                <a:r>
                  <a:rPr lang="en-US" spc="-10" dirty="0">
                    <a:solidFill>
                      <a:schemeClr val="tx1"/>
                    </a:solidFill>
                  </a:rPr>
                  <a:t>cros</a:t>
                </a:r>
                <a:r>
                  <a:rPr lang="en-US" spc="-5" dirty="0">
                    <a:solidFill>
                      <a:schemeClr val="tx1"/>
                    </a:solidFill>
                  </a:rPr>
                  <a:t>s s</a:t>
                </a:r>
                <a:r>
                  <a:rPr lang="en-US" spc="-10" dirty="0">
                    <a:solidFill>
                      <a:schemeClr val="tx1"/>
                    </a:solidFill>
                  </a:rPr>
                  <a:t>ection</a:t>
                </a:r>
                <a:r>
                  <a:rPr lang="en-US" spc="-5" dirty="0">
                    <a:solidFill>
                      <a:schemeClr val="tx1"/>
                    </a:solidFill>
                  </a:rPr>
                  <a:t>s </a:t>
                </a:r>
                <a:r>
                  <a:rPr lang="en-US" spc="-10" dirty="0">
                    <a:solidFill>
                      <a:schemeClr val="tx1"/>
                    </a:solidFill>
                  </a:rPr>
                  <a:t>perpendicula</a:t>
                </a:r>
                <a:r>
                  <a:rPr lang="en-US" spc="-5" dirty="0">
                    <a:solidFill>
                      <a:schemeClr val="tx1"/>
                    </a:solidFill>
                  </a:rPr>
                  <a:t>r</a:t>
                </a:r>
                <a:r>
                  <a:rPr lang="en-US" dirty="0">
                    <a:solidFill>
                      <a:schemeClr val="tx1"/>
                    </a:solidFill>
                  </a:rPr>
                  <a:t> </a:t>
                </a:r>
                <a:r>
                  <a:rPr lang="en-US" spc="-10" dirty="0">
                    <a:solidFill>
                      <a:schemeClr val="tx1"/>
                    </a:solidFill>
                  </a:rPr>
                  <a:t>t</a:t>
                </a:r>
                <a:r>
                  <a:rPr lang="en-US" spc="-5" dirty="0">
                    <a:solidFill>
                      <a:schemeClr val="tx1"/>
                    </a:solidFill>
                  </a:rPr>
                  <a:t>o </a:t>
                </a:r>
                <a:r>
                  <a:rPr lang="en-US" spc="-10" dirty="0">
                    <a:solidFill>
                      <a:schemeClr val="tx1"/>
                    </a:solidFill>
                  </a:rPr>
                  <a:t>th</a:t>
                </a:r>
                <a:r>
                  <a:rPr lang="en-US" spc="-5" dirty="0">
                    <a:solidFill>
                      <a:schemeClr val="tx1"/>
                    </a:solidFill>
                  </a:rPr>
                  <a:t>e</a:t>
                </a:r>
                <a:r>
                  <a:rPr lang="en-US" spc="60" dirty="0">
                    <a:solidFill>
                      <a:schemeClr val="tx1"/>
                    </a:solidFill>
                  </a:rPr>
                  <a:t> </a:t>
                </a:r>
                <a:r>
                  <a:rPr lang="en-US" i="1" spc="45" dirty="0">
                    <a:solidFill>
                      <a:schemeClr val="tx1"/>
                    </a:solidFill>
                  </a:rPr>
                  <a:t>y</a:t>
                </a:r>
                <a:r>
                  <a:rPr lang="en-US" spc="-5" dirty="0">
                    <a:solidFill>
                      <a:schemeClr val="tx1"/>
                    </a:solidFill>
                  </a:rPr>
                  <a:t>-axis</a:t>
                </a:r>
                <a:r>
                  <a:rPr lang="en-US" dirty="0">
                    <a:solidFill>
                      <a:schemeClr val="tx1"/>
                    </a:solidFill>
                  </a:rPr>
                  <a:t> </a:t>
                </a:r>
                <a:r>
                  <a:rPr lang="en-US" spc="-10" dirty="0">
                    <a:solidFill>
                      <a:schemeClr val="tx1"/>
                    </a:solidFill>
                  </a:rPr>
                  <a:t>a</a:t>
                </a:r>
                <a:r>
                  <a:rPr lang="en-US" spc="-5" dirty="0">
                    <a:solidFill>
                      <a:schemeClr val="tx1"/>
                    </a:solidFill>
                  </a:rPr>
                  <a:t>re semicircles.</a:t>
                </a:r>
                <a:r>
                  <a:rPr lang="en-US" spc="-10" dirty="0">
                    <a:solidFill>
                      <a:schemeClr val="tx1"/>
                    </a:solidFill>
                  </a:rPr>
                  <a:t> To</a:t>
                </a:r>
                <a:r>
                  <a:rPr lang="en-US" dirty="0">
                    <a:solidFill>
                      <a:schemeClr val="tx1"/>
                    </a:solidFill>
                  </a:rPr>
                  <a:t> </a:t>
                </a:r>
                <a:r>
                  <a:rPr lang="en-US" spc="-110" dirty="0">
                    <a:solidFill>
                      <a:schemeClr val="tx1"/>
                    </a:solidFill>
                  </a:rPr>
                  <a:t> </a:t>
                </a:r>
                <a:r>
                  <a:rPr lang="en-US" spc="-5" dirty="0">
                    <a:solidFill>
                      <a:schemeClr val="tx1"/>
                    </a:solidFill>
                  </a:rPr>
                  <a:t>find</a:t>
                </a:r>
                <a:r>
                  <a:rPr lang="en-US" dirty="0">
                    <a:solidFill>
                      <a:schemeClr val="tx1"/>
                    </a:solidFill>
                  </a:rPr>
                  <a:t> </a:t>
                </a:r>
                <a:r>
                  <a:rPr lang="en-US" spc="-110" dirty="0">
                    <a:solidFill>
                      <a:schemeClr val="tx1"/>
                    </a:solidFill>
                  </a:rPr>
                  <a:t> </a:t>
                </a:r>
                <a:r>
                  <a:rPr lang="en-US" spc="-5" dirty="0">
                    <a:solidFill>
                      <a:schemeClr val="tx1"/>
                    </a:solidFill>
                  </a:rPr>
                  <a:t>a</a:t>
                </a:r>
                <a:r>
                  <a:rPr lang="en-US" dirty="0">
                    <a:solidFill>
                      <a:schemeClr val="tx1"/>
                    </a:solidFill>
                  </a:rPr>
                  <a:t> </a:t>
                </a:r>
                <a:r>
                  <a:rPr lang="en-US" spc="-110" dirty="0">
                    <a:solidFill>
                      <a:schemeClr val="tx1"/>
                    </a:solidFill>
                  </a:rPr>
                  <a:t> </a:t>
                </a:r>
                <a:r>
                  <a:rPr lang="en-US" spc="-5" dirty="0">
                    <a:solidFill>
                      <a:schemeClr val="tx1"/>
                    </a:solidFill>
                  </a:rPr>
                  <a:t>formula</a:t>
                </a:r>
                <a:r>
                  <a:rPr lang="en-US" dirty="0">
                    <a:solidFill>
                      <a:schemeClr val="tx1"/>
                    </a:solidFill>
                  </a:rPr>
                  <a:t> </a:t>
                </a:r>
                <a:r>
                  <a:rPr lang="en-US" spc="-110" dirty="0">
                    <a:solidFill>
                      <a:schemeClr val="tx1"/>
                    </a:solidFill>
                  </a:rPr>
                  <a:t> </a:t>
                </a:r>
                <a:r>
                  <a:rPr lang="en-US" spc="-5" dirty="0">
                    <a:solidFill>
                      <a:schemeClr val="tx1"/>
                    </a:solidFill>
                  </a:rPr>
                  <a:t>for </a:t>
                </a:r>
                <a:r>
                  <a:rPr lang="en-US" spc="-110" dirty="0">
                    <a:solidFill>
                      <a:schemeClr val="tx1"/>
                    </a:solidFill>
                  </a:rPr>
                  <a:t> </a:t>
                </a:r>
                <a:r>
                  <a:rPr lang="en-US" spc="-5" dirty="0">
                    <a:solidFill>
                      <a:schemeClr val="tx1"/>
                    </a:solidFill>
                  </a:rPr>
                  <a:t>the</a:t>
                </a:r>
                <a:r>
                  <a:rPr lang="en-US" dirty="0">
                    <a:solidFill>
                      <a:schemeClr val="tx1"/>
                    </a:solidFill>
                  </a:rPr>
                  <a:t> </a:t>
                </a:r>
                <a:r>
                  <a:rPr lang="en-US" spc="-110" dirty="0">
                    <a:solidFill>
                      <a:schemeClr val="tx1"/>
                    </a:solidFill>
                  </a:rPr>
                  <a:t> </a:t>
                </a:r>
                <a:r>
                  <a:rPr lang="en-US" spc="-5" dirty="0">
                    <a:solidFill>
                      <a:schemeClr val="tx1"/>
                    </a:solidFill>
                  </a:rPr>
                  <a:t>area</a:t>
                </a:r>
                <a:r>
                  <a:rPr lang="en-US" dirty="0">
                    <a:solidFill>
                      <a:schemeClr val="tx1"/>
                    </a:solidFill>
                  </a:rPr>
                  <a:t> </a:t>
                </a:r>
                <a:r>
                  <a:rPr lang="en-US" spc="-10" dirty="0">
                    <a:solidFill>
                      <a:schemeClr val="tx1"/>
                    </a:solidFill>
                  </a:rPr>
                  <a:t> </a:t>
                </a:r>
                <a:r>
                  <a:rPr lang="en-US" i="1" dirty="0">
                    <a:solidFill>
                      <a:schemeClr val="tx1"/>
                    </a:solidFill>
                  </a:rPr>
                  <a:t>A</a:t>
                </a:r>
                <a:r>
                  <a:rPr lang="en-US" spc="50" dirty="0">
                    <a:solidFill>
                      <a:schemeClr val="tx1"/>
                    </a:solidFill>
                  </a:rPr>
                  <a:t>(</a:t>
                </a:r>
                <a:r>
                  <a:rPr lang="en-US" i="1" spc="45" dirty="0">
                    <a:solidFill>
                      <a:schemeClr val="tx1"/>
                    </a:solidFill>
                  </a:rPr>
                  <a:t>y</a:t>
                </a:r>
                <a:r>
                  <a:rPr lang="en-US" spc="-5" dirty="0">
                    <a:solidFill>
                      <a:schemeClr val="tx1"/>
                    </a:solidFill>
                  </a:rPr>
                  <a:t>)</a:t>
                </a:r>
                <a:r>
                  <a:rPr lang="en-US" dirty="0">
                    <a:solidFill>
                      <a:schemeClr val="tx1"/>
                    </a:solidFill>
                  </a:rPr>
                  <a:t> </a:t>
                </a:r>
                <a:r>
                  <a:rPr lang="en-US" spc="-110" dirty="0">
                    <a:solidFill>
                      <a:schemeClr val="tx1"/>
                    </a:solidFill>
                  </a:rPr>
                  <a:t> </a:t>
                </a:r>
                <a:r>
                  <a:rPr lang="en-US" spc="-5" dirty="0">
                    <a:solidFill>
                      <a:schemeClr val="tx1"/>
                    </a:solidFill>
                  </a:rPr>
                  <a:t>of</a:t>
                </a:r>
                <a:r>
                  <a:rPr lang="en-US" dirty="0">
                    <a:solidFill>
                      <a:schemeClr val="tx1"/>
                    </a:solidFill>
                  </a:rPr>
                  <a:t> </a:t>
                </a:r>
                <a:r>
                  <a:rPr lang="en-US" spc="-110" dirty="0">
                    <a:solidFill>
                      <a:schemeClr val="tx1"/>
                    </a:solidFill>
                  </a:rPr>
                  <a:t> </a:t>
                </a:r>
                <a:r>
                  <a:rPr lang="en-US" spc="-5" dirty="0">
                    <a:solidFill>
                      <a:schemeClr val="tx1"/>
                    </a:solidFill>
                  </a:rPr>
                  <a:t>the</a:t>
                </a:r>
                <a:r>
                  <a:rPr lang="en-US" dirty="0">
                    <a:solidFill>
                      <a:schemeClr val="tx1"/>
                    </a:solidFill>
                  </a:rPr>
                  <a:t> </a:t>
                </a:r>
                <a:r>
                  <a:rPr lang="en-US" spc="-110" dirty="0">
                    <a:solidFill>
                      <a:schemeClr val="tx1"/>
                    </a:solidFill>
                  </a:rPr>
                  <a:t> </a:t>
                </a:r>
                <a:r>
                  <a:rPr lang="en-US" spc="-10" dirty="0">
                    <a:solidFill>
                      <a:schemeClr val="tx1"/>
                    </a:solidFill>
                  </a:rPr>
                  <a:t>c</a:t>
                </a:r>
                <a:r>
                  <a:rPr lang="en-US" spc="-5" dirty="0">
                    <a:solidFill>
                      <a:schemeClr val="tx1"/>
                    </a:solidFill>
                  </a:rPr>
                  <a:t>ross</a:t>
                </a:r>
                <a:r>
                  <a:rPr lang="en-US" dirty="0">
                    <a:solidFill>
                      <a:schemeClr val="tx1"/>
                    </a:solidFill>
                  </a:rPr>
                  <a:t> </a:t>
                </a:r>
                <a:r>
                  <a:rPr lang="en-US" spc="-110" dirty="0">
                    <a:solidFill>
                      <a:schemeClr val="tx1"/>
                    </a:solidFill>
                  </a:rPr>
                  <a:t> </a:t>
                </a:r>
                <a:r>
                  <a:rPr lang="en-US" spc="-5" dirty="0">
                    <a:solidFill>
                      <a:schemeClr val="tx1"/>
                    </a:solidFill>
                  </a:rPr>
                  <a:t>section,</a:t>
                </a:r>
                <a:r>
                  <a:rPr lang="en-US" dirty="0">
                    <a:solidFill>
                      <a:schemeClr val="tx1"/>
                    </a:solidFill>
                  </a:rPr>
                  <a:t> </a:t>
                </a:r>
                <a:r>
                  <a:rPr lang="en-US" spc="-110" dirty="0">
                    <a:solidFill>
                      <a:schemeClr val="tx1"/>
                    </a:solidFill>
                  </a:rPr>
                  <a:t> </a:t>
                </a:r>
                <a:r>
                  <a:rPr lang="en-US" spc="-5" dirty="0">
                    <a:solidFill>
                      <a:schemeClr val="tx1"/>
                    </a:solidFill>
                  </a:rPr>
                  <a:t>observe</a:t>
                </a:r>
                <a:r>
                  <a:rPr lang="en-US" dirty="0">
                    <a:solidFill>
                      <a:schemeClr val="tx1"/>
                    </a:solidFill>
                  </a:rPr>
                  <a:t> </a:t>
                </a:r>
                <a:r>
                  <a:rPr lang="en-US" spc="-110" dirty="0">
                    <a:solidFill>
                      <a:schemeClr val="tx1"/>
                    </a:solidFill>
                  </a:rPr>
                  <a:t> </a:t>
                </a:r>
                <a:r>
                  <a:rPr lang="en-US" spc="-5" dirty="0">
                    <a:solidFill>
                      <a:schemeClr val="tx1"/>
                    </a:solidFill>
                  </a:rPr>
                  <a:t>that</a:t>
                </a:r>
                <a:r>
                  <a:rPr lang="en-US" dirty="0">
                    <a:solidFill>
                      <a:schemeClr val="tx1"/>
                    </a:solidFill>
                  </a:rPr>
                  <a:t> </a:t>
                </a:r>
                <a:r>
                  <a:rPr lang="en-US" spc="-5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5" dirty="0">
                    <a:solidFill>
                      <a:schemeClr val="tx1"/>
                    </a:solidFill>
                  </a:rPr>
                  <a:t> 4</a:t>
                </a:r>
                <a:r>
                  <a:rPr lang="en-US" spc="-30" dirty="0">
                    <a:solidFill>
                      <a:schemeClr val="tx1"/>
                    </a:solidFill>
                  </a:rPr>
                  <a:t> </a:t>
                </a:r>
                <a:r>
                  <a:rPr lang="en-US" spc="-25" dirty="0">
                    <a:solidFill>
                      <a:schemeClr val="tx1"/>
                    </a:solidFill>
                  </a:rPr>
                  <a:t>−</a:t>
                </a:r>
                <a:r>
                  <a:rPr lang="en-US" spc="-70" dirty="0">
                    <a:solidFill>
                      <a:schemeClr val="tx1"/>
                    </a:solidFill>
                  </a:rPr>
                  <a:t> </a:t>
                </a:r>
                <a:r>
                  <a:rPr lang="en-US" i="1" spc="-5" dirty="0">
                    <a:solidFill>
                      <a:schemeClr val="tx1"/>
                    </a:solidFill>
                  </a:rPr>
                  <a:t>x</a:t>
                </a:r>
                <a:r>
                  <a:rPr lang="en-US" i="1" spc="-165" dirty="0">
                    <a:solidFill>
                      <a:schemeClr val="tx1"/>
                    </a:solidFill>
                  </a:rPr>
                  <a:t> </a:t>
                </a:r>
                <a:r>
                  <a:rPr lang="en-US" baseline="25925" dirty="0">
                    <a:solidFill>
                      <a:schemeClr val="tx1"/>
                    </a:solidFill>
                  </a:rPr>
                  <a:t>2 </a:t>
                </a:r>
                <a:r>
                  <a:rPr lang="en-US" spc="7" baseline="25925" dirty="0">
                    <a:solidFill>
                      <a:schemeClr val="tx1"/>
                    </a:solidFill>
                  </a:rPr>
                  <a:t> </a:t>
                </a:r>
                <a:r>
                  <a:rPr lang="en-US" spc="-5" dirty="0">
                    <a:solidFill>
                      <a:schemeClr val="tx1"/>
                    </a:solidFill>
                  </a:rPr>
                  <a:t>can</a:t>
                </a:r>
                <a:r>
                  <a:rPr lang="en-US" spc="80" dirty="0">
                    <a:solidFill>
                      <a:schemeClr val="tx1"/>
                    </a:solidFill>
                  </a:rPr>
                  <a:t> </a:t>
                </a:r>
                <a:r>
                  <a:rPr lang="en-US" spc="-5" dirty="0">
                    <a:solidFill>
                      <a:schemeClr val="tx1"/>
                    </a:solidFill>
                  </a:rPr>
                  <a:t>be</a:t>
                </a:r>
                <a:r>
                  <a:rPr lang="en-US" spc="80" dirty="0">
                    <a:solidFill>
                      <a:schemeClr val="tx1"/>
                    </a:solidFill>
                  </a:rPr>
                  <a:t> re</a:t>
                </a:r>
                <a:r>
                  <a:rPr lang="en-US" spc="-5" dirty="0">
                    <a:solidFill>
                      <a:schemeClr val="tx1"/>
                    </a:solidFill>
                  </a:rPr>
                  <a:t>written</a:t>
                </a:r>
                <a:r>
                  <a:rPr lang="en-US" spc="110" dirty="0">
                    <a:solidFill>
                      <a:schemeClr val="tx1"/>
                    </a:solidFill>
                  </a:rPr>
                  <a:t> as </a:t>
                </a:r>
              </a:p>
              <a:p>
                <a:pPr marL="36900" indent="0">
                  <a:lnSpc>
                    <a:spcPct val="100000"/>
                  </a:lnSpc>
                  <a:buNone/>
                </a:pPr>
                <a14:m>
                  <m:oMath xmlns:m="http://schemas.openxmlformats.org/officeDocument/2006/math">
                    <m:r>
                      <a:rPr lang="en-US" b="0" i="1" spc="110" smtClean="0">
                        <a:solidFill>
                          <a:schemeClr val="tx1"/>
                        </a:solidFill>
                        <a:latin typeface="Cambria Math" panose="02040503050406030204" pitchFamily="18" charset="0"/>
                        <a:cs typeface="Times New Roman"/>
                      </a:rPr>
                      <m:t>𝑥</m:t>
                    </m:r>
                    <m:r>
                      <a:rPr lang="en-US" b="0" i="1" spc="110" smtClean="0">
                        <a:solidFill>
                          <a:schemeClr val="tx1"/>
                        </a:solidFill>
                        <a:latin typeface="Cambria Math" panose="02040503050406030204" pitchFamily="18" charset="0"/>
                        <a:cs typeface="Times New Roman"/>
                      </a:rPr>
                      <m:t>=±</m:t>
                    </m:r>
                    <m:rad>
                      <m:radPr>
                        <m:degHide m:val="on"/>
                        <m:ctrlPr>
                          <a:rPr lang="en-US" b="0" i="1" spc="110"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pc="110" smtClean="0">
                            <a:solidFill>
                              <a:schemeClr val="tx1"/>
                            </a:solidFill>
                            <a:latin typeface="Cambria Math" panose="02040503050406030204" pitchFamily="18" charset="0"/>
                            <a:ea typeface="Cambria Math" panose="02040503050406030204" pitchFamily="18" charset="0"/>
                            <a:cs typeface="Times New Roman"/>
                          </a:rPr>
                          <m:t>4 −</m:t>
                        </m:r>
                        <m:r>
                          <a:rPr lang="en-US" b="0" i="1" spc="110" smtClean="0">
                            <a:solidFill>
                              <a:schemeClr val="tx1"/>
                            </a:solidFill>
                            <a:latin typeface="Cambria Math" panose="02040503050406030204" pitchFamily="18" charset="0"/>
                            <a:ea typeface="Cambria Math" panose="02040503050406030204" pitchFamily="18" charset="0"/>
                            <a:cs typeface="Times New Roman"/>
                          </a:rPr>
                          <m:t>𝑦</m:t>
                        </m:r>
                      </m:e>
                    </m:rad>
                  </m:oMath>
                </a14:m>
                <a:r>
                  <a:rPr lang="en-US" dirty="0">
                    <a:solidFill>
                      <a:schemeClr val="tx1"/>
                    </a:solidFill>
                  </a:rPr>
                  <a:t>.</a:t>
                </a:r>
                <a:r>
                  <a:rPr lang="en-US" spc="-10" dirty="0">
                    <a:solidFill>
                      <a:schemeClr val="tx1"/>
                    </a:solidFill>
                  </a:rPr>
                  <a:t> We</a:t>
                </a:r>
                <a:r>
                  <a:rPr lang="en-US" spc="80" dirty="0">
                    <a:solidFill>
                      <a:schemeClr val="tx1"/>
                    </a:solidFill>
                  </a:rPr>
                  <a:t> </a:t>
                </a:r>
                <a:r>
                  <a:rPr lang="en-US" spc="-5" dirty="0">
                    <a:solidFill>
                      <a:schemeClr val="tx1"/>
                    </a:solidFill>
                  </a:rPr>
                  <a:t>see</a:t>
                </a:r>
                <a:r>
                  <a:rPr lang="en-US" spc="80" dirty="0">
                    <a:solidFill>
                      <a:schemeClr val="tx1"/>
                    </a:solidFill>
                  </a:rPr>
                  <a:t> </a:t>
                </a:r>
                <a:r>
                  <a:rPr lang="en-US" spc="-5" dirty="0">
                    <a:solidFill>
                      <a:schemeClr val="tx1"/>
                    </a:solidFill>
                  </a:rPr>
                  <a:t>in</a:t>
                </a:r>
                <a:r>
                  <a:rPr lang="en-US" spc="80" dirty="0">
                    <a:solidFill>
                      <a:schemeClr val="tx1"/>
                    </a:solidFill>
                  </a:rPr>
                  <a:t> </a:t>
                </a:r>
                <a:r>
                  <a:rPr lang="en-US" spc="-5" dirty="0">
                    <a:solidFill>
                      <a:schemeClr val="tx1"/>
                    </a:solidFill>
                  </a:rPr>
                  <a:t>Figure</a:t>
                </a:r>
                <a:r>
                  <a:rPr lang="en-US" spc="80" dirty="0">
                    <a:solidFill>
                      <a:schemeClr val="tx1"/>
                    </a:solidFill>
                  </a:rPr>
                  <a:t> </a:t>
                </a:r>
                <a:r>
                  <a:rPr lang="en-US" spc="-5" dirty="0">
                    <a:solidFill>
                      <a:schemeClr val="tx1"/>
                    </a:solidFill>
                  </a:rPr>
                  <a:t>4</a:t>
                </a:r>
                <a:r>
                  <a:rPr lang="en-US" spc="80" dirty="0">
                    <a:solidFill>
                      <a:schemeClr val="tx1"/>
                    </a:solidFill>
                  </a:rPr>
                  <a:t> </a:t>
                </a:r>
                <a:r>
                  <a:rPr lang="en-US" spc="-5" dirty="0">
                    <a:solidFill>
                      <a:schemeClr val="tx1"/>
                    </a:solidFill>
                  </a:rPr>
                  <a:t>that</a:t>
                </a:r>
                <a:r>
                  <a:rPr lang="en-US" spc="80" dirty="0">
                    <a:solidFill>
                      <a:schemeClr val="tx1"/>
                    </a:solidFill>
                  </a:rPr>
                  <a:t> </a:t>
                </a:r>
                <a:r>
                  <a:rPr lang="en-US" spc="-5" dirty="0">
                    <a:solidFill>
                      <a:schemeClr val="tx1"/>
                    </a:solidFill>
                  </a:rPr>
                  <a:t>the</a:t>
                </a:r>
                <a:r>
                  <a:rPr lang="en-US" spc="80" dirty="0">
                    <a:solidFill>
                      <a:schemeClr val="tx1"/>
                    </a:solidFill>
                  </a:rPr>
                  <a:t> </a:t>
                </a:r>
                <a:r>
                  <a:rPr lang="en-US" spc="-10" dirty="0">
                    <a:solidFill>
                      <a:schemeClr val="tx1"/>
                    </a:solidFill>
                  </a:rPr>
                  <a:t>c</a:t>
                </a:r>
                <a:r>
                  <a:rPr lang="en-US" spc="-5" dirty="0">
                    <a:solidFill>
                      <a:schemeClr val="tx1"/>
                    </a:solidFill>
                  </a:rPr>
                  <a:t>ross</a:t>
                </a:r>
                <a:r>
                  <a:rPr lang="en-US" spc="80" dirty="0">
                    <a:solidFill>
                      <a:schemeClr val="tx1"/>
                    </a:solidFill>
                  </a:rPr>
                  <a:t> </a:t>
                </a:r>
                <a:r>
                  <a:rPr lang="en-US" spc="-5" dirty="0">
                    <a:solidFill>
                      <a:schemeClr val="tx1"/>
                    </a:solidFill>
                  </a:rPr>
                  <a:t>section</a:t>
                </a:r>
                <a:r>
                  <a:rPr lang="en-US" spc="80" dirty="0">
                    <a:solidFill>
                      <a:schemeClr val="tx1"/>
                    </a:solidFill>
                  </a:rPr>
                  <a:t> </a:t>
                </a:r>
                <a:r>
                  <a:rPr lang="en-US" spc="-10" dirty="0">
                    <a:solidFill>
                      <a:schemeClr val="tx1"/>
                    </a:solidFill>
                  </a:rPr>
                  <a:t>a</a:t>
                </a:r>
                <a:r>
                  <a:rPr lang="en-US" spc="-5" dirty="0">
                    <a:solidFill>
                      <a:schemeClr val="tx1"/>
                    </a:solidFill>
                  </a:rPr>
                  <a:t>t</a:t>
                </a:r>
                <a:r>
                  <a:rPr lang="en-US" dirty="0">
                    <a:solidFill>
                      <a:schemeClr val="tx1"/>
                    </a:solidFill>
                  </a:rPr>
                  <a:t> </a:t>
                </a:r>
                <a:r>
                  <a:rPr lang="en-US" spc="-105" dirty="0">
                    <a:solidFill>
                      <a:schemeClr val="tx1"/>
                    </a:solidFill>
                  </a:rPr>
                  <a:t> </a:t>
                </a:r>
                <a:r>
                  <a:rPr lang="en-US" i="1" spc="-5" dirty="0">
                    <a:solidFill>
                      <a:schemeClr val="tx1"/>
                    </a:solidFill>
                  </a:rPr>
                  <a:t>y</a:t>
                </a:r>
                <a:r>
                  <a:rPr lang="en-US" i="1" dirty="0">
                    <a:solidFill>
                      <a:schemeClr val="tx1"/>
                    </a:solidFill>
                  </a:rPr>
                  <a:t> </a:t>
                </a:r>
                <a:r>
                  <a:rPr lang="en-US" i="1" spc="-114" dirty="0">
                    <a:solidFill>
                      <a:schemeClr val="tx1"/>
                    </a:solidFill>
                  </a:rPr>
                  <a:t> </a:t>
                </a:r>
                <a:r>
                  <a:rPr lang="en-US" spc="-5" dirty="0">
                    <a:solidFill>
                      <a:schemeClr val="tx1"/>
                    </a:solidFill>
                  </a:rPr>
                  <a:t>is a</a:t>
                </a:r>
                <a:r>
                  <a:rPr lang="en-US" spc="45" dirty="0">
                    <a:solidFill>
                      <a:schemeClr val="tx1"/>
                    </a:solidFill>
                  </a:rPr>
                  <a:t> </a:t>
                </a:r>
                <a:r>
                  <a:rPr lang="en-US" spc="-5" dirty="0">
                    <a:solidFill>
                      <a:schemeClr val="tx1"/>
                    </a:solidFill>
                  </a:rPr>
                  <a:t>semicircle</a:t>
                </a:r>
                <a:r>
                  <a:rPr lang="en-US" spc="45" dirty="0">
                    <a:solidFill>
                      <a:schemeClr val="tx1"/>
                    </a:solidFill>
                  </a:rPr>
                  <a:t> </a:t>
                </a:r>
                <a:r>
                  <a:rPr lang="en-US" spc="-10" dirty="0">
                    <a:solidFill>
                      <a:schemeClr val="tx1"/>
                    </a:solidFill>
                  </a:rPr>
                  <a:t>o</a:t>
                </a:r>
                <a:r>
                  <a:rPr lang="en-US" spc="-5" dirty="0">
                    <a:solidFill>
                      <a:schemeClr val="tx1"/>
                    </a:solidFill>
                  </a:rPr>
                  <a:t>f</a:t>
                </a:r>
                <a:r>
                  <a:rPr lang="en-US" spc="45" dirty="0">
                    <a:solidFill>
                      <a:schemeClr val="tx1"/>
                    </a:solidFill>
                  </a:rPr>
                  <a:t> </a:t>
                </a:r>
                <a:r>
                  <a:rPr lang="en-US" spc="-5" dirty="0">
                    <a:solidFill>
                      <a:schemeClr val="tx1"/>
                    </a:solidFill>
                  </a:rPr>
                  <a:t>radius</a:t>
                </a:r>
                <a:r>
                  <a:rPr lang="en-US" spc="25" dirty="0">
                    <a:solidFill>
                      <a:schemeClr val="tx1"/>
                    </a:solidFill>
                  </a:rPr>
                  <a:t> </a:t>
                </a:r>
                <a14:m>
                  <m:oMath xmlns:m="http://schemas.openxmlformats.org/officeDocument/2006/math">
                    <m:r>
                      <a:rPr lang="en-US" b="0" i="1" spc="110" smtClean="0">
                        <a:solidFill>
                          <a:schemeClr val="tx1"/>
                        </a:solidFill>
                        <a:latin typeface="Cambria Math" panose="02040503050406030204" pitchFamily="18" charset="0"/>
                        <a:cs typeface="Times New Roman"/>
                      </a:rPr>
                      <m:t>𝑟</m:t>
                    </m:r>
                    <m:r>
                      <a:rPr lang="en-US" i="1" spc="110">
                        <a:solidFill>
                          <a:schemeClr val="tx1"/>
                        </a:solidFill>
                        <a:latin typeface="Cambria Math" panose="02040503050406030204" pitchFamily="18" charset="0"/>
                        <a:cs typeface="Times New Roman"/>
                      </a:rPr>
                      <m:t>=</m:t>
                    </m:r>
                    <m:rad>
                      <m:radPr>
                        <m:degHide m:val="on"/>
                        <m:ctrlPr>
                          <a:rPr lang="en-US" i="1" spc="110">
                            <a:solidFill>
                              <a:schemeClr val="tx1"/>
                            </a:solidFill>
                            <a:latin typeface="Cambria Math" panose="02040503050406030204" pitchFamily="18" charset="0"/>
                            <a:ea typeface="Cambria Math" panose="02040503050406030204" pitchFamily="18" charset="0"/>
                            <a:cs typeface="Times New Roman"/>
                          </a:rPr>
                        </m:ctrlPr>
                      </m:radPr>
                      <m:deg/>
                      <m:e>
                        <m:r>
                          <a:rPr lang="en-US" i="1" spc="110">
                            <a:solidFill>
                              <a:schemeClr val="tx1"/>
                            </a:solidFill>
                            <a:latin typeface="Cambria Math" panose="02040503050406030204" pitchFamily="18" charset="0"/>
                            <a:ea typeface="Cambria Math" panose="02040503050406030204" pitchFamily="18" charset="0"/>
                            <a:cs typeface="Times New Roman"/>
                          </a:rPr>
                          <m:t>4 −</m:t>
                        </m:r>
                        <m:r>
                          <a:rPr lang="en-US" i="1" spc="110">
                            <a:solidFill>
                              <a:schemeClr val="tx1"/>
                            </a:solidFill>
                            <a:latin typeface="Cambria Math" panose="02040503050406030204" pitchFamily="18" charset="0"/>
                            <a:ea typeface="Cambria Math" panose="02040503050406030204" pitchFamily="18" charset="0"/>
                            <a:cs typeface="Times New Roman"/>
                          </a:rPr>
                          <m:t>𝑦</m:t>
                        </m:r>
                      </m:e>
                    </m:rad>
                  </m:oMath>
                </a14:m>
                <a:r>
                  <a:rPr lang="en-US" spc="-5" dirty="0">
                    <a:solidFill>
                      <a:schemeClr val="tx1"/>
                    </a:solidFill>
                  </a:rPr>
                  <a:t>.</a:t>
                </a:r>
                <a:r>
                  <a:rPr lang="en-US" spc="45" dirty="0">
                    <a:solidFill>
                      <a:schemeClr val="tx1"/>
                    </a:solidFill>
                  </a:rPr>
                  <a:t> </a:t>
                </a:r>
                <a:r>
                  <a:rPr lang="en-US" spc="-10" dirty="0">
                    <a:solidFill>
                      <a:schemeClr val="tx1"/>
                    </a:solidFill>
                  </a:rPr>
                  <a:t>Thi</a:t>
                </a:r>
                <a:r>
                  <a:rPr lang="en-US" spc="-5" dirty="0">
                    <a:solidFill>
                      <a:schemeClr val="tx1"/>
                    </a:solidFill>
                  </a:rPr>
                  <a:t>s</a:t>
                </a:r>
                <a:r>
                  <a:rPr lang="en-US" spc="45" dirty="0">
                    <a:solidFill>
                      <a:schemeClr val="tx1"/>
                    </a:solidFill>
                  </a:rPr>
                  <a:t> </a:t>
                </a:r>
                <a:r>
                  <a:rPr lang="en-US" spc="-5" dirty="0">
                    <a:solidFill>
                      <a:schemeClr val="tx1"/>
                    </a:solidFill>
                  </a:rPr>
                  <a:t>s</a:t>
                </a:r>
                <a:r>
                  <a:rPr lang="en-US" spc="-10" dirty="0">
                    <a:solidFill>
                      <a:schemeClr val="tx1"/>
                    </a:solidFill>
                  </a:rPr>
                  <a:t>emicircl</a:t>
                </a:r>
                <a:r>
                  <a:rPr lang="en-US" spc="-5" dirty="0">
                    <a:solidFill>
                      <a:schemeClr val="tx1"/>
                    </a:solidFill>
                  </a:rPr>
                  <a:t>e</a:t>
                </a:r>
                <a:r>
                  <a:rPr lang="en-US" spc="45" dirty="0">
                    <a:solidFill>
                      <a:schemeClr val="tx1"/>
                    </a:solidFill>
                  </a:rPr>
                  <a:t> </a:t>
                </a:r>
                <a:r>
                  <a:rPr lang="en-US" spc="-10" dirty="0">
                    <a:solidFill>
                      <a:schemeClr val="tx1"/>
                    </a:solidFill>
                  </a:rPr>
                  <a:t>ha</a:t>
                </a:r>
                <a:r>
                  <a:rPr lang="en-US" spc="-5" dirty="0">
                    <a:solidFill>
                      <a:schemeClr val="tx1"/>
                    </a:solidFill>
                  </a:rPr>
                  <a:t>s</a:t>
                </a:r>
                <a:r>
                  <a:rPr lang="en-US" spc="45" dirty="0">
                    <a:solidFill>
                      <a:schemeClr val="tx1"/>
                    </a:solidFill>
                  </a:rPr>
                  <a:t> </a:t>
                </a:r>
                <a:r>
                  <a:rPr lang="en-US" spc="-10" dirty="0">
                    <a:solidFill>
                      <a:schemeClr val="tx1"/>
                    </a:solidFill>
                  </a:rPr>
                  <a:t>are</a:t>
                </a:r>
                <a:r>
                  <a:rPr lang="en-US" spc="-5" dirty="0">
                    <a:solidFill>
                      <a:schemeClr val="tx1"/>
                    </a:solidFill>
                  </a:rPr>
                  <a:t>a </a:t>
                </a:r>
                <a14:m>
                  <m:oMath xmlns:m="http://schemas.openxmlformats.org/officeDocument/2006/math">
                    <m:r>
                      <a:rPr lang="en-US" b="0" i="1" spc="-5" smtClean="0">
                        <a:solidFill>
                          <a:schemeClr val="tx1"/>
                        </a:solidFill>
                        <a:latin typeface="Cambria Math" panose="02040503050406030204" pitchFamily="18" charset="0"/>
                        <a:cs typeface="Times New Roman"/>
                      </a:rPr>
                      <m:t>𝐴</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𝑦</m:t>
                        </m:r>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pc="-5" smtClean="0">
                            <a:solidFill>
                              <a:schemeClr val="tx1"/>
                            </a:solidFill>
                            <a:latin typeface="Cambria Math" panose="02040503050406030204" pitchFamily="18" charset="0"/>
                            <a:cs typeface="Times New Roman"/>
                          </a:rPr>
                          <m:t>2</m:t>
                        </m:r>
                      </m:den>
                    </m:f>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4 −</m:t>
                        </m:r>
                        <m:r>
                          <a:rPr lang="en-US" b="0" i="1" spc="-5" smtClean="0">
                            <a:solidFill>
                              <a:schemeClr val="tx1"/>
                            </a:solidFill>
                            <a:latin typeface="Cambria Math" panose="02040503050406030204" pitchFamily="18" charset="0"/>
                            <a:cs typeface="Times New Roman"/>
                          </a:rPr>
                          <m:t>𝑦</m:t>
                        </m:r>
                      </m:e>
                    </m:d>
                    <m:r>
                      <a:rPr lang="en-US" b="0" i="1" spc="-5" smtClean="0">
                        <a:solidFill>
                          <a:schemeClr val="tx1"/>
                        </a:solidFill>
                        <a:latin typeface="Cambria Math" panose="02040503050406030204" pitchFamily="18" charset="0"/>
                        <a:cs typeface="Times New Roman"/>
                      </a:rPr>
                      <m:t>.</m:t>
                    </m:r>
                  </m:oMath>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𝑉</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4</m:t>
                          </m:r>
                        </m:sup>
                        <m:e>
                          <m:r>
                            <a:rPr lang="en-US" b="0" i="1" smtClean="0">
                              <a:solidFill>
                                <a:schemeClr val="tx1"/>
                              </a:solidFill>
                              <a:latin typeface="Cambria Math" panose="02040503050406030204" pitchFamily="18" charset="0"/>
                              <a:cs typeface="Times New Roman"/>
                            </a:rPr>
                            <m:t>𝐴</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𝑦</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𝑑𝑦</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4</m:t>
                          </m:r>
                        </m:sup>
                        <m:e>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ea typeface="Cambria Math" panose="02040503050406030204" pitchFamily="18" charset="0"/>
                                  <a:cs typeface="Times New Roman"/>
                                </a:rPr>
                                <m:t>𝜋</m:t>
                              </m:r>
                            </m:num>
                            <m:den>
                              <m:r>
                                <a:rPr lang="en-US" i="1" spc="-5">
                                  <a:solidFill>
                                    <a:schemeClr val="tx1"/>
                                  </a:solidFill>
                                  <a:latin typeface="Cambria Math" panose="02040503050406030204" pitchFamily="18" charset="0"/>
                                  <a:cs typeface="Times New Roman"/>
                                </a:rPr>
                                <m:t>2</m:t>
                              </m:r>
                            </m:den>
                          </m:f>
                          <m:d>
                            <m:dPr>
                              <m:ctrlPr>
                                <a:rPr lang="en-US" i="1" spc="-5">
                                  <a:solidFill>
                                    <a:schemeClr val="tx1"/>
                                  </a:solidFill>
                                  <a:latin typeface="Cambria Math" panose="02040503050406030204" pitchFamily="18" charset="0"/>
                                  <a:cs typeface="Times New Roman"/>
                                </a:rPr>
                              </m:ctrlPr>
                            </m:dPr>
                            <m:e>
                              <m:r>
                                <a:rPr lang="en-US" i="1" spc="-5">
                                  <a:solidFill>
                                    <a:schemeClr val="tx1"/>
                                  </a:solidFill>
                                  <a:latin typeface="Cambria Math" panose="02040503050406030204" pitchFamily="18" charset="0"/>
                                  <a:cs typeface="Times New Roman"/>
                                </a:rPr>
                                <m:t>4 −</m:t>
                              </m:r>
                              <m:r>
                                <a:rPr lang="en-US" i="1" spc="-5">
                                  <a:solidFill>
                                    <a:schemeClr val="tx1"/>
                                  </a:solidFill>
                                  <a:latin typeface="Cambria Math" panose="02040503050406030204" pitchFamily="18" charset="0"/>
                                  <a:cs typeface="Times New Roman"/>
                                </a:rPr>
                                <m:t>𝑦</m:t>
                              </m:r>
                            </m:e>
                          </m:d>
                        </m:e>
                      </m:nary>
                      <m:r>
                        <a:rPr lang="en-US" b="0" i="1" smtClean="0">
                          <a:solidFill>
                            <a:schemeClr val="tx1"/>
                          </a:solidFill>
                          <a:latin typeface="Cambria Math" panose="02040503050406030204" pitchFamily="18" charset="0"/>
                          <a:cs typeface="Times New Roman"/>
                        </a:rPr>
                        <m:t>𝑑𝑦</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cs typeface="Times New Roman"/>
                            </a:rPr>
                            <m:t>2</m:t>
                          </m:r>
                        </m:den>
                      </m:f>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4</m:t>
                          </m:r>
                          <m:r>
                            <a:rPr lang="en-US" b="0" i="1" smtClean="0">
                              <a:solidFill>
                                <a:schemeClr val="tx1"/>
                              </a:solidFill>
                              <a:latin typeface="Cambria Math" panose="02040503050406030204" pitchFamily="18" charset="0"/>
                              <a:cs typeface="Times New Roman"/>
                            </a:rPr>
                            <m:t>𝑦</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2</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𝑦</m:t>
                              </m:r>
                            </m:e>
                            <m:sup>
                              <m:r>
                                <a:rPr lang="en-US" b="0" i="1" smtClean="0">
                                  <a:solidFill>
                                    <a:schemeClr val="tx1"/>
                                  </a:solidFill>
                                  <a:latin typeface="Cambria Math" panose="02040503050406030204" pitchFamily="18" charset="0"/>
                                  <a:cs typeface="Times New Roman"/>
                                </a:rPr>
                                <m:t>2</m:t>
                              </m:r>
                            </m:sup>
                          </m:sSup>
                        </m:e>
                      </m:d>
                      <m:sSubSup>
                        <m:sSubSupPr>
                          <m:ctrlPr>
                            <a:rPr lang="en-US" b="0"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m:t>
                          </m:r>
                        </m:e>
                        <m:sub>
                          <m: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4</m:t>
                          </m:r>
                        </m:sup>
                      </m:sSubSup>
                      <m:r>
                        <a:rPr lang="en-US" b="0" i="1" smtClean="0">
                          <a:solidFill>
                            <a:schemeClr val="tx1"/>
                          </a:solidFill>
                          <a:latin typeface="Cambria Math" panose="02040503050406030204" pitchFamily="18" charset="0"/>
                          <a:cs typeface="Times New Roman"/>
                        </a:rPr>
                        <m:t>=4</m:t>
                      </m:r>
                      <m:r>
                        <a:rPr lang="en-US" b="0" i="1" smtClean="0">
                          <a:solidFill>
                            <a:schemeClr val="tx1"/>
                          </a:solidFill>
                          <a:latin typeface="Cambria Math" panose="02040503050406030204" pitchFamily="18" charset="0"/>
                          <a:ea typeface="Cambria Math" panose="02040503050406030204" pitchFamily="18" charset="0"/>
                          <a:cs typeface="Times New Roman"/>
                        </a:rPr>
                        <m:t>𝜋</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7331766" cy="4658139"/>
              </a:xfrm>
              <a:blipFill>
                <a:blip r:embed="rId2"/>
                <a:stretch>
                  <a:fillRect l="-499" t="-916" r="-1164"/>
                </a:stretch>
              </a:blipFill>
            </p:spPr>
            <p:txBody>
              <a:bodyPr/>
              <a:lstStyle/>
              <a:p>
                <a:r>
                  <a:rPr lang="en-US">
                    <a:noFill/>
                  </a:rPr>
                  <a:t> </a:t>
                </a:r>
              </a:p>
            </p:txBody>
          </p:sp>
        </mc:Fallback>
      </mc:AlternateContent>
      <p:pic>
        <p:nvPicPr>
          <p:cNvPr id="4" name="Picture 3" descr="An illustration shows a solid formed by the x axis and a parabola with a cross section and an illustration shows the base of that solid.&#10;The base of the solid is the region between the x axis and a parabola. The y axis is a line of symmetry for the base. The height of the solid decreases as the value of y increases. The solid is sliced perpendicular to the y plane, each slice equally spaced. The slices are in the shape of semicircles. One slice is highlighted with its base marked with 3 dots, 1 on either end of the base and one on the y axis labeled y. The highlighted slice is labeled cross section is a semicircle of radius square root of the quantity 4 minus y. An illustration of the base of the solid shows the y axis with point 4 labeled and the x axis shows no scale. A parabola is drawn from the negative x axis to a maximum of y equals 4 when x equals 0 to the positive x axis and is labeled y equals 4 minus x squared. A point below the maximum, labeled y, connects to the side of the parabola with a dashed horizontal line, labeled length square root of quantity 4 minus y.  A dashed vertical line connects that point on the parabola to a point on the x axis labeled square root of quantity 4 minus y.">
            <a:extLst>
              <a:ext uri="{FF2B5EF4-FFF2-40B4-BE49-F238E27FC236}">
                <a16:creationId xmlns="" xmlns:a16="http://schemas.microsoft.com/office/drawing/2014/main" id="{C8B4F68C-207E-4DDC-83B1-07C371EBC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417" y="1696191"/>
            <a:ext cx="3082401" cy="3465618"/>
          </a:xfrm>
          <a:prstGeom prst="rect">
            <a:avLst/>
          </a:prstGeom>
        </p:spPr>
      </p:pic>
    </p:spTree>
    <p:extLst>
      <p:ext uri="{BB962C8B-B14F-4D97-AF65-F5344CB8AC3E}">
        <p14:creationId xmlns:p14="http://schemas.microsoft.com/office/powerpoint/2010/main" val="598052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(7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596810" cy="4370567"/>
              </a:xfrm>
            </p:spPr>
            <p:txBody>
              <a:bodyPr>
                <a:noAutofit/>
              </a:bodyPr>
              <a:lstStyle/>
              <a:p>
                <a:pPr marL="0" marR="5080" indent="0">
                  <a:lnSpc>
                    <a:spcPct val="100000"/>
                  </a:lnSpc>
                  <a:buNone/>
                </a:pPr>
                <a:r>
                  <a:rPr lang="en-US" b="1" spc="-85" dirty="0">
                    <a:solidFill>
                      <a:schemeClr val="tx1"/>
                    </a:solidFill>
                  </a:rPr>
                  <a:t>V</a:t>
                </a:r>
                <a:r>
                  <a:rPr lang="en-US" b="1" spc="-50" dirty="0">
                    <a:solidFill>
                      <a:schemeClr val="tx1"/>
                    </a:solidFill>
                  </a:rPr>
                  <a:t>o</a:t>
                </a:r>
                <a:r>
                  <a:rPr lang="en-US" b="1" spc="-40" dirty="0">
                    <a:solidFill>
                      <a:schemeClr val="tx1"/>
                    </a:solidFill>
                  </a:rPr>
                  <a:t>lum</a:t>
                </a:r>
                <a:r>
                  <a:rPr lang="en-US" b="1" spc="-35" dirty="0">
                    <a:solidFill>
                      <a:schemeClr val="tx1"/>
                    </a:solidFill>
                  </a:rPr>
                  <a:t>e</a:t>
                </a:r>
                <a:r>
                  <a:rPr lang="en-US" b="1" spc="100" dirty="0">
                    <a:solidFill>
                      <a:schemeClr val="tx1"/>
                    </a:solidFill>
                  </a:rPr>
                  <a:t> </a:t>
                </a:r>
                <a:r>
                  <a:rPr lang="en-US" b="1" spc="-60" dirty="0">
                    <a:solidFill>
                      <a:schemeClr val="tx1"/>
                    </a:solidFill>
                  </a:rPr>
                  <a:t>o</a:t>
                </a:r>
                <a:r>
                  <a:rPr lang="en-US" b="1" spc="-35" dirty="0">
                    <a:solidFill>
                      <a:schemeClr val="tx1"/>
                    </a:solidFill>
                  </a:rPr>
                  <a:t>f</a:t>
                </a:r>
                <a:r>
                  <a:rPr lang="en-US" b="1" spc="100" dirty="0">
                    <a:solidFill>
                      <a:schemeClr val="tx1"/>
                    </a:solidFill>
                  </a:rPr>
                  <a:t> </a:t>
                </a:r>
                <a:r>
                  <a:rPr lang="en-US" b="1" dirty="0">
                    <a:solidFill>
                      <a:schemeClr val="tx1"/>
                    </a:solidFill>
                  </a:rPr>
                  <a:t>a</a:t>
                </a:r>
                <a:r>
                  <a:rPr lang="en-US" b="1" spc="95" dirty="0">
                    <a:solidFill>
                      <a:schemeClr val="tx1"/>
                    </a:solidFill>
                  </a:rPr>
                  <a:t> </a:t>
                </a:r>
                <a:r>
                  <a:rPr lang="en-US" b="1" spc="-10" dirty="0">
                    <a:solidFill>
                      <a:schemeClr val="tx1"/>
                    </a:solidFill>
                  </a:rPr>
                  <a:t>Sphere</a:t>
                </a:r>
                <a:r>
                  <a:rPr lang="en-US" b="1" spc="-5" dirty="0">
                    <a:solidFill>
                      <a:schemeClr val="tx1"/>
                    </a:solidFill>
                  </a:rPr>
                  <a:t>:</a:t>
                </a:r>
                <a:r>
                  <a:rPr lang="en-US" b="1" spc="100" dirty="0">
                    <a:solidFill>
                      <a:schemeClr val="tx1"/>
                    </a:solidFill>
                  </a:rPr>
                  <a:t> </a:t>
                </a:r>
                <a:r>
                  <a:rPr lang="en-US" b="1" spc="-85" dirty="0">
                    <a:solidFill>
                      <a:schemeClr val="tx1"/>
                    </a:solidFill>
                  </a:rPr>
                  <a:t>V</a:t>
                </a:r>
                <a:r>
                  <a:rPr lang="en-US" b="1" spc="-10" dirty="0">
                    <a:solidFill>
                      <a:schemeClr val="tx1"/>
                    </a:solidFill>
                  </a:rPr>
                  <a:t>e</a:t>
                </a:r>
                <a:r>
                  <a:rPr lang="en-US" b="1" dirty="0">
                    <a:solidFill>
                      <a:schemeClr val="tx1"/>
                    </a:solidFill>
                  </a:rPr>
                  <a:t>rtica</a:t>
                </a:r>
                <a:r>
                  <a:rPr lang="en-US" b="1" spc="5" dirty="0">
                    <a:solidFill>
                      <a:schemeClr val="tx1"/>
                    </a:solidFill>
                  </a:rPr>
                  <a:t>l</a:t>
                </a:r>
                <a:r>
                  <a:rPr lang="en-US" b="1" spc="100" dirty="0">
                    <a:solidFill>
                      <a:schemeClr val="tx1"/>
                    </a:solidFill>
                  </a:rPr>
                  <a:t> </a:t>
                </a:r>
                <a:r>
                  <a:rPr lang="en-US" b="1" dirty="0">
                    <a:solidFill>
                      <a:schemeClr val="tx1"/>
                    </a:solidFill>
                  </a:rPr>
                  <a:t>Cros</a:t>
                </a:r>
                <a:r>
                  <a:rPr lang="en-US" b="1" spc="5" dirty="0">
                    <a:solidFill>
                      <a:schemeClr val="tx1"/>
                    </a:solidFill>
                  </a:rPr>
                  <a:t>s</a:t>
                </a:r>
                <a:r>
                  <a:rPr lang="en-US" b="1" spc="95" dirty="0">
                    <a:solidFill>
                      <a:schemeClr val="tx1"/>
                    </a:solidFill>
                  </a:rPr>
                  <a:t> </a:t>
                </a:r>
                <a:r>
                  <a:rPr lang="en-US" b="1" dirty="0">
                    <a:solidFill>
                      <a:schemeClr val="tx1"/>
                    </a:solidFill>
                  </a:rPr>
                  <a:t>Section</a:t>
                </a:r>
                <a:r>
                  <a:rPr lang="en-US" b="1" spc="5" dirty="0">
                    <a:solidFill>
                      <a:schemeClr val="tx1"/>
                    </a:solidFill>
                  </a:rPr>
                  <a:t>s</a:t>
                </a:r>
                <a:r>
                  <a:rPr lang="en-US" b="1" dirty="0">
                    <a:solidFill>
                      <a:schemeClr val="tx1"/>
                    </a:solidFill>
                  </a:rPr>
                  <a:t> </a:t>
                </a:r>
                <a:r>
                  <a:rPr lang="en-US" spc="-15" dirty="0">
                    <a:solidFill>
                      <a:schemeClr val="tx1"/>
                    </a:solidFill>
                    <a:latin typeface="Times New Roman"/>
                    <a:cs typeface="Times New Roman"/>
                  </a:rPr>
                  <a:t>Comput</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5" dirty="0">
                    <a:solidFill>
                      <a:schemeClr val="tx1"/>
                    </a:solidFill>
                    <a:latin typeface="Times New Roman"/>
                    <a:cs typeface="Times New Roman"/>
                  </a:rPr>
                  <a:t>volum</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 s</a:t>
                </a:r>
                <a:r>
                  <a:rPr lang="en-US" spc="-10" dirty="0">
                    <a:solidFill>
                      <a:schemeClr val="tx1"/>
                    </a:solidFill>
                    <a:latin typeface="Times New Roman"/>
                    <a:cs typeface="Times New Roman"/>
                  </a:rPr>
                  <a:t>pher</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r</a:t>
                </a:r>
                <a:r>
                  <a:rPr lang="en-US" spc="-10" dirty="0">
                    <a:solidFill>
                      <a:schemeClr val="tx1"/>
                    </a:solidFill>
                    <a:latin typeface="Times New Roman"/>
                    <a:cs typeface="Times New Roman"/>
                  </a:rPr>
                  <a:t>adiu</a:t>
                </a:r>
                <a:r>
                  <a:rPr lang="en-US" spc="-5" dirty="0">
                    <a:solidFill>
                      <a:schemeClr val="tx1"/>
                    </a:solidFill>
                    <a:latin typeface="Times New Roman"/>
                    <a:cs typeface="Times New Roman"/>
                  </a:rPr>
                  <a:t>s</a:t>
                </a:r>
                <a:r>
                  <a:rPr lang="en-US" spc="80" dirty="0">
                    <a:solidFill>
                      <a:schemeClr val="tx1"/>
                    </a:solidFill>
                    <a:latin typeface="Times New Roman"/>
                    <a:cs typeface="Times New Roman"/>
                  </a:rPr>
                  <a:t> </a:t>
                </a:r>
                <a:r>
                  <a:rPr lang="en-US" i="1" spc="30" dirty="0">
                    <a:solidFill>
                      <a:schemeClr val="tx1"/>
                    </a:solidFill>
                    <a:latin typeface="Times New Roman"/>
                    <a:cs typeface="Times New Roman"/>
                  </a:rPr>
                  <a:t>R</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indent="0">
                  <a:lnSpc>
                    <a:spcPct val="100000"/>
                  </a:lnSpc>
                  <a:buNone/>
                </a:pPr>
                <a:r>
                  <a:rPr lang="en-US" b="1" spc="-5" dirty="0">
                    <a:solidFill>
                      <a:schemeClr val="tx1"/>
                    </a:solidFill>
                    <a:latin typeface="Times New Roman"/>
                    <a:cs typeface="Times New Roman"/>
                  </a:rPr>
                  <a:t>Solution </a:t>
                </a:r>
                <a:r>
                  <a:rPr lang="en-US" b="1" spc="95" dirty="0">
                    <a:solidFill>
                      <a:schemeClr val="tx1"/>
                    </a:solidFill>
                    <a:latin typeface="Times New Roman"/>
                    <a:cs typeface="Times New Roman"/>
                  </a:rPr>
                  <a:t> </a:t>
                </a:r>
                <a:r>
                  <a:rPr lang="en-US" spc="-10" dirty="0">
                    <a:solidFill>
                      <a:schemeClr val="tx1"/>
                    </a:solidFill>
                    <a:latin typeface="Times New Roman"/>
                    <a:cs typeface="Times New Roman"/>
                  </a:rPr>
                  <a:t>As</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see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50" dirty="0">
                    <a:solidFill>
                      <a:schemeClr val="tx1"/>
                    </a:solidFill>
                    <a:latin typeface="Times New Roman"/>
                    <a:cs typeface="Times New Roman"/>
                  </a:rPr>
                  <a:t> </a:t>
                </a:r>
                <a:r>
                  <a:rPr lang="en-US" spc="-15" dirty="0">
                    <a:solidFill>
                      <a:schemeClr val="tx1"/>
                    </a:solidFill>
                    <a:latin typeface="Times New Roman"/>
                    <a:cs typeface="Times New Roman"/>
                  </a:rPr>
                  <a:t>F</a:t>
                </a:r>
                <a:r>
                  <a:rPr lang="en-US" spc="-5" dirty="0">
                    <a:solidFill>
                      <a:schemeClr val="tx1"/>
                    </a:solidFill>
                    <a:latin typeface="Times New Roman"/>
                    <a:cs typeface="Times New Roman"/>
                  </a:rPr>
                  <a:t>igure</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5</a:t>
                </a:r>
                <a:r>
                  <a:rPr lang="en-US" spc="-5" dirty="0">
                    <a:solidFill>
                      <a:schemeClr val="tx1"/>
                    </a:solidFill>
                    <a:latin typeface="Times New Roman"/>
                    <a:cs typeface="Times New Roman"/>
                  </a:rPr>
                  <a: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vertical</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cross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section</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sphere</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7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dirty="0">
                    <a:solidFill>
                      <a:schemeClr val="tx1"/>
                    </a:solidFill>
                    <a:latin typeface="Times New Roman"/>
                    <a:cs typeface="Times New Roman"/>
                  </a:rPr>
                  <a:t> </a:t>
                </a:r>
                <a:r>
                  <a:rPr lang="en-US" i="1" spc="-11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c</a:t>
                </a:r>
                <a:r>
                  <a:rPr lang="en-US" spc="-5" dirty="0">
                    <a:solidFill>
                      <a:schemeClr val="tx1"/>
                    </a:solidFill>
                    <a:latin typeface="Times New Roman"/>
                    <a:cs typeface="Times New Roman"/>
                  </a:rPr>
                  <a:t>ircle </a:t>
                </a:r>
                <a:r>
                  <a:rPr lang="en-US" spc="-15" dirty="0">
                    <a:solidFill>
                      <a:schemeClr val="tx1"/>
                    </a:solidFill>
                    <a:latin typeface="Times New Roman"/>
                    <a:cs typeface="Times New Roman"/>
                  </a:rPr>
                  <a:t>whos</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adiu</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a:t>
                </a:r>
                <a:r>
                  <a:rPr lang="en-US" i="1" spc="-5" dirty="0">
                    <a:solidFill>
                      <a:schemeClr val="tx1"/>
                    </a:solidFill>
                    <a:latin typeface="Times New Roman"/>
                    <a:cs typeface="Times New Roman"/>
                  </a:rPr>
                  <a:t>r</a:t>
                </a:r>
                <a:r>
                  <a:rPr lang="en-US" i="1" spc="110" dirty="0">
                    <a:solidFill>
                      <a:schemeClr val="tx1"/>
                    </a:solidFill>
                    <a:latin typeface="Times New Roman"/>
                    <a:cs typeface="Times New Roman"/>
                  </a:rPr>
                  <a:t> </a:t>
                </a:r>
                <a:r>
                  <a:rPr lang="en-US" spc="-5" dirty="0">
                    <a:solidFill>
                      <a:schemeClr val="tx1"/>
                    </a:solidFill>
                    <a:latin typeface="Times New Roman"/>
                    <a:cs typeface="Times New Roman"/>
                  </a:rPr>
                  <a:t>satisfies</a:t>
                </a:r>
                <a:r>
                  <a:rPr lang="en-US" spc="3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5925" dirty="0">
                    <a:solidFill>
                      <a:schemeClr val="tx1"/>
                    </a:solidFill>
                    <a:latin typeface="Times New Roman"/>
                    <a:cs typeface="Times New Roman"/>
                  </a:rPr>
                  <a:t>2</a:t>
                </a:r>
                <a:r>
                  <a:rPr lang="en-US" spc="120" baseline="259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14" dirty="0">
                    <a:solidFill>
                      <a:schemeClr val="tx1"/>
                    </a:solidFill>
                    <a:latin typeface="Lucida Sans Unicode"/>
                    <a:cs typeface="Lucida Sans Unicode"/>
                  </a:rPr>
                  <a:t> </a:t>
                </a:r>
                <a:r>
                  <a:rPr lang="en-US" i="1" spc="-5" dirty="0">
                    <a:solidFill>
                      <a:schemeClr val="tx1"/>
                    </a:solidFill>
                    <a:latin typeface="Times New Roman"/>
                    <a:cs typeface="Times New Roman"/>
                  </a:rPr>
                  <a:t>r</a:t>
                </a:r>
                <a:r>
                  <a:rPr lang="en-US" i="1" spc="-150" dirty="0">
                    <a:solidFill>
                      <a:schemeClr val="tx1"/>
                    </a:solidFill>
                    <a:latin typeface="Times New Roman"/>
                    <a:cs typeface="Times New Roman"/>
                  </a:rPr>
                  <a:t> </a:t>
                </a:r>
                <a:r>
                  <a:rPr lang="en-US" baseline="25925" dirty="0">
                    <a:solidFill>
                      <a:schemeClr val="tx1"/>
                    </a:solidFill>
                    <a:latin typeface="Times New Roman"/>
                    <a:cs typeface="Times New Roman"/>
                  </a:rPr>
                  <a:t>2 </a:t>
                </a:r>
                <a:r>
                  <a:rPr lang="en-US" spc="-75" baseline="259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30" dirty="0">
                    <a:solidFill>
                      <a:schemeClr val="tx1"/>
                    </a:solidFill>
                    <a:latin typeface="Times New Roman"/>
                    <a:cs typeface="Times New Roman"/>
                  </a:rPr>
                  <a:t>R</a:t>
                </a:r>
                <a:r>
                  <a:rPr lang="en-US" baseline="25925" dirty="0">
                    <a:solidFill>
                      <a:schemeClr val="tx1"/>
                    </a:solidFill>
                    <a:latin typeface="Times New Roman"/>
                    <a:cs typeface="Times New Roman"/>
                  </a:rPr>
                  <a:t>2 </a:t>
                </a:r>
                <a:r>
                  <a:rPr lang="en-US" spc="-97" baseline="2592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 </a:t>
                </a:r>
                <a14:m>
                  <m:oMath xmlns:m="http://schemas.openxmlformats.org/officeDocument/2006/math">
                    <m:r>
                      <a:rPr lang="en-US" b="0" i="1" spc="-5" smtClean="0">
                        <a:solidFill>
                          <a:schemeClr val="tx1"/>
                        </a:solidFill>
                        <a:latin typeface="Cambria Math" panose="02040503050406030204" pitchFamily="18" charset="0"/>
                        <a:cs typeface="Times New Roman"/>
                      </a:rPr>
                      <m:t>𝑟</m:t>
                    </m:r>
                    <m:r>
                      <a:rPr lang="en-US" b="0" i="1" spc="-5" smtClean="0">
                        <a:solidFill>
                          <a:schemeClr val="tx1"/>
                        </a:solidFill>
                        <a:latin typeface="Cambria Math" panose="02040503050406030204" pitchFamily="18" charset="0"/>
                        <a:cs typeface="Times New Roman"/>
                      </a:rPr>
                      <m:t>=</m:t>
                    </m:r>
                    <m:rad>
                      <m:radPr>
                        <m:degHide m:val="on"/>
                        <m:ctrlPr>
                          <a:rPr lang="en-US" b="0" i="1" spc="-5" smtClean="0">
                            <a:solidFill>
                              <a:schemeClr val="tx1"/>
                            </a:solidFill>
                            <a:latin typeface="Cambria Math" panose="02040503050406030204" pitchFamily="18" charset="0"/>
                            <a:cs typeface="Times New Roman"/>
                          </a:rPr>
                        </m:ctrlPr>
                      </m:radPr>
                      <m:deg/>
                      <m:e>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𝑅</m:t>
                            </m:r>
                          </m:e>
                          <m:sup>
                            <m:r>
                              <a:rPr lang="en-US" b="0" i="1" spc="-5" smtClean="0">
                                <a:solidFill>
                                  <a:schemeClr val="tx1"/>
                                </a:solidFill>
                                <a:latin typeface="Cambria Math" panose="02040503050406030204" pitchFamily="18" charset="0"/>
                                <a:cs typeface="Times New Roman"/>
                              </a:rPr>
                              <m:t>2</m:t>
                            </m:r>
                          </m:sup>
                        </m:sSup>
                        <m:r>
                          <a:rPr lang="en-US" b="0" i="1" spc="-5" smtClean="0">
                            <a:solidFill>
                              <a:schemeClr val="tx1"/>
                            </a:solidFill>
                            <a:latin typeface="Cambria Math" panose="02040503050406030204" pitchFamily="18" charset="0"/>
                            <a:cs typeface="Times New Roman"/>
                          </a:rPr>
                          <m:t>−</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𝑥</m:t>
                            </m:r>
                          </m:e>
                          <m:sup>
                            <m:r>
                              <a:rPr lang="en-US" b="0" i="1" spc="-5" smtClean="0">
                                <a:solidFill>
                                  <a:schemeClr val="tx1"/>
                                </a:solidFill>
                                <a:latin typeface="Cambria Math" panose="02040503050406030204" pitchFamily="18" charset="0"/>
                                <a:cs typeface="Times New Roman"/>
                              </a:rPr>
                              <m:t>2</m:t>
                            </m:r>
                          </m:sup>
                        </m:sSup>
                      </m:e>
                    </m:rad>
                  </m:oMath>
                </a14:m>
                <a:r>
                  <a:rPr lang="en-US" dirty="0">
                    <a:solidFill>
                      <a:schemeClr val="tx1"/>
                    </a:solidFill>
                    <a:latin typeface="Times New Roman"/>
                    <a:cs typeface="Times New Roman"/>
                  </a:rPr>
                  <a:t>. </a:t>
                </a:r>
                <a:r>
                  <a:rPr lang="en-US" spc="-10" dirty="0">
                    <a:solidFill>
                      <a:schemeClr val="tx1"/>
                    </a:solidFill>
                    <a:latin typeface="Times New Roman"/>
                    <a:cs typeface="Times New Roman"/>
                  </a:rPr>
                  <a:t>Not</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90" dirty="0">
                    <a:solidFill>
                      <a:schemeClr val="tx1"/>
                    </a:solidFill>
                    <a:latin typeface="Times New Roman"/>
                    <a:cs typeface="Times New Roman"/>
                  </a:rPr>
                  <a:t> </a:t>
                </a:r>
                <a:r>
                  <a:rPr lang="en-US" i="1" spc="-10" dirty="0">
                    <a:solidFill>
                      <a:schemeClr val="tx1"/>
                    </a:solidFill>
                    <a:latin typeface="Times New Roman"/>
                    <a:cs typeface="Times New Roman"/>
                  </a:rPr>
                  <a:t>R</a:t>
                </a:r>
                <a:r>
                  <a:rPr lang="en-US" i="1" spc="5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fixed</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radius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phere</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whil</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i="1" spc="-5" dirty="0">
                    <a:solidFill>
                      <a:schemeClr val="tx1"/>
                    </a:solidFill>
                    <a:latin typeface="Times New Roman"/>
                    <a:cs typeface="Times New Roman"/>
                  </a:rPr>
                  <a:t>r</a:t>
                </a:r>
                <a:r>
                  <a:rPr lang="en-US" i="1" dirty="0">
                    <a:solidFill>
                      <a:schemeClr val="tx1"/>
                    </a:solidFill>
                    <a:latin typeface="Times New Roman"/>
                    <a:cs typeface="Times New Roman"/>
                  </a:rPr>
                  <a:t> </a:t>
                </a:r>
                <a:r>
                  <a:rPr lang="en-US" i="1" spc="-95" dirty="0">
                    <a:solidFill>
                      <a:schemeClr val="tx1"/>
                    </a:solidFill>
                    <a:latin typeface="Times New Roman"/>
                    <a:cs typeface="Times New Roman"/>
                  </a:rPr>
                  <a:t> </a:t>
                </a:r>
                <a:r>
                  <a:rPr lang="en-US" spc="-10" dirty="0">
                    <a:solidFill>
                      <a:schemeClr val="tx1"/>
                    </a:solidFill>
                    <a:latin typeface="Times New Roman"/>
                    <a:cs typeface="Times New Roman"/>
                  </a:rPr>
                  <a:t>varie</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cros</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ection</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vary</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cros</a:t>
                </a:r>
                <a:r>
                  <a:rPr lang="en-US" spc="-5" dirty="0">
                    <a:solidFill>
                      <a:schemeClr val="tx1"/>
                    </a:solidFill>
                    <a:latin typeface="Times New Roman"/>
                    <a:cs typeface="Times New Roman"/>
                  </a:rPr>
                  <a:t>s</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ectio</a:t>
                </a:r>
                <a:r>
                  <a:rPr lang="en-US" spc="-5" dirty="0">
                    <a:solidFill>
                      <a:schemeClr val="tx1"/>
                    </a:solidFill>
                    <a:latin typeface="Times New Roman"/>
                    <a:cs typeface="Times New Roman"/>
                  </a:rPr>
                  <a:t>n</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is</a:t>
                </a:r>
                <a:endParaRPr lang="en-US" dirty="0">
                  <a:solidFill>
                    <a:schemeClr val="tx1"/>
                  </a:solidFill>
                  <a:latin typeface="Times New Roman"/>
                  <a:cs typeface="Times New Roman"/>
                </a:endParaRPr>
              </a:p>
              <a:p>
                <a:pPr marL="0" indent="0">
                  <a:lnSpc>
                    <a:spcPct val="100000"/>
                  </a:lnSpc>
                  <a:buNone/>
                </a:pPr>
                <a:r>
                  <a:rPr lang="en-US" i="1" dirty="0">
                    <a:solidFill>
                      <a:schemeClr val="tx1"/>
                    </a:solidFill>
                    <a:latin typeface="Times New Roman"/>
                    <a:cs typeface="Times New Roman"/>
                  </a:rPr>
                  <a:t>A</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dirty="0">
                    <a:solidFill>
                      <a:schemeClr val="tx1"/>
                    </a:solidFill>
                    <a:latin typeface="Cambria Math" panose="02040503050406030204" pitchFamily="18" charset="0"/>
                    <a:ea typeface="Cambria Math" panose="02040503050406030204" pitchFamily="18" charset="0"/>
                    <a:cs typeface="Arial"/>
                  </a:rPr>
                  <a:t>𝜋</a:t>
                </a:r>
                <a:r>
                  <a:rPr lang="en-US" i="1" spc="-5" dirty="0">
                    <a:solidFill>
                      <a:schemeClr val="tx1"/>
                    </a:solidFill>
                    <a:latin typeface="Times New Roman"/>
                    <a:cs typeface="Times New Roman"/>
                  </a:rPr>
                  <a:t>r</a:t>
                </a:r>
                <a:r>
                  <a:rPr lang="en-US" i="1" spc="-150" dirty="0">
                    <a:solidFill>
                      <a:schemeClr val="tx1"/>
                    </a:solidFill>
                    <a:latin typeface="Times New Roman"/>
                    <a:cs typeface="Times New Roman"/>
                  </a:rPr>
                  <a:t> </a:t>
                </a:r>
                <a:r>
                  <a:rPr lang="en-US" baseline="25925" dirty="0">
                    <a:solidFill>
                      <a:schemeClr val="tx1"/>
                    </a:solidFill>
                    <a:latin typeface="Times New Roman"/>
                    <a:cs typeface="Times New Roman"/>
                  </a:rPr>
                  <a:t>2 </a:t>
                </a:r>
                <a:r>
                  <a:rPr lang="en-US" spc="-75" baseline="259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75" dirty="0">
                    <a:solidFill>
                      <a:schemeClr val="tx1"/>
                    </a:solidFill>
                    <a:latin typeface="Cambria Math" panose="02040503050406030204" pitchFamily="18" charset="0"/>
                    <a:ea typeface="Cambria Math" panose="02040503050406030204" pitchFamily="18" charset="0"/>
                    <a:cs typeface="Arial"/>
                  </a:rPr>
                  <a:t>𝜋</a:t>
                </a:r>
                <a:r>
                  <a:rPr lang="en-US" i="1" spc="-180" dirty="0">
                    <a:solidFill>
                      <a:schemeClr val="tx1"/>
                    </a:solidFill>
                    <a:latin typeface="Arial"/>
                    <a:cs typeface="Arial"/>
                  </a:rPr>
                  <a:t> </a:t>
                </a:r>
                <a:r>
                  <a:rPr lang="en-US" spc="75" dirty="0">
                    <a:solidFill>
                      <a:schemeClr val="tx1"/>
                    </a:solidFill>
                    <a:latin typeface="Times New Roman"/>
                    <a:cs typeface="Times New Roman"/>
                  </a:rPr>
                  <a:t>(</a:t>
                </a:r>
                <a:r>
                  <a:rPr lang="en-US" i="1" spc="30" dirty="0">
                    <a:solidFill>
                      <a:schemeClr val="tx1"/>
                    </a:solidFill>
                    <a:latin typeface="Times New Roman"/>
                    <a:cs typeface="Times New Roman"/>
                  </a:rPr>
                  <a:t>R</a:t>
                </a:r>
                <a:r>
                  <a:rPr lang="en-US" baseline="25925" dirty="0">
                    <a:solidFill>
                      <a:schemeClr val="tx1"/>
                    </a:solidFill>
                    <a:latin typeface="Times New Roman"/>
                    <a:cs typeface="Times New Roman"/>
                  </a:rPr>
                  <a:t>2</a:t>
                </a:r>
                <a:r>
                  <a:rPr lang="en-US" spc="120" baseline="259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75" baseline="25925" dirty="0">
                    <a:solidFill>
                      <a:schemeClr val="tx1"/>
                    </a:solidFill>
                    <a:latin typeface="Times New Roman"/>
                    <a:cs typeface="Times New Roman"/>
                  </a:rPr>
                  <a:t>2</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Therefore</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s</a:t>
                </a:r>
                <a:r>
                  <a:rPr lang="en-US" spc="-10" dirty="0">
                    <a:solidFill>
                      <a:schemeClr val="tx1"/>
                    </a:solidFill>
                    <a:latin typeface="Times New Roman"/>
                    <a:cs typeface="Times New Roman"/>
                  </a:rPr>
                  <a:t>pher</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volume</a:t>
                </a:r>
                <a:endParaRPr lang="en-US" dirty="0">
                  <a:solidFill>
                    <a:schemeClr val="tx1"/>
                  </a:solidFill>
                  <a:latin typeface="Times New Roman"/>
                  <a:cs typeface="Times New Roman"/>
                </a:endParaRPr>
              </a:p>
              <a:p>
                <a:pPr marL="0" marR="5080" indent="0">
                  <a:lnSpc>
                    <a:spcPct val="117800"/>
                  </a:lnSpc>
                  <a:spcBef>
                    <a:spcPts val="675"/>
                  </a:spcBef>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𝑅</m:t>
                          </m:r>
                        </m:sub>
                        <m:sup>
                          <m:r>
                            <a:rPr lang="en-US" b="0" i="1" smtClean="0">
                              <a:latin typeface="Cambria Math" panose="02040503050406030204" pitchFamily="18" charset="0"/>
                              <a:cs typeface="Times New Roman"/>
                            </a:rPr>
                            <m:t>𝑅</m:t>
                          </m:r>
                        </m:sup>
                        <m:e>
                          <m:r>
                            <a:rPr lang="en-US" i="1" smtClean="0">
                              <a:latin typeface="Cambria Math" panose="02040503050406030204" pitchFamily="18" charset="0"/>
                              <a:ea typeface="Cambria Math" panose="02040503050406030204" pitchFamily="18" charset="0"/>
                              <a:cs typeface="Times New Roman"/>
                            </a:rPr>
                            <m:t>𝜋</m:t>
                          </m:r>
                          <m:r>
                            <a:rPr lang="en-US" b="0" i="1" smtClean="0">
                              <a:latin typeface="Cambria Math" panose="02040503050406030204" pitchFamily="18" charset="0"/>
                              <a:ea typeface="Cambria Math" panose="02040503050406030204" pitchFamily="18" charset="0"/>
                              <a:cs typeface="Times New Roman"/>
                            </a:rPr>
                            <m:t>(</m:t>
                          </m:r>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𝑅</m:t>
                              </m:r>
                            </m:e>
                            <m:sup>
                              <m:r>
                                <a:rPr lang="en-US" b="0" i="1" smtClean="0">
                                  <a:latin typeface="Cambria Math" panose="02040503050406030204" pitchFamily="18" charset="0"/>
                                  <a:ea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m:t>
                          </m:r>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𝑥</m:t>
                              </m:r>
                            </m:e>
                            <m:sup>
                              <m:r>
                                <a:rPr lang="en-US" b="0" i="1" smtClean="0">
                                  <a:latin typeface="Cambria Math" panose="02040503050406030204" pitchFamily="18" charset="0"/>
                                  <a:ea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m:t>
                          </m:r>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𝜋</m:t>
                      </m:r>
                      <m:d>
                        <m:dPr>
                          <m:ctrlPr>
                            <a:rPr lang="en-US" b="0" i="1" smtClean="0">
                              <a:latin typeface="Cambria Math" panose="02040503050406030204" pitchFamily="18" charset="0"/>
                              <a:ea typeface="Cambria Math" panose="02040503050406030204" pitchFamily="18" charset="0"/>
                              <a:cs typeface="Times New Roman"/>
                            </a:rPr>
                          </m:ctrlPr>
                        </m:dPr>
                        <m:e>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𝑅</m:t>
                              </m:r>
                            </m:e>
                            <m:sup>
                              <m:r>
                                <a:rPr lang="en-US" b="0" i="1" smtClean="0">
                                  <a:latin typeface="Cambria Math" panose="02040503050406030204" pitchFamily="18" charset="0"/>
                                  <a:ea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𝑥</m:t>
                          </m:r>
                          <m:r>
                            <a:rPr lang="en-US" b="0" i="1" smtClean="0">
                              <a:latin typeface="Cambria Math" panose="02040503050406030204" pitchFamily="18" charset="0"/>
                              <a:ea typeface="Cambria Math" panose="02040503050406030204" pitchFamily="18" charset="0"/>
                              <a:cs typeface="Times New Roman"/>
                            </a:rPr>
                            <m:t>−</m:t>
                          </m:r>
                          <m:f>
                            <m:fPr>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1</m:t>
                              </m:r>
                            </m:num>
                            <m:den>
                              <m:r>
                                <a:rPr lang="en-US" b="0" i="1" smtClean="0">
                                  <a:latin typeface="Cambria Math" panose="02040503050406030204" pitchFamily="18" charset="0"/>
                                  <a:ea typeface="Cambria Math" panose="02040503050406030204" pitchFamily="18" charset="0"/>
                                  <a:cs typeface="Times New Roman"/>
                                </a:rPr>
                                <m:t>3</m:t>
                              </m:r>
                            </m:den>
                          </m:f>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𝑥</m:t>
                              </m:r>
                            </m:e>
                            <m:sup>
                              <m:r>
                                <a:rPr lang="en-US" b="0" i="1" smtClean="0">
                                  <a:latin typeface="Cambria Math" panose="02040503050406030204" pitchFamily="18" charset="0"/>
                                  <a:ea typeface="Cambria Math" panose="02040503050406030204" pitchFamily="18" charset="0"/>
                                  <a:cs typeface="Times New Roman"/>
                                </a:rPr>
                                <m:t>3</m:t>
                              </m:r>
                            </m:sup>
                          </m:sSup>
                        </m:e>
                      </m:d>
                      <m:sSubSup>
                        <m:sSubSupPr>
                          <m:ctrlPr>
                            <a:rPr lang="en-US" b="0" i="1" smtClean="0">
                              <a:latin typeface="Cambria Math" panose="02040503050406030204" pitchFamily="18" charset="0"/>
                              <a:ea typeface="Cambria Math" panose="02040503050406030204" pitchFamily="18" charset="0"/>
                              <a:cs typeface="Times New Roman"/>
                            </a:rPr>
                          </m:ctrlPr>
                        </m:sSubSupPr>
                        <m:e>
                          <m:r>
                            <a:rPr lang="en-US" b="0" i="1" smtClean="0">
                              <a:latin typeface="Cambria Math" panose="02040503050406030204" pitchFamily="18" charset="0"/>
                              <a:ea typeface="Cambria Math" panose="02040503050406030204" pitchFamily="18" charset="0"/>
                              <a:cs typeface="Times New Roman"/>
                            </a:rPr>
                            <m:t>|</m:t>
                          </m:r>
                        </m:e>
                        <m:sub>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𝑅</m:t>
                          </m:r>
                        </m:sub>
                        <m:sup>
                          <m:r>
                            <a:rPr lang="en-US" b="0" i="1" smtClean="0">
                              <a:latin typeface="Cambria Math" panose="02040503050406030204" pitchFamily="18" charset="0"/>
                              <a:ea typeface="Cambria Math" panose="02040503050406030204" pitchFamily="18" charset="0"/>
                              <a:cs typeface="Times New Roman"/>
                            </a:rPr>
                            <m:t>𝑅</m:t>
                          </m:r>
                        </m:sup>
                      </m:sSubSup>
                      <m:r>
                        <a:rPr lang="en-US" b="0" i="1" smtClean="0">
                          <a:latin typeface="Cambria Math" panose="02040503050406030204" pitchFamily="18" charset="0"/>
                          <a:ea typeface="Cambria Math" panose="02040503050406030204" pitchFamily="18" charset="0"/>
                          <a:cs typeface="Times New Roman"/>
                        </a:rPr>
                        <m:t>=</m:t>
                      </m:r>
                      <m:f>
                        <m:fPr>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4</m:t>
                          </m:r>
                        </m:num>
                        <m:den>
                          <m:r>
                            <a:rPr lang="en-US" b="0" i="1" smtClean="0">
                              <a:latin typeface="Cambria Math" panose="02040503050406030204" pitchFamily="18" charset="0"/>
                              <a:ea typeface="Cambria Math" panose="02040503050406030204" pitchFamily="18" charset="0"/>
                              <a:cs typeface="Times New Roman"/>
                            </a:rPr>
                            <m:t>3</m:t>
                          </m:r>
                        </m:den>
                      </m:f>
                      <m:r>
                        <a:rPr lang="en-US" b="0" i="1" smtClean="0">
                          <a:latin typeface="Cambria Math" panose="02040503050406030204" pitchFamily="18" charset="0"/>
                          <a:ea typeface="Cambria Math" panose="02040503050406030204" pitchFamily="18" charset="0"/>
                          <a:cs typeface="Times New Roman"/>
                        </a:rPr>
                        <m:t>𝜋</m:t>
                      </m:r>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𝑅</m:t>
                          </m:r>
                        </m:e>
                        <m:sup>
                          <m:r>
                            <a:rPr lang="en-US" b="0" i="1" smtClean="0">
                              <a:latin typeface="Cambria Math" panose="02040503050406030204" pitchFamily="18" charset="0"/>
                              <a:ea typeface="Cambria Math" panose="02040503050406030204" pitchFamily="18" charset="0"/>
                              <a:cs typeface="Times New Roman"/>
                            </a:rPr>
                            <m:t>3</m:t>
                          </m:r>
                        </m:sup>
                      </m:sSup>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596810" cy="4370567"/>
              </a:xfrm>
              <a:blipFill>
                <a:blip r:embed="rId2"/>
                <a:stretch>
                  <a:fillRect l="-1043" t="-976" r="-482"/>
                </a:stretch>
              </a:blipFill>
            </p:spPr>
            <p:txBody>
              <a:bodyPr/>
              <a:lstStyle/>
              <a:p>
                <a:r>
                  <a:rPr lang="en-US">
                    <a:noFill/>
                  </a:rPr>
                  <a:t> </a:t>
                </a:r>
              </a:p>
            </p:txBody>
          </p:sp>
        </mc:Fallback>
      </mc:AlternateContent>
      <p:pic>
        <p:nvPicPr>
          <p:cNvPr id="4" name="Picture 3" descr="An illustration shows a sphere of radius capital R with cross sections.&#10;The x axis has points negative capital R and capital R labeled along with the point x on the positive x axis. The y axis is not scaled. A z axis showing the third dimension is not shown. A sphere is centered at the origin. Vertical cross sections are shown where x equals 0 and x equals x. A line segment, labeled capital R, connects the origin to the top of the cross section at x equals x. From that point a vertical line connects to point x on the x axis. The vertical line is labeled r equals square root of the quantity capital R squared minus x squared.">
            <a:extLst>
              <a:ext uri="{FF2B5EF4-FFF2-40B4-BE49-F238E27FC236}">
                <a16:creationId xmlns="" xmlns:a16="http://schemas.microsoft.com/office/drawing/2014/main" id="{48289AAA-E0C5-4332-AA75-2B5C0153CE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7254" y="2534086"/>
            <a:ext cx="2675299" cy="2664469"/>
          </a:xfrm>
          <a:prstGeom prst="rect">
            <a:avLst/>
          </a:prstGeom>
        </p:spPr>
      </p:pic>
    </p:spTree>
    <p:extLst>
      <p:ext uri="{BB962C8B-B14F-4D97-AF65-F5344CB8AC3E}">
        <p14:creationId xmlns:p14="http://schemas.microsoft.com/office/powerpoint/2010/main" val="1080132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(8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spc="-10" dirty="0">
                <a:latin typeface="Times New Roman"/>
                <a:cs typeface="Times New Roman"/>
              </a:rPr>
              <a:t>Next</a:t>
            </a:r>
            <a:r>
              <a:rPr lang="en-US" spc="-5" dirty="0">
                <a:latin typeface="Times New Roman"/>
                <a:cs typeface="Times New Roman"/>
              </a:rPr>
              <a:t>,</a:t>
            </a:r>
            <a:r>
              <a:rPr lang="en-US" spc="-3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how</a:t>
            </a:r>
            <a:r>
              <a:rPr lang="en-US" spc="-3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ota</a:t>
            </a:r>
            <a:r>
              <a:rPr lang="en-US" spc="-5" dirty="0">
                <a:latin typeface="Times New Roman"/>
                <a:cs typeface="Times New Roman"/>
              </a:rPr>
              <a:t>l</a:t>
            </a:r>
            <a:r>
              <a:rPr lang="en-US" spc="-30" dirty="0">
                <a:latin typeface="Times New Roman"/>
                <a:cs typeface="Times New Roman"/>
              </a:rPr>
              <a:t> </a:t>
            </a:r>
            <a:r>
              <a:rPr lang="en-US" spc="-15" dirty="0">
                <a:latin typeface="Times New Roman"/>
                <a:cs typeface="Times New Roman"/>
              </a:rPr>
              <a:t>mas</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objec</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expresse</a:t>
            </a:r>
            <a:r>
              <a:rPr lang="en-US" spc="-5" dirty="0">
                <a:latin typeface="Times New Roman"/>
                <a:cs typeface="Times New Roman"/>
              </a:rPr>
              <a:t>d</a:t>
            </a:r>
            <a:r>
              <a:rPr lang="en-US" spc="-2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integra</a:t>
            </a:r>
            <a:r>
              <a:rPr lang="en-US" spc="-5" dirty="0">
                <a:latin typeface="Times New Roman"/>
                <a:cs typeface="Times New Roman"/>
              </a:rPr>
              <a:t>l</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10" dirty="0">
                <a:latin typeface="Times New Roman"/>
                <a:cs typeface="Times New Roman"/>
              </a:rPr>
              <a:t>it</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mass density</a:t>
            </a:r>
            <a:r>
              <a:rPr lang="en-US" spc="-5" dirty="0">
                <a:latin typeface="Times New Roman"/>
                <a:cs typeface="Times New Roman"/>
              </a:rPr>
              <a:t>.</a:t>
            </a:r>
            <a:r>
              <a:rPr lang="en-US" spc="75"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spc="75" dirty="0">
                <a:latin typeface="Times New Roman"/>
                <a:cs typeface="Times New Roman"/>
              </a:rPr>
              <a:t> </a:t>
            </a:r>
            <a:r>
              <a:rPr lang="en-US" spc="-5" dirty="0">
                <a:latin typeface="Times New Roman"/>
                <a:cs typeface="Times New Roman"/>
              </a:rPr>
              <a:t>a</a:t>
            </a:r>
            <a:r>
              <a:rPr lang="en-US" spc="7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o</a:t>
            </a:r>
            <a:r>
              <a:rPr lang="en-US" spc="-5" dirty="0">
                <a:latin typeface="Times New Roman"/>
                <a:cs typeface="Times New Roman"/>
              </a:rPr>
              <a:t>d</a:t>
            </a:r>
            <a:r>
              <a:rPr lang="en-US" spc="7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75" dirty="0">
                <a:latin typeface="Times New Roman"/>
                <a:cs typeface="Times New Roman"/>
              </a:rPr>
              <a:t> </a:t>
            </a:r>
            <a:r>
              <a:rPr lang="en-US" spc="-10" dirty="0">
                <a:latin typeface="Times New Roman"/>
                <a:cs typeface="Times New Roman"/>
              </a:rPr>
              <a:t>lengt</a:t>
            </a:r>
            <a:r>
              <a:rPr lang="en-US" spc="-5" dirty="0">
                <a:latin typeface="Times New Roman"/>
                <a:cs typeface="Times New Roman"/>
              </a:rPr>
              <a:t>h</a:t>
            </a:r>
            <a:r>
              <a:rPr lang="en-US" spc="75" dirty="0">
                <a:latin typeface="Times New Roman"/>
                <a:cs typeface="Times New Roman"/>
              </a:rPr>
              <a:t> </a:t>
            </a:r>
            <a:r>
              <a:rPr lang="en-US" i="1" spc="-95" dirty="0">
                <a:latin typeface="Arial"/>
                <a:cs typeface="Arial"/>
              </a:rPr>
              <a:t>L</a:t>
            </a:r>
            <a:r>
              <a:rPr lang="en-US" spc="-5" dirty="0">
                <a:latin typeface="Times New Roman"/>
                <a:cs typeface="Times New Roman"/>
              </a:rPr>
              <a:t>.</a:t>
            </a:r>
            <a:r>
              <a:rPr lang="en-US" spc="75"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he</a:t>
            </a:r>
            <a:r>
              <a:rPr lang="en-US" spc="75" dirty="0">
                <a:latin typeface="Times New Roman"/>
                <a:cs typeface="Times New Roman"/>
              </a:rPr>
              <a:t> </a:t>
            </a:r>
            <a:r>
              <a:rPr lang="en-US" spc="-5" dirty="0">
                <a:latin typeface="Times New Roman"/>
                <a:cs typeface="Times New Roman"/>
              </a:rPr>
              <a:t>rod’s</a:t>
            </a:r>
            <a:r>
              <a:rPr lang="en-US" spc="70" dirty="0">
                <a:latin typeface="Times New Roman"/>
                <a:cs typeface="Times New Roman"/>
              </a:rPr>
              <a:t> </a:t>
            </a:r>
            <a:r>
              <a:rPr lang="en-US" b="1" spc="-5" dirty="0">
                <a:latin typeface="Times New Roman"/>
                <a:cs typeface="Times New Roman"/>
              </a:rPr>
              <a:t>linear</a:t>
            </a:r>
            <a:r>
              <a:rPr lang="en-US" b="1" spc="75" dirty="0">
                <a:latin typeface="Times New Roman"/>
                <a:cs typeface="Times New Roman"/>
              </a:rPr>
              <a:t> </a:t>
            </a:r>
            <a:r>
              <a:rPr lang="en-US" b="1" spc="-10" dirty="0">
                <a:latin typeface="Times New Roman"/>
                <a:cs typeface="Times New Roman"/>
              </a:rPr>
              <a:t>mass</a:t>
            </a:r>
            <a:r>
              <a:rPr lang="en-US" b="1" spc="75" dirty="0">
                <a:latin typeface="Times New Roman"/>
                <a:cs typeface="Times New Roman"/>
              </a:rPr>
              <a:t> </a:t>
            </a:r>
            <a:r>
              <a:rPr lang="en-US" b="1" spc="-5" dirty="0">
                <a:latin typeface="Times New Roman"/>
                <a:cs typeface="Times New Roman"/>
              </a:rPr>
              <a:t>density</a:t>
            </a:r>
            <a:r>
              <a:rPr lang="en-US" b="1" spc="75" dirty="0">
                <a:latin typeface="Times New Roman"/>
                <a:cs typeface="Times New Roman"/>
              </a:rPr>
              <a:t> </a:t>
            </a:r>
            <a:r>
              <a:rPr lang="en-US" i="1" spc="-35" dirty="0">
                <a:latin typeface="Arial"/>
                <a:cs typeface="Arial"/>
              </a:rPr>
              <a:t>ρ</a:t>
            </a:r>
            <a:r>
              <a:rPr lang="en-US" i="1" spc="105" dirty="0">
                <a:latin typeface="Arial"/>
                <a:cs typeface="Arial"/>
              </a:rPr>
              <a:t> </a:t>
            </a:r>
            <a:r>
              <a:rPr lang="en-US" spc="-10" dirty="0">
                <a:latin typeface="Times New Roman"/>
                <a:cs typeface="Times New Roman"/>
              </a:rPr>
              <a:t>i</a:t>
            </a:r>
            <a:r>
              <a:rPr lang="en-US" spc="-5" dirty="0">
                <a:latin typeface="Times New Roman"/>
                <a:cs typeface="Times New Roman"/>
              </a:rPr>
              <a:t>s</a:t>
            </a:r>
            <a:r>
              <a:rPr lang="en-US" spc="75" dirty="0">
                <a:latin typeface="Times New Roman"/>
                <a:cs typeface="Times New Roman"/>
              </a:rPr>
              <a:t> </a:t>
            </a:r>
            <a:r>
              <a:rPr lang="en-US" spc="-10" dirty="0">
                <a:latin typeface="Times New Roman"/>
                <a:cs typeface="Times New Roman"/>
              </a:rPr>
              <a:t>define</a:t>
            </a:r>
            <a:r>
              <a:rPr lang="en-US" spc="-5" dirty="0">
                <a:latin typeface="Times New Roman"/>
                <a:cs typeface="Times New Roman"/>
              </a:rPr>
              <a:t>d</a:t>
            </a:r>
            <a:r>
              <a:rPr lang="en-US" spc="7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75" dirty="0">
                <a:latin typeface="Times New Roman"/>
                <a:cs typeface="Times New Roman"/>
              </a:rPr>
              <a:t> </a:t>
            </a:r>
            <a:r>
              <a:rPr lang="en-US" spc="-10" dirty="0">
                <a:latin typeface="Times New Roman"/>
                <a:cs typeface="Times New Roman"/>
              </a:rPr>
              <a:t>the mas</a:t>
            </a:r>
            <a:r>
              <a:rPr lang="en-US" spc="-5" dirty="0">
                <a:latin typeface="Times New Roman"/>
                <a:cs typeface="Times New Roman"/>
              </a:rPr>
              <a:t>s </a:t>
            </a:r>
            <a:r>
              <a:rPr lang="en-US" spc="-10" dirty="0">
                <a:latin typeface="Times New Roman"/>
                <a:cs typeface="Times New Roman"/>
              </a:rPr>
              <a:t>pe</a:t>
            </a:r>
            <a:r>
              <a:rPr lang="en-US" spc="-5" dirty="0">
                <a:latin typeface="Times New Roman"/>
                <a:cs typeface="Times New Roman"/>
              </a:rPr>
              <a:t>r </a:t>
            </a:r>
            <a:r>
              <a:rPr lang="en-US" spc="-10" dirty="0">
                <a:latin typeface="Times New Roman"/>
                <a:cs typeface="Times New Roman"/>
              </a:rPr>
              <a:t>uni</a:t>
            </a:r>
            <a:r>
              <a:rPr lang="en-US" spc="-5" dirty="0">
                <a:latin typeface="Times New Roman"/>
                <a:cs typeface="Times New Roman"/>
              </a:rPr>
              <a:t>t l</a:t>
            </a:r>
            <a:r>
              <a:rPr lang="en-US" spc="-10" dirty="0">
                <a:latin typeface="Times New Roman"/>
                <a:cs typeface="Times New Roman"/>
              </a:rPr>
              <a:t>ength</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I</a:t>
            </a:r>
            <a:r>
              <a:rPr lang="en-US" spc="-5" dirty="0">
                <a:latin typeface="Times New Roman"/>
                <a:cs typeface="Times New Roman"/>
              </a:rPr>
              <a:t>f </a:t>
            </a:r>
            <a:r>
              <a:rPr lang="en-US" i="1" spc="-35" dirty="0">
                <a:latin typeface="Arial"/>
                <a:cs typeface="Arial"/>
              </a:rPr>
              <a:t>ρ</a:t>
            </a:r>
            <a:r>
              <a:rPr lang="en-US" i="1" spc="30" dirty="0">
                <a:latin typeface="Arial"/>
                <a:cs typeface="Arial"/>
              </a:rPr>
              <a:t>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constant</a:t>
            </a:r>
            <a:r>
              <a:rPr lang="en-US" spc="-5" dirty="0">
                <a:latin typeface="Times New Roman"/>
                <a:cs typeface="Times New Roman"/>
              </a:rPr>
              <a:t>,</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a:t>
            </a:r>
            <a:r>
              <a:rPr lang="en-US" spc="-5" dirty="0">
                <a:latin typeface="Times New Roman"/>
                <a:cs typeface="Times New Roman"/>
              </a:rPr>
              <a:t>n </a:t>
            </a:r>
            <a:r>
              <a:rPr lang="en-US" spc="-10" dirty="0">
                <a:latin typeface="Times New Roman"/>
                <a:cs typeface="Times New Roman"/>
              </a:rPr>
              <a:t>b</a:t>
            </a:r>
            <a:r>
              <a:rPr lang="en-US" spc="-5" dirty="0">
                <a:latin typeface="Times New Roman"/>
                <a:cs typeface="Times New Roman"/>
              </a:rPr>
              <a:t>y </a:t>
            </a:r>
            <a:r>
              <a:rPr lang="en-US" spc="-10" dirty="0">
                <a:latin typeface="Times New Roman"/>
                <a:cs typeface="Times New Roman"/>
              </a:rPr>
              <a:t>definition,</a:t>
            </a:r>
            <a:endParaRPr lang="en-US" dirty="0">
              <a:latin typeface="Times New Roman"/>
              <a:cs typeface="Times New Roman"/>
            </a:endParaRPr>
          </a:p>
          <a:p>
            <a:pPr marL="36900" indent="0" algn="ctr">
              <a:lnSpc>
                <a:spcPct val="100000"/>
              </a:lnSpc>
              <a:buNone/>
            </a:pPr>
            <a:r>
              <a:rPr lang="en-US" spc="-5" dirty="0">
                <a:latin typeface="Times New Roman"/>
                <a:cs typeface="Times New Roman"/>
              </a:rPr>
              <a:t>total </a:t>
            </a:r>
            <a:r>
              <a:rPr lang="en-US" spc="-15" dirty="0">
                <a:latin typeface="Times New Roman"/>
                <a:cs typeface="Times New Roman"/>
              </a:rPr>
              <a:t>m</a:t>
            </a:r>
            <a:r>
              <a:rPr lang="en-US" spc="-5" dirty="0">
                <a:latin typeface="Times New Roman"/>
                <a:cs typeface="Times New Roman"/>
              </a:rPr>
              <a:t>ass</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linear mass density</a:t>
            </a:r>
            <a:r>
              <a:rPr lang="en-US" spc="-30" dirty="0">
                <a:latin typeface="Times New Roman"/>
                <a:cs typeface="Times New Roman"/>
              </a:rPr>
              <a:t> </a:t>
            </a:r>
            <a:r>
              <a:rPr lang="en-US" spc="-20"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lengt</a:t>
            </a:r>
            <a:r>
              <a:rPr lang="en-US" spc="-5" dirty="0">
                <a:latin typeface="Times New Roman"/>
                <a:cs typeface="Times New Roman"/>
              </a:rPr>
              <a:t>h</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35" dirty="0">
                <a:latin typeface="Arial"/>
                <a:cs typeface="Arial"/>
              </a:rPr>
              <a:t>ρ</a:t>
            </a:r>
            <a:r>
              <a:rPr lang="en-US" i="1" dirty="0">
                <a:latin typeface="Arial"/>
                <a:cs typeface="Arial"/>
              </a:rPr>
              <a:t> </a:t>
            </a:r>
            <a:r>
              <a:rPr lang="en-US" spc="-365" dirty="0">
                <a:latin typeface="Lucida Sans Unicode"/>
                <a:cs typeface="Lucida Sans Unicode"/>
              </a:rPr>
              <a:t>·</a:t>
            </a:r>
            <a:r>
              <a:rPr lang="en-US" spc="-95" dirty="0">
                <a:latin typeface="Lucida Sans Unicode"/>
                <a:cs typeface="Lucida Sans Unicode"/>
              </a:rPr>
              <a:t> </a:t>
            </a:r>
            <a:r>
              <a:rPr lang="en-US" i="1" spc="-95" dirty="0">
                <a:latin typeface="Arial"/>
                <a:cs typeface="Arial"/>
              </a:rPr>
              <a:t>L        </a:t>
            </a:r>
            <a:r>
              <a:rPr lang="en-US" spc="-95" dirty="0">
                <a:latin typeface="Arial"/>
                <a:cs typeface="Arial"/>
              </a:rPr>
              <a:t>(2)</a:t>
            </a:r>
            <a:endParaRPr lang="en-US" dirty="0">
              <a:latin typeface="Arial"/>
              <a:cs typeface="Arial"/>
            </a:endParaRPr>
          </a:p>
          <a:p>
            <a:pPr marL="36900" indent="0">
              <a:lnSpc>
                <a:spcPct val="100000"/>
              </a:lnSpc>
              <a:buNone/>
            </a:pPr>
            <a:r>
              <a:rPr lang="en-US" spc="-15" dirty="0">
                <a:latin typeface="Times New Roman"/>
                <a:cs typeface="Times New Roman"/>
              </a:rPr>
              <a:t>Fo</a:t>
            </a:r>
            <a:r>
              <a:rPr lang="en-US" spc="-5" dirty="0">
                <a:latin typeface="Times New Roman"/>
                <a:cs typeface="Times New Roman"/>
              </a:rPr>
              <a:t>r </a:t>
            </a:r>
            <a:r>
              <a:rPr lang="en-US" spc="-10" dirty="0">
                <a:latin typeface="Times New Roman"/>
                <a:cs typeface="Times New Roman"/>
              </a:rPr>
              <a:t>example</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i</a:t>
            </a:r>
            <a:r>
              <a:rPr lang="en-US" spc="-5" dirty="0">
                <a:latin typeface="Times New Roman"/>
                <a:cs typeface="Times New Roman"/>
              </a:rPr>
              <a:t>f </a:t>
            </a:r>
            <a:r>
              <a:rPr lang="en-US" i="1" spc="-95" dirty="0">
                <a:latin typeface="Arial"/>
                <a:cs typeface="Arial"/>
              </a:rPr>
              <a:t>L</a:t>
            </a:r>
            <a:r>
              <a:rPr lang="en-US" i="1" spc="-5" dirty="0">
                <a:latin typeface="Arial"/>
                <a:cs typeface="Arial"/>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0 </a:t>
            </a:r>
            <a:r>
              <a:rPr lang="en-US" spc="-10" dirty="0">
                <a:latin typeface="Times New Roman"/>
                <a:cs typeface="Times New Roman"/>
              </a:rPr>
              <a:t>cm</a:t>
            </a:r>
            <a:r>
              <a:rPr lang="en-US"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i="1" spc="-35" dirty="0">
                <a:latin typeface="Arial"/>
                <a:cs typeface="Arial"/>
              </a:rPr>
              <a:t>ρ</a:t>
            </a:r>
            <a:r>
              <a:rPr lang="en-US" i="1" spc="55" dirty="0">
                <a:latin typeface="Arial"/>
                <a:cs typeface="Arial"/>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9 </a:t>
            </a:r>
            <a:r>
              <a:rPr lang="en-US" spc="-10" dirty="0">
                <a:latin typeface="Times New Roman"/>
                <a:cs typeface="Times New Roman"/>
              </a:rPr>
              <a:t>g</a:t>
            </a:r>
            <a:r>
              <a:rPr lang="en-US" spc="-5" dirty="0">
                <a:latin typeface="Times New Roman"/>
                <a:cs typeface="Times New Roman"/>
              </a:rPr>
              <a:t>/</a:t>
            </a:r>
            <a:r>
              <a:rPr lang="en-US" spc="-10" dirty="0">
                <a:latin typeface="Times New Roman"/>
                <a:cs typeface="Times New Roman"/>
              </a:rPr>
              <a:t>cm</a:t>
            </a:r>
            <a:r>
              <a:rPr lang="en-US" spc="-5" dirty="0">
                <a:latin typeface="Times New Roman"/>
                <a:cs typeface="Times New Roman"/>
              </a:rPr>
              <a:t>, then the total mass is </a:t>
            </a:r>
            <a:r>
              <a:rPr lang="en-US" i="1" spc="-10" dirty="0">
                <a:latin typeface="Arial"/>
                <a:cs typeface="Arial"/>
              </a:rPr>
              <a:t>ρ</a:t>
            </a:r>
            <a:r>
              <a:rPr lang="en-US" i="1" spc="-10" dirty="0">
                <a:latin typeface="Cambria Math" panose="02040503050406030204" pitchFamily="18" charset="0"/>
                <a:ea typeface="Cambria Math" panose="02040503050406030204" pitchFamily="18" charset="0"/>
                <a:cs typeface="Arial"/>
              </a:rPr>
              <a:t>∙ </a:t>
            </a:r>
            <a:r>
              <a:rPr lang="en-US" i="1" spc="-65" dirty="0">
                <a:latin typeface="Arial"/>
                <a:cs typeface="Arial"/>
              </a:rPr>
              <a:t>L</a:t>
            </a:r>
            <a:r>
              <a:rPr lang="en-US" i="1" spc="-5" dirty="0">
                <a:latin typeface="Arial"/>
                <a:cs typeface="Arial"/>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9</a:t>
            </a:r>
            <a:r>
              <a:rPr lang="en-US" spc="-30" dirty="0">
                <a:latin typeface="Times New Roman"/>
                <a:cs typeface="Times New Roman"/>
              </a:rPr>
              <a:t> </a:t>
            </a:r>
            <a:r>
              <a:rPr lang="en-US" spc="-36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0</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9</a:t>
            </a:r>
            <a:r>
              <a:rPr lang="en-US" spc="-5" dirty="0">
                <a:latin typeface="Times New Roman"/>
                <a:cs typeface="Times New Roman"/>
              </a:rPr>
              <a:t>0 </a:t>
            </a:r>
            <a:r>
              <a:rPr lang="en-US" spc="-10" dirty="0">
                <a:latin typeface="Times New Roman"/>
                <a:cs typeface="Times New Roman"/>
              </a:rPr>
              <a:t>g. </a:t>
            </a:r>
            <a:endParaRPr lang="en-US" dirty="0">
              <a:latin typeface="Times New Roman"/>
              <a:cs typeface="Times New Roman"/>
            </a:endParaRPr>
          </a:p>
        </p:txBody>
      </p:sp>
    </p:spTree>
    <p:extLst>
      <p:ext uri="{BB962C8B-B14F-4D97-AF65-F5344CB8AC3E}">
        <p14:creationId xmlns:p14="http://schemas.microsoft.com/office/powerpoint/2010/main" val="904900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(9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spc="-10" dirty="0">
                    <a:latin typeface="Times New Roman"/>
                    <a:cs typeface="Times New Roman"/>
                  </a:rPr>
                  <a:t>Now</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spc="5" dirty="0">
                    <a:latin typeface="Times New Roman"/>
                    <a:cs typeface="Times New Roman"/>
                  </a:rPr>
                  <a:t> </a:t>
                </a:r>
                <a:r>
                  <a:rPr lang="en-US" spc="-5" dirty="0">
                    <a:latin typeface="Times New Roman"/>
                    <a:cs typeface="Times New Roman"/>
                  </a:rPr>
                  <a:t>a</a:t>
                </a:r>
                <a:r>
                  <a:rPr lang="en-US" spc="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o</a:t>
                </a:r>
                <a:r>
                  <a:rPr lang="en-US" spc="-5" dirty="0">
                    <a:latin typeface="Times New Roman"/>
                    <a:cs typeface="Times New Roman"/>
                  </a:rPr>
                  <a:t>d</a:t>
                </a:r>
                <a:r>
                  <a:rPr lang="en-US" spc="5" dirty="0">
                    <a:latin typeface="Times New Roman"/>
                    <a:cs typeface="Times New Roman"/>
                  </a:rPr>
                  <a:t> </a:t>
                </a:r>
                <a:r>
                  <a:rPr lang="en-US" spc="-10" dirty="0">
                    <a:latin typeface="Times New Roman"/>
                    <a:cs typeface="Times New Roman"/>
                  </a:rPr>
                  <a:t>extendin</a:t>
                </a:r>
                <a:r>
                  <a:rPr lang="en-US" spc="-5" dirty="0">
                    <a:latin typeface="Times New Roman"/>
                    <a:cs typeface="Times New Roman"/>
                  </a:rPr>
                  <a:t>g</a:t>
                </a:r>
                <a:r>
                  <a:rPr lang="en-US" spc="5" dirty="0">
                    <a:latin typeface="Times New Roman"/>
                    <a:cs typeface="Times New Roman"/>
                  </a:rPr>
                  <a:t> </a:t>
                </a:r>
                <a:r>
                  <a:rPr lang="en-US" spc="-10" dirty="0">
                    <a:latin typeface="Times New Roman"/>
                    <a:cs typeface="Times New Roman"/>
                  </a:rPr>
                  <a:t>alon</a:t>
                </a:r>
                <a:r>
                  <a:rPr lang="en-US" spc="-5" dirty="0">
                    <a:latin typeface="Times New Roman"/>
                    <a:cs typeface="Times New Roman"/>
                  </a:rPr>
                  <a:t>g</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-axis</a:t>
                </a:r>
                <a:r>
                  <a:rPr lang="en-US" spc="5" dirty="0">
                    <a:latin typeface="Times New Roman"/>
                    <a:cs typeface="Times New Roman"/>
                  </a:rPr>
                  <a:t> </a:t>
                </a:r>
                <a:r>
                  <a:rPr lang="en-US" spc="-5" dirty="0">
                    <a:latin typeface="Times New Roman"/>
                    <a:cs typeface="Times New Roman"/>
                  </a:rPr>
                  <a:t>from</a:t>
                </a:r>
                <a:r>
                  <a:rPr lang="en-US" spc="30"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5" dirty="0">
                    <a:latin typeface="Lucida Sans Unicode"/>
                    <a:cs typeface="Lucida Sans Unicode"/>
                  </a:rPr>
                  <a:t> </a:t>
                </a:r>
                <a:r>
                  <a:rPr lang="en-US" i="1" spc="-5" dirty="0">
                    <a:latin typeface="Times New Roman"/>
                    <a:cs typeface="Times New Roman"/>
                  </a:rPr>
                  <a:t>a</a:t>
                </a:r>
                <a:r>
                  <a:rPr lang="en-US" i="1" spc="50" dirty="0">
                    <a:latin typeface="Times New Roman"/>
                    <a:cs typeface="Times New Roman"/>
                  </a:rPr>
                  <a:t> </a:t>
                </a:r>
                <a:r>
                  <a:rPr lang="en-US" spc="-5" dirty="0">
                    <a:latin typeface="Times New Roman"/>
                    <a:cs typeface="Times New Roman"/>
                  </a:rPr>
                  <a:t>to</a:t>
                </a:r>
                <a:r>
                  <a:rPr lang="en-US" spc="30"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b</a:t>
                </a:r>
                <a:r>
                  <a:rPr lang="en-US" i="1" spc="25" dirty="0">
                    <a:latin typeface="Times New Roman"/>
                    <a:cs typeface="Times New Roman"/>
                  </a:rPr>
                  <a:t> </a:t>
                </a:r>
                <a:r>
                  <a:rPr lang="en-US" spc="-10" dirty="0">
                    <a:latin typeface="Times New Roman"/>
                    <a:cs typeface="Times New Roman"/>
                  </a:rPr>
                  <a:t>whose</a:t>
                </a:r>
                <a:r>
                  <a:rPr lang="en-US" spc="5" dirty="0">
                    <a:latin typeface="Times New Roman"/>
                    <a:cs typeface="Times New Roman"/>
                  </a:rPr>
                  <a:t> </a:t>
                </a:r>
                <a:r>
                  <a:rPr lang="en-US" spc="-5" dirty="0">
                    <a:latin typeface="Times New Roman"/>
                    <a:cs typeface="Times New Roman"/>
                  </a:rPr>
                  <a:t>density </a:t>
                </a:r>
              </a:p>
              <a:p>
                <a:pPr marL="36900" indent="0">
                  <a:lnSpc>
                    <a:spcPct val="100000"/>
                  </a:lnSpc>
                  <a:buNone/>
                </a:pP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20" dirty="0">
                    <a:latin typeface="Arial"/>
                    <a:cs typeface="Arial"/>
                  </a:rPr>
                  <a:t>ρ</a:t>
                </a:r>
                <a:r>
                  <a:rPr lang="en-US" spc="20" dirty="0">
                    <a:latin typeface="Times New Roman"/>
                    <a:cs typeface="Times New Roman"/>
                  </a:rPr>
                  <a:t>(</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 a</a:t>
                </a:r>
                <a:r>
                  <a:rPr lang="en-US" dirty="0">
                    <a:latin typeface="Times New Roman"/>
                    <a:cs typeface="Times New Roman"/>
                  </a:rPr>
                  <a:t> </a:t>
                </a:r>
                <a:r>
                  <a:rPr lang="en-US" spc="-10" dirty="0">
                    <a:latin typeface="Times New Roman"/>
                    <a:cs typeface="Times New Roman"/>
                  </a:rPr>
                  <a:t>continuou</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functio</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5" dirty="0">
                    <a:latin typeface="Times New Roman"/>
                    <a:cs typeface="Times New Roman"/>
                  </a:rPr>
                  <a:t> </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dirty="0">
                    <a:latin typeface="Times New Roman"/>
                    <a:cs typeface="Times New Roman"/>
                  </a:rPr>
                  <a:t> </a:t>
                </a:r>
                <a:r>
                  <a:rPr lang="en-US" spc="-5" dirty="0">
                    <a:latin typeface="Times New Roman"/>
                    <a:cs typeface="Times New Roman"/>
                  </a:rPr>
                  <a:t>in </a:t>
                </a:r>
                <a:r>
                  <a:rPr lang="en-US" spc="-10" dirty="0">
                    <a:latin typeface="Times New Roman"/>
                    <a:cs typeface="Times New Roman"/>
                  </a:rPr>
                  <a:t>Figur</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7</a:t>
                </a:r>
                <a:r>
                  <a:rPr lang="en-US" spc="-5" dirty="0">
                    <a:latin typeface="Times New Roman"/>
                    <a:cs typeface="Times New Roman"/>
                  </a:rPr>
                  <a:t>.</a:t>
                </a:r>
                <a:r>
                  <a:rPr lang="en-US" dirty="0">
                    <a:latin typeface="Times New Roman"/>
                    <a:cs typeface="Times New Roman"/>
                  </a:rPr>
                  <a:t> </a:t>
                </a:r>
                <a:r>
                  <a:rPr lang="en-US" spc="-15" dirty="0">
                    <a:latin typeface="Times New Roman"/>
                    <a:cs typeface="Times New Roman"/>
                  </a:rPr>
                  <a:t>T</a:t>
                </a:r>
                <a:r>
                  <a:rPr lang="en-US" spc="-5" dirty="0">
                    <a:latin typeface="Times New Roman"/>
                    <a:cs typeface="Times New Roman"/>
                  </a:rPr>
                  <a:t>o</a:t>
                </a:r>
                <a:r>
                  <a:rPr lang="en-US" dirty="0">
                    <a:latin typeface="Times New Roman"/>
                    <a:cs typeface="Times New Roman"/>
                  </a:rPr>
                  <a:t> </a:t>
                </a:r>
                <a:r>
                  <a:rPr lang="en-US" spc="-10" dirty="0">
                    <a:latin typeface="Times New Roman"/>
                    <a:cs typeface="Times New Roman"/>
                  </a:rPr>
                  <a:t>comput</a:t>
                </a:r>
                <a:r>
                  <a:rPr lang="en-US" spc="-5" dirty="0">
                    <a:latin typeface="Times New Roman"/>
                    <a:cs typeface="Times New Roman"/>
                  </a:rPr>
                  <a:t>e</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tota</a:t>
                </a:r>
                <a:r>
                  <a:rPr lang="en-US" spc="-5" dirty="0">
                    <a:latin typeface="Times New Roman"/>
                    <a:cs typeface="Times New Roman"/>
                  </a:rPr>
                  <a:t>l</a:t>
                </a:r>
                <a:r>
                  <a:rPr lang="en-US" dirty="0">
                    <a:latin typeface="Times New Roman"/>
                    <a:cs typeface="Times New Roman"/>
                  </a:rPr>
                  <a:t> </a:t>
                </a:r>
                <a:r>
                  <a:rPr lang="en-US" spc="-15" dirty="0">
                    <a:latin typeface="Times New Roman"/>
                    <a:cs typeface="Times New Roman"/>
                  </a:rPr>
                  <a:t>mas</a:t>
                </a:r>
                <a:r>
                  <a:rPr lang="en-US" spc="-5" dirty="0">
                    <a:latin typeface="Times New Roman"/>
                    <a:cs typeface="Times New Roman"/>
                  </a:rPr>
                  <a:t>s</a:t>
                </a:r>
                <a:r>
                  <a:rPr lang="en-US" spc="65" dirty="0">
                    <a:latin typeface="Times New Roman"/>
                    <a:cs typeface="Times New Roman"/>
                  </a:rPr>
                  <a:t> </a:t>
                </a:r>
                <a:r>
                  <a:rPr lang="en-US" i="1" spc="75" dirty="0">
                    <a:latin typeface="Times New Roman"/>
                    <a:cs typeface="Times New Roman"/>
                  </a:rPr>
                  <a:t>M</a:t>
                </a:r>
                <a:r>
                  <a:rPr lang="en-US" spc="-5" dirty="0">
                    <a:latin typeface="Times New Roman"/>
                    <a:cs typeface="Times New Roman"/>
                  </a:rPr>
                  <a:t>,</a:t>
                </a:r>
                <a:r>
                  <a:rPr lang="en-US"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brea</a:t>
                </a:r>
                <a:r>
                  <a:rPr lang="en-US" spc="-5" dirty="0">
                    <a:latin typeface="Times New Roman"/>
                    <a:cs typeface="Times New Roman"/>
                  </a:rPr>
                  <a:t>k</a:t>
                </a:r>
                <a:r>
                  <a:rPr lang="en-US" spc="-55" dirty="0">
                    <a:latin typeface="Times New Roman"/>
                    <a:cs typeface="Times New Roman"/>
                  </a:rPr>
                  <a:t> </a:t>
                </a:r>
                <a:r>
                  <a:rPr lang="en-US" spc="-10" dirty="0">
                    <a:latin typeface="Times New Roman"/>
                    <a:cs typeface="Times New Roman"/>
                  </a:rPr>
                  <a:t>u</a:t>
                </a:r>
                <a:r>
                  <a:rPr lang="en-US" spc="-5" dirty="0">
                    <a:latin typeface="Times New Roman"/>
                    <a:cs typeface="Times New Roman"/>
                  </a:rPr>
                  <a:t>p</a:t>
                </a:r>
                <a:r>
                  <a:rPr lang="en-US" spc="-5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o</a:t>
                </a:r>
                <a:r>
                  <a:rPr lang="en-US" spc="-5" dirty="0">
                    <a:latin typeface="Times New Roman"/>
                    <a:cs typeface="Times New Roman"/>
                  </a:rPr>
                  <a:t>d</a:t>
                </a:r>
                <a:r>
                  <a:rPr lang="en-US" spc="-55" dirty="0">
                    <a:latin typeface="Times New Roman"/>
                    <a:cs typeface="Times New Roman"/>
                  </a:rPr>
                  <a:t> </a:t>
                </a:r>
                <a:r>
                  <a:rPr lang="en-US" spc="-10" dirty="0">
                    <a:latin typeface="Times New Roman"/>
                    <a:cs typeface="Times New Roman"/>
                  </a:rPr>
                  <a:t>int</a:t>
                </a:r>
                <a:r>
                  <a:rPr lang="en-US" spc="-5" dirty="0">
                    <a:latin typeface="Times New Roman"/>
                    <a:cs typeface="Times New Roman"/>
                  </a:rPr>
                  <a:t>o</a:t>
                </a:r>
                <a:r>
                  <a:rPr lang="en-US" spc="15" dirty="0">
                    <a:latin typeface="Times New Roman"/>
                    <a:cs typeface="Times New Roman"/>
                  </a:rPr>
                  <a:t> </a:t>
                </a:r>
                <a:r>
                  <a:rPr lang="en-US" i="1" spc="-10" dirty="0">
                    <a:latin typeface="Times New Roman"/>
                    <a:cs typeface="Times New Roman"/>
                  </a:rPr>
                  <a:t>N</a:t>
                </a:r>
                <a:r>
                  <a:rPr lang="en-US" i="1" spc="60" dirty="0">
                    <a:latin typeface="Times New Roman"/>
                    <a:cs typeface="Times New Roman"/>
                  </a:rPr>
                  <a:t> </a:t>
                </a:r>
                <a:r>
                  <a:rPr lang="en-US" spc="-10" dirty="0">
                    <a:latin typeface="Times New Roman"/>
                    <a:cs typeface="Times New Roman"/>
                  </a:rPr>
                  <a:t>smal</a:t>
                </a:r>
                <a:r>
                  <a:rPr lang="en-US" spc="-5" dirty="0">
                    <a:latin typeface="Times New Roman"/>
                    <a:cs typeface="Times New Roman"/>
                  </a:rPr>
                  <a:t>l</a:t>
                </a:r>
                <a:r>
                  <a:rPr lang="en-US" spc="-5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egment</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5" dirty="0">
                    <a:latin typeface="Times New Roman"/>
                    <a:cs typeface="Times New Roman"/>
                  </a:rPr>
                  <a:t> </a:t>
                </a:r>
                <a:r>
                  <a:rPr lang="en-US" spc="-5" dirty="0">
                    <a:latin typeface="Times New Roman"/>
                    <a:cs typeface="Times New Roman"/>
                  </a:rPr>
                  <a:t>l</a:t>
                </a:r>
                <a:r>
                  <a:rPr lang="en-US" spc="-10" dirty="0">
                    <a:latin typeface="Times New Roman"/>
                    <a:cs typeface="Times New Roman"/>
                  </a:rPr>
                  <a:t>engt</a:t>
                </a:r>
                <a:r>
                  <a:rPr lang="en-US" spc="-5" dirty="0">
                    <a:latin typeface="Times New Roman"/>
                    <a:cs typeface="Times New Roman"/>
                  </a:rPr>
                  <a:t>h</a:t>
                </a:r>
                <a:r>
                  <a:rPr lang="en-US" spc="-55" dirty="0">
                    <a:latin typeface="Times New Roman"/>
                    <a:cs typeface="Times New Roman"/>
                  </a:rPr>
                  <a:t> </a:t>
                </a:r>
                <a:r>
                  <a:rPr lang="en-US" spc="-175" dirty="0">
                    <a:latin typeface="Cambria Math" panose="02040503050406030204" pitchFamily="18" charset="0"/>
                    <a:ea typeface="Cambria Math" panose="02040503050406030204" pitchFamily="18" charset="0"/>
                    <a:cs typeface="Arial"/>
                  </a:rPr>
                  <a:t>∆</a:t>
                </a:r>
                <a:r>
                  <a:rPr lang="en-US" i="1" spc="-175" dirty="0">
                    <a:latin typeface="Cambria Math" panose="02040503050406030204" pitchFamily="18" charset="0"/>
                    <a:ea typeface="Cambria Math" panose="02040503050406030204" pitchFamily="18" charset="0"/>
                    <a:cs typeface="Arial"/>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a:t>
                </a:r>
                <a:r>
                  <a:rPr lang="en-US" i="1" spc="-5" dirty="0">
                    <a:latin typeface="Times New Roman"/>
                    <a:cs typeface="Times New Roman"/>
                  </a:rPr>
                  <a:t>b</a:t>
                </a:r>
                <a:r>
                  <a:rPr lang="en-US" i="1" spc="-10" dirty="0">
                    <a:latin typeface="Times New Roman"/>
                    <a:cs typeface="Times New Roman"/>
                  </a:rPr>
                  <a:t> </a:t>
                </a:r>
                <a:r>
                  <a:rPr lang="en-US" spc="-25" dirty="0">
                    <a:latin typeface="Lucida Sans Unicode"/>
                    <a:cs typeface="Lucida Sans Unicode"/>
                  </a:rPr>
                  <a:t>−</a:t>
                </a:r>
                <a:r>
                  <a:rPr lang="en-US" spc="-100" dirty="0">
                    <a:latin typeface="Lucida Sans Unicode"/>
                    <a:cs typeface="Lucida Sans Unicode"/>
                  </a:rPr>
                  <a:t> </a:t>
                </a:r>
                <a:r>
                  <a:rPr lang="en-US" i="1" spc="35" dirty="0">
                    <a:latin typeface="Times New Roman"/>
                    <a:cs typeface="Times New Roman"/>
                  </a:rPr>
                  <a:t>a</a:t>
                </a:r>
                <a:r>
                  <a:rPr lang="en-US" spc="-5" dirty="0">
                    <a:latin typeface="Times New Roman"/>
                    <a:cs typeface="Times New Roman"/>
                  </a:rPr>
                  <a:t>)</a:t>
                </a:r>
                <a:r>
                  <a:rPr lang="en-US" i="1" spc="250" dirty="0">
                    <a:latin typeface="Arial"/>
                    <a:cs typeface="Arial"/>
                  </a:rPr>
                  <a:t>/</a:t>
                </a:r>
                <a:r>
                  <a:rPr lang="en-US" i="1" spc="-10" dirty="0">
                    <a:latin typeface="Times New Roman"/>
                    <a:cs typeface="Times New Roman"/>
                  </a:rPr>
                  <a:t>N</a:t>
                </a:r>
                <a:r>
                  <a:rPr lang="en-US" i="1" spc="-135" dirty="0">
                    <a:latin typeface="Times New Roman"/>
                    <a:cs typeface="Times New Roman"/>
                  </a:rPr>
                  <a:t> </a:t>
                </a:r>
                <a:r>
                  <a:rPr lang="en-US" spc="-5" dirty="0">
                    <a:latin typeface="Times New Roman"/>
                    <a:cs typeface="Times New Roman"/>
                  </a:rPr>
                  <a:t>.</a:t>
                </a:r>
                <a:r>
                  <a:rPr lang="en-US" spc="-55" dirty="0">
                    <a:latin typeface="Times New Roman"/>
                    <a:cs typeface="Times New Roman"/>
                  </a:rPr>
                  <a:t> </a:t>
                </a:r>
                <a:r>
                  <a:rPr lang="en-US" spc="-15" dirty="0">
                    <a:latin typeface="Times New Roman"/>
                    <a:cs typeface="Times New Roman"/>
                  </a:rPr>
                  <a:t>The</a:t>
                </a:r>
                <a:r>
                  <a:rPr lang="en-US" spc="-5" dirty="0">
                    <a:latin typeface="Times New Roman"/>
                    <a:cs typeface="Times New Roman"/>
                  </a:rPr>
                  <a:t>n</a:t>
                </a:r>
              </a:p>
              <a:p>
                <a:pPr marL="0" indent="0">
                  <a:lnSpc>
                    <a:spcPct val="100000"/>
                  </a:lnSpc>
                  <a:buNone/>
                </a:pPr>
                <a14:m>
                  <m:oMathPara xmlns:m="http://schemas.openxmlformats.org/officeDocument/2006/math">
                    <m:oMathParaPr>
                      <m:jc m:val="centerGroup"/>
                    </m:oMathParaPr>
                    <m:oMath xmlns:m="http://schemas.openxmlformats.org/officeDocument/2006/math">
                      <m:r>
                        <a:rPr lang="en-US" b="0" i="1" spc="-10" dirty="0" smtClean="0">
                          <a:latin typeface="Cambria Math" panose="02040503050406030204" pitchFamily="18" charset="0"/>
                          <a:cs typeface="Times New Roman"/>
                        </a:rPr>
                        <m:t>𝑀</m:t>
                      </m:r>
                      <m:r>
                        <a:rPr lang="en-US" b="0" i="1" spc="-10" dirty="0" smtClean="0">
                          <a:latin typeface="Cambria Math" panose="02040503050406030204" pitchFamily="18" charset="0"/>
                          <a:cs typeface="Times New Roman"/>
                        </a:rPr>
                        <m:t>=</m:t>
                      </m:r>
                      <m:nary>
                        <m:naryPr>
                          <m:chr m:val="∑"/>
                          <m:ctrlPr>
                            <a:rPr lang="en-US" b="0" i="1" spc="-10" dirty="0" smtClean="0">
                              <a:latin typeface="Cambria Math" panose="02040503050406030204" pitchFamily="18" charset="0"/>
                              <a:cs typeface="Times New Roman"/>
                            </a:rPr>
                          </m:ctrlPr>
                        </m:naryPr>
                        <m:sub>
                          <m:r>
                            <m:rPr>
                              <m:brk m:alnAt="23"/>
                            </m:rPr>
                            <a:rPr lang="en-US" b="0" i="1" spc="-10" dirty="0" smtClean="0">
                              <a:latin typeface="Cambria Math" panose="02040503050406030204" pitchFamily="18" charset="0"/>
                              <a:cs typeface="Times New Roman"/>
                            </a:rPr>
                            <m:t>𝑖</m:t>
                          </m:r>
                          <m:r>
                            <a:rPr lang="en-US" b="0" i="1" spc="-10" dirty="0" smtClean="0">
                              <a:latin typeface="Cambria Math" panose="02040503050406030204" pitchFamily="18" charset="0"/>
                              <a:cs typeface="Times New Roman"/>
                            </a:rPr>
                            <m:t>=1</m:t>
                          </m:r>
                        </m:sub>
                        <m:sup>
                          <m:r>
                            <a:rPr lang="en-US" b="0" i="1" spc="-10" dirty="0" smtClean="0">
                              <a:latin typeface="Cambria Math" panose="02040503050406030204" pitchFamily="18" charset="0"/>
                              <a:cs typeface="Times New Roman"/>
                            </a:rPr>
                            <m:t>𝑁</m:t>
                          </m:r>
                        </m:sup>
                        <m:e>
                          <m:sSub>
                            <m:sSubPr>
                              <m:ctrlPr>
                                <a:rPr lang="en-US" b="0" i="1" spc="-10" dirty="0" smtClean="0">
                                  <a:latin typeface="Cambria Math" panose="02040503050406030204" pitchFamily="18" charset="0"/>
                                  <a:cs typeface="Times New Roman"/>
                                </a:rPr>
                              </m:ctrlPr>
                            </m:sSubPr>
                            <m:e>
                              <m:r>
                                <a:rPr lang="en-US" b="0" i="1" spc="-10" dirty="0" smtClean="0">
                                  <a:latin typeface="Cambria Math" panose="02040503050406030204" pitchFamily="18" charset="0"/>
                                  <a:cs typeface="Times New Roman"/>
                                </a:rPr>
                                <m:t>𝑀</m:t>
                              </m:r>
                            </m:e>
                            <m:sub>
                              <m:r>
                                <a:rPr lang="en-US" b="0" i="1" spc="-10" dirty="0" smtClean="0">
                                  <a:latin typeface="Cambria Math" panose="02040503050406030204" pitchFamily="18" charset="0"/>
                                  <a:cs typeface="Times New Roman"/>
                                </a:rPr>
                                <m:t>𝑖</m:t>
                              </m:r>
                            </m:sub>
                          </m:sSub>
                        </m:e>
                      </m:nary>
                    </m:oMath>
                  </m:oMathPara>
                </a14:m>
                <a:endParaRPr lang="en-US" dirty="0">
                  <a:latin typeface="Lucida Sans Unicode"/>
                  <a:cs typeface="Lucida Sans Unicode"/>
                </a:endParaRPr>
              </a:p>
              <a:p>
                <a:pPr marL="0" indent="0">
                  <a:lnSpc>
                    <a:spcPct val="100000"/>
                  </a:lnSpc>
                  <a:buNone/>
                </a:pPr>
                <a:r>
                  <a:rPr lang="en-US" spc="-10" dirty="0">
                    <a:latin typeface="Times New Roman"/>
                    <a:cs typeface="Times New Roman"/>
                  </a:rPr>
                  <a:t>wher</a:t>
                </a:r>
                <a:r>
                  <a:rPr lang="en-US" spc="-5" dirty="0">
                    <a:latin typeface="Times New Roman"/>
                    <a:cs typeface="Times New Roman"/>
                  </a:rPr>
                  <a:t>e</a:t>
                </a:r>
                <a:r>
                  <a:rPr lang="en-US" spc="65" dirty="0">
                    <a:latin typeface="Times New Roman"/>
                    <a:cs typeface="Times New Roman"/>
                  </a:rPr>
                  <a:t> </a:t>
                </a:r>
                <a:r>
                  <a:rPr lang="en-US" i="1" spc="-10" dirty="0">
                    <a:latin typeface="Times New Roman"/>
                    <a:cs typeface="Times New Roman"/>
                  </a:rPr>
                  <a:t>M</a:t>
                </a:r>
                <a:r>
                  <a:rPr lang="en-US" i="1" baseline="-25000" dirty="0">
                    <a:latin typeface="Times New Roman"/>
                    <a:cs typeface="Times New Roman"/>
                  </a:rPr>
                  <a:t>i</a:t>
                </a:r>
                <a:r>
                  <a:rPr lang="en-US" i="1" baseline="-11111" dirty="0">
                    <a:latin typeface="Times New Roman"/>
                    <a:cs typeface="Times New Roman"/>
                  </a:rPr>
                  <a:t> </a:t>
                </a:r>
                <a:r>
                  <a:rPr lang="en-US" i="1" spc="-7" baseline="-11111" dirty="0">
                    <a:latin typeface="Times New Roman"/>
                    <a:cs typeface="Times New Roman"/>
                  </a:rPr>
                  <a:t> </a:t>
                </a:r>
                <a:r>
                  <a:rPr lang="en-US" spc="-5" dirty="0">
                    <a:latin typeface="Times New Roman"/>
                    <a:cs typeface="Times New Roman"/>
                  </a:rPr>
                  <a:t>is the </a:t>
                </a:r>
                <a:r>
                  <a:rPr lang="en-US" spc="-15" dirty="0">
                    <a:latin typeface="Times New Roman"/>
                    <a:cs typeface="Times New Roman"/>
                  </a:rPr>
                  <a:t>m</a:t>
                </a:r>
                <a:r>
                  <a:rPr lang="en-US" spc="-5" dirty="0">
                    <a:latin typeface="Times New Roman"/>
                    <a:cs typeface="Times New Roman"/>
                  </a:rPr>
                  <a:t>ass </a:t>
                </a:r>
                <a:r>
                  <a:rPr lang="en-US" spc="-10" dirty="0">
                    <a:latin typeface="Times New Roman"/>
                    <a:cs typeface="Times New Roman"/>
                  </a:rPr>
                  <a:t>o</a:t>
                </a:r>
                <a:r>
                  <a:rPr lang="en-US" spc="-5" dirty="0">
                    <a:latin typeface="Times New Roman"/>
                    <a:cs typeface="Times New Roman"/>
                  </a:rPr>
                  <a:t>f the</a:t>
                </a:r>
                <a:r>
                  <a:rPr lang="en-US" spc="-10" dirty="0">
                    <a:latin typeface="Times New Roman"/>
                    <a:cs typeface="Times New Roman"/>
                  </a:rPr>
                  <a:t> </a:t>
                </a:r>
                <a:r>
                  <a:rPr lang="en-US" i="1" spc="-5" dirty="0" err="1">
                    <a:latin typeface="Times New Roman"/>
                    <a:cs typeface="Times New Roman"/>
                  </a:rPr>
                  <a:t>i</a:t>
                </a:r>
                <a:r>
                  <a:rPr lang="en-US" spc="-5" dirty="0" err="1">
                    <a:latin typeface="Times New Roman"/>
                    <a:cs typeface="Times New Roman"/>
                  </a:rPr>
                  <a:t>th</a:t>
                </a:r>
                <a:r>
                  <a:rPr lang="en-US" spc="-5" dirty="0">
                    <a:latin typeface="Times New Roman"/>
                    <a:cs typeface="Times New Roman"/>
                  </a:rPr>
                  <a:t> segment.</a:t>
                </a: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734" t="-1395"/>
                </a:stretch>
              </a:blipFill>
            </p:spPr>
            <p:txBody>
              <a:bodyPr/>
              <a:lstStyle/>
              <a:p>
                <a:r>
                  <a:rPr lang="en-US">
                    <a:noFill/>
                  </a:rPr>
                  <a:t> </a:t>
                </a:r>
              </a:p>
            </p:txBody>
          </p:sp>
        </mc:Fallback>
      </mc:AlternateContent>
      <p:pic>
        <p:nvPicPr>
          <p:cNvPr id="4" name="Picture 3" descr="A graph shows the relationship between a continuous function of x, a rod and density.&#10;The x axis is marked with x subscript 0 equals a, x subscript 1, unlabeled tick mark, unlabeled tick mark, x subscript quantity i minus 1, x subscript i, unlabeled tick mark, unlabeled tick mark, b equals x subscript capital N. The point c subscript i is labeled between x subscript quantity i minus 1 and x subscript i. The y axis has no scale and is labeled density rho. In quadrant 1, the concave down curve of y equals rho of x begins at x equals a and ends at x equals b. A rod, labeled rod, extends from x equals a to x equals b below the x axis. An illustration shows that rod broken into segments of equal length. A highlighted segment has endpoints x subscript quantity i minus 1 to x subscript i. This segment has the label mass equals rho of c subscript i times delta x.">
            <a:extLst>
              <a:ext uri="{FF2B5EF4-FFF2-40B4-BE49-F238E27FC236}">
                <a16:creationId xmlns="" xmlns:a16="http://schemas.microsoft.com/office/drawing/2014/main" id="{5DC86ECF-BDCB-4C78-9B41-D29730FAB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563" y="3973748"/>
            <a:ext cx="6008638" cy="1753228"/>
          </a:xfrm>
          <a:prstGeom prst="rect">
            <a:avLst/>
          </a:prstGeom>
        </p:spPr>
      </p:pic>
      <p:pic>
        <p:nvPicPr>
          <p:cNvPr id="5" name="Picture 4" descr="Figure 7: The total mass of the rod is equal to the integral of the mass density rho along the rod.">
            <a:extLst>
              <a:ext uri="{FF2B5EF4-FFF2-40B4-BE49-F238E27FC236}">
                <a16:creationId xmlns="" xmlns:a16="http://schemas.microsoft.com/office/drawing/2014/main" id="{FD7C08B2-043D-4A4E-88E1-C04A4B92DEC2}"/>
              </a:ext>
            </a:extLst>
          </p:cNvPr>
          <p:cNvPicPr>
            <a:picLocks noChangeAspect="1"/>
          </p:cNvPicPr>
          <p:nvPr/>
        </p:nvPicPr>
        <p:blipFill>
          <a:blip r:embed="rId4"/>
          <a:stretch>
            <a:fillRect/>
          </a:stretch>
        </p:blipFill>
        <p:spPr>
          <a:xfrm>
            <a:off x="2468608" y="5281127"/>
            <a:ext cx="2828557" cy="600188"/>
          </a:xfrm>
          <a:prstGeom prst="rect">
            <a:avLst/>
          </a:prstGeom>
        </p:spPr>
      </p:pic>
    </p:spTree>
    <p:extLst>
      <p:ext uri="{BB962C8B-B14F-4D97-AF65-F5344CB8AC3E}">
        <p14:creationId xmlns:p14="http://schemas.microsoft.com/office/powerpoint/2010/main" val="1941904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10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671314" cy="4876799"/>
              </a:xfrm>
            </p:spPr>
            <p:txBody>
              <a:bodyPr>
                <a:noAutofit/>
              </a:bodyPr>
              <a:lstStyle/>
              <a:p>
                <a:pPr marL="36900" indent="0">
                  <a:lnSpc>
                    <a:spcPct val="100000"/>
                  </a:lnSpc>
                  <a:buNone/>
                </a:pPr>
                <a:r>
                  <a:rPr lang="en-US" spc="-10" dirty="0">
                    <a:solidFill>
                      <a:schemeClr val="tx1"/>
                    </a:solidFill>
                  </a:rPr>
                  <a:t>We</a:t>
                </a:r>
                <a:r>
                  <a:rPr lang="en-US" spc="35" dirty="0">
                    <a:solidFill>
                      <a:schemeClr val="tx1"/>
                    </a:solidFill>
                  </a:rPr>
                  <a:t> </a:t>
                </a:r>
                <a:r>
                  <a:rPr lang="en-US" spc="-5" dirty="0">
                    <a:solidFill>
                      <a:schemeClr val="tx1"/>
                    </a:solidFill>
                  </a:rPr>
                  <a:t>cannot</a:t>
                </a:r>
                <a:r>
                  <a:rPr lang="en-US" spc="40" dirty="0">
                    <a:solidFill>
                      <a:schemeClr val="tx1"/>
                    </a:solidFill>
                  </a:rPr>
                  <a:t> </a:t>
                </a:r>
                <a:r>
                  <a:rPr lang="en-US" spc="-5" dirty="0">
                    <a:solidFill>
                      <a:schemeClr val="tx1"/>
                    </a:solidFill>
                  </a:rPr>
                  <a:t>use</a:t>
                </a:r>
                <a:r>
                  <a:rPr lang="en-US" spc="35" dirty="0">
                    <a:solidFill>
                      <a:schemeClr val="tx1"/>
                    </a:solidFill>
                  </a:rPr>
                  <a:t> </a:t>
                </a:r>
                <a:r>
                  <a:rPr lang="en-US" spc="-15" dirty="0">
                    <a:solidFill>
                      <a:schemeClr val="tx1"/>
                    </a:solidFill>
                  </a:rPr>
                  <a:t>E</a:t>
                </a:r>
                <a:r>
                  <a:rPr lang="en-US" spc="-5" dirty="0">
                    <a:solidFill>
                      <a:schemeClr val="tx1"/>
                    </a:solidFill>
                  </a:rPr>
                  <a:t>q.</a:t>
                </a:r>
                <a:r>
                  <a:rPr lang="en-US" spc="35" dirty="0">
                    <a:solidFill>
                      <a:schemeClr val="tx1"/>
                    </a:solidFill>
                  </a:rPr>
                  <a:t> </a:t>
                </a:r>
                <a:r>
                  <a:rPr lang="en-US" spc="-5" dirty="0">
                    <a:solidFill>
                      <a:schemeClr val="tx1"/>
                    </a:solidFill>
                  </a:rPr>
                  <a:t>(2)</a:t>
                </a:r>
                <a:r>
                  <a:rPr lang="en-US" spc="35" dirty="0">
                    <a:solidFill>
                      <a:schemeClr val="tx1"/>
                    </a:solidFill>
                  </a:rPr>
                  <a:t> </a:t>
                </a:r>
                <a:r>
                  <a:rPr lang="en-US" spc="-10" dirty="0">
                    <a:solidFill>
                      <a:schemeClr val="tx1"/>
                    </a:solidFill>
                  </a:rPr>
                  <a:t>d</a:t>
                </a:r>
                <a:r>
                  <a:rPr lang="en-US" spc="-5" dirty="0">
                    <a:solidFill>
                      <a:schemeClr val="tx1"/>
                    </a:solidFill>
                  </a:rPr>
                  <a:t>irectly</a:t>
                </a:r>
                <a:r>
                  <a:rPr lang="en-US" spc="35" dirty="0">
                    <a:solidFill>
                      <a:schemeClr val="tx1"/>
                    </a:solidFill>
                  </a:rPr>
                  <a:t> </a:t>
                </a:r>
                <a:r>
                  <a:rPr lang="en-US" spc="-5" dirty="0">
                    <a:solidFill>
                      <a:schemeClr val="tx1"/>
                    </a:solidFill>
                  </a:rPr>
                  <a:t>to</a:t>
                </a:r>
                <a:r>
                  <a:rPr lang="en-US" spc="35" dirty="0">
                    <a:solidFill>
                      <a:schemeClr val="tx1"/>
                    </a:solidFill>
                  </a:rPr>
                  <a:t> </a:t>
                </a:r>
                <a:r>
                  <a:rPr lang="en-US" spc="-5" dirty="0">
                    <a:solidFill>
                      <a:schemeClr val="tx1"/>
                    </a:solidFill>
                  </a:rPr>
                  <a:t>find</a:t>
                </a:r>
                <a:r>
                  <a:rPr lang="en-US" spc="35" dirty="0">
                    <a:solidFill>
                      <a:schemeClr val="tx1"/>
                    </a:solidFill>
                  </a:rPr>
                  <a:t> </a:t>
                </a:r>
                <a:r>
                  <a:rPr lang="en-US" spc="-5" dirty="0">
                    <a:solidFill>
                      <a:schemeClr val="tx1"/>
                    </a:solidFill>
                  </a:rPr>
                  <a:t>the</a:t>
                </a:r>
                <a:r>
                  <a:rPr lang="en-US" spc="35" dirty="0">
                    <a:solidFill>
                      <a:schemeClr val="tx1"/>
                    </a:solidFill>
                  </a:rPr>
                  <a:t> </a:t>
                </a:r>
                <a:r>
                  <a:rPr lang="en-US" spc="-15" dirty="0">
                    <a:solidFill>
                      <a:schemeClr val="tx1"/>
                    </a:solidFill>
                  </a:rPr>
                  <a:t>m</a:t>
                </a:r>
                <a:r>
                  <a:rPr lang="en-US" spc="-5" dirty="0">
                    <a:solidFill>
                      <a:schemeClr val="tx1"/>
                    </a:solidFill>
                  </a:rPr>
                  <a:t>ass</a:t>
                </a:r>
                <a:r>
                  <a:rPr lang="en-US" spc="35" dirty="0">
                    <a:solidFill>
                      <a:schemeClr val="tx1"/>
                    </a:solidFill>
                  </a:rPr>
                  <a:t> </a:t>
                </a:r>
                <a:r>
                  <a:rPr lang="en-US" spc="-10" dirty="0">
                    <a:solidFill>
                      <a:schemeClr val="tx1"/>
                    </a:solidFill>
                  </a:rPr>
                  <a:t>o</a:t>
                </a:r>
                <a:r>
                  <a:rPr lang="en-US" spc="-5" dirty="0">
                    <a:solidFill>
                      <a:schemeClr val="tx1"/>
                    </a:solidFill>
                  </a:rPr>
                  <a:t>f</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rod</a:t>
                </a:r>
                <a:r>
                  <a:rPr lang="en-US" spc="35" dirty="0">
                    <a:solidFill>
                      <a:schemeClr val="tx1"/>
                    </a:solidFill>
                  </a:rPr>
                  <a:t> </a:t>
                </a:r>
                <a:r>
                  <a:rPr lang="en-US" spc="-5" dirty="0">
                    <a:solidFill>
                      <a:schemeClr val="tx1"/>
                    </a:solidFill>
                  </a:rPr>
                  <a:t>because</a:t>
                </a:r>
                <a:r>
                  <a:rPr lang="en-US" spc="35" dirty="0">
                    <a:solidFill>
                      <a:schemeClr val="tx1"/>
                    </a:solidFill>
                  </a:rPr>
                  <a:t> </a:t>
                </a:r>
                <a:r>
                  <a:rPr lang="en-US" i="1" spc="20" dirty="0">
                    <a:solidFill>
                      <a:schemeClr val="tx1"/>
                    </a:solidFill>
                  </a:rPr>
                  <a:t>ρ</a:t>
                </a:r>
                <a:r>
                  <a:rPr lang="en-US" spc="20" dirty="0">
                    <a:solidFill>
                      <a:schemeClr val="tx1"/>
                    </a:solidFill>
                  </a:rPr>
                  <a:t>(</a:t>
                </a:r>
                <a:r>
                  <a:rPr lang="en-US" i="1" spc="-5" dirty="0">
                    <a:solidFill>
                      <a:schemeClr val="tx1"/>
                    </a:solidFill>
                  </a:rPr>
                  <a:t>x</a:t>
                </a:r>
                <a:r>
                  <a:rPr lang="en-US" spc="-5" dirty="0">
                    <a:solidFill>
                      <a:schemeClr val="tx1"/>
                    </a:solidFill>
                  </a:rPr>
                  <a:t>)</a:t>
                </a:r>
                <a:r>
                  <a:rPr lang="en-US" spc="35" dirty="0">
                    <a:solidFill>
                      <a:schemeClr val="tx1"/>
                    </a:solidFill>
                  </a:rPr>
                  <a:t> </a:t>
                </a:r>
                <a:r>
                  <a:rPr lang="en-US" spc="-10" dirty="0">
                    <a:solidFill>
                      <a:schemeClr val="tx1"/>
                    </a:solidFill>
                  </a:rPr>
                  <a:t>i</a:t>
                </a:r>
                <a:r>
                  <a:rPr lang="en-US" spc="-5" dirty="0">
                    <a:solidFill>
                      <a:schemeClr val="tx1"/>
                    </a:solidFill>
                  </a:rPr>
                  <a:t>s</a:t>
                </a:r>
                <a:r>
                  <a:rPr lang="en-US" spc="35" dirty="0">
                    <a:solidFill>
                      <a:schemeClr val="tx1"/>
                    </a:solidFill>
                  </a:rPr>
                  <a:t> </a:t>
                </a:r>
                <a:r>
                  <a:rPr lang="en-US" spc="-10" dirty="0">
                    <a:solidFill>
                      <a:schemeClr val="tx1"/>
                    </a:solidFill>
                  </a:rPr>
                  <a:t>no</a:t>
                </a:r>
                <a:r>
                  <a:rPr lang="en-US" spc="-5" dirty="0">
                    <a:solidFill>
                      <a:schemeClr val="tx1"/>
                    </a:solidFill>
                  </a:rPr>
                  <a:t>t</a:t>
                </a:r>
                <a:r>
                  <a:rPr lang="en-US" spc="35" dirty="0">
                    <a:solidFill>
                      <a:schemeClr val="tx1"/>
                    </a:solidFill>
                  </a:rPr>
                  <a:t> </a:t>
                </a:r>
                <a:r>
                  <a:rPr lang="en-US" spc="-10" dirty="0">
                    <a:solidFill>
                      <a:schemeClr val="tx1"/>
                    </a:solidFill>
                  </a:rPr>
                  <a:t>constant</a:t>
                </a:r>
                <a:r>
                  <a:rPr lang="en-US" spc="-5" dirty="0">
                    <a:solidFill>
                      <a:schemeClr val="tx1"/>
                    </a:solidFill>
                  </a:rPr>
                  <a:t>.</a:t>
                </a:r>
                <a:r>
                  <a:rPr lang="en-US" spc="20" dirty="0">
                    <a:solidFill>
                      <a:schemeClr val="tx1"/>
                    </a:solidFill>
                  </a:rPr>
                  <a:t> </a:t>
                </a:r>
                <a:r>
                  <a:rPr lang="en-US" spc="-15" dirty="0">
                    <a:solidFill>
                      <a:schemeClr val="tx1"/>
                    </a:solidFill>
                  </a:rPr>
                  <a:t>However</a:t>
                </a:r>
                <a:r>
                  <a:rPr lang="en-US" spc="-5" dirty="0">
                    <a:solidFill>
                      <a:schemeClr val="tx1"/>
                    </a:solidFill>
                  </a:rPr>
                  <a:t>,</a:t>
                </a:r>
                <a:r>
                  <a:rPr lang="en-US" spc="20"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10" dirty="0">
                    <a:solidFill>
                      <a:schemeClr val="tx1"/>
                    </a:solidFill>
                  </a:rPr>
                  <a:t>ca</a:t>
                </a:r>
                <a:r>
                  <a:rPr lang="en-US" spc="-5" dirty="0">
                    <a:solidFill>
                      <a:schemeClr val="tx1"/>
                    </a:solidFill>
                  </a:rPr>
                  <a:t>n</a:t>
                </a:r>
                <a:r>
                  <a:rPr lang="en-US" spc="20" dirty="0">
                    <a:solidFill>
                      <a:schemeClr val="tx1"/>
                    </a:solidFill>
                  </a:rPr>
                  <a:t> </a:t>
                </a:r>
                <a:r>
                  <a:rPr lang="en-US" spc="-10" dirty="0">
                    <a:solidFill>
                      <a:schemeClr val="tx1"/>
                    </a:solidFill>
                  </a:rPr>
                  <a:t>argu</a:t>
                </a:r>
                <a:r>
                  <a:rPr lang="en-US" spc="-5" dirty="0">
                    <a:solidFill>
                      <a:schemeClr val="tx1"/>
                    </a:solidFill>
                  </a:rPr>
                  <a:t>e</a:t>
                </a:r>
                <a:r>
                  <a:rPr lang="en-US" spc="20" dirty="0">
                    <a:solidFill>
                      <a:schemeClr val="tx1"/>
                    </a:solidFill>
                  </a:rPr>
                  <a:t> </a:t>
                </a:r>
                <a:r>
                  <a:rPr lang="en-US" spc="-10" dirty="0">
                    <a:solidFill>
                      <a:schemeClr val="tx1"/>
                    </a:solidFill>
                  </a:rPr>
                  <a:t>tha</a:t>
                </a:r>
                <a:r>
                  <a:rPr lang="en-US" spc="-5" dirty="0">
                    <a:solidFill>
                      <a:schemeClr val="tx1"/>
                    </a:solidFill>
                  </a:rPr>
                  <a:t>t</a:t>
                </a:r>
                <a:r>
                  <a:rPr lang="en-US" spc="20" dirty="0">
                    <a:solidFill>
                      <a:schemeClr val="tx1"/>
                    </a:solidFill>
                  </a:rPr>
                  <a:t> </a:t>
                </a:r>
                <a:r>
                  <a:rPr lang="en-US" spc="-10" dirty="0">
                    <a:solidFill>
                      <a:schemeClr val="tx1"/>
                    </a:solidFill>
                  </a:rPr>
                  <a:t>i</a:t>
                </a:r>
                <a:r>
                  <a:rPr lang="en-US" spc="-5" dirty="0">
                    <a:solidFill>
                      <a:schemeClr val="tx1"/>
                    </a:solidFill>
                  </a:rPr>
                  <a:t>f</a:t>
                </a:r>
                <a:r>
                  <a:rPr lang="en-US" spc="20" dirty="0">
                    <a:solidFill>
                      <a:schemeClr val="tx1"/>
                    </a:solidFill>
                  </a:rPr>
                  <a:t> </a:t>
                </a:r>
                <a:r>
                  <a:rPr lang="en-US" i="1" spc="-175" dirty="0">
                    <a:solidFill>
                      <a:schemeClr val="tx1"/>
                    </a:solidFill>
                    <a:ea typeface="Cambria Math" panose="02040503050406030204" pitchFamily="18" charset="0"/>
                  </a:rPr>
                  <a:t>∆ </a:t>
                </a:r>
                <a:r>
                  <a:rPr lang="en-US" i="1" spc="-5" dirty="0">
                    <a:solidFill>
                      <a:schemeClr val="tx1"/>
                    </a:solidFill>
                  </a:rPr>
                  <a:t>x</a:t>
                </a:r>
                <a:r>
                  <a:rPr lang="en-US" i="1" spc="110" dirty="0">
                    <a:solidFill>
                      <a:schemeClr val="tx1"/>
                    </a:solidFill>
                  </a:rPr>
                  <a:t> </a:t>
                </a:r>
                <a:r>
                  <a:rPr lang="en-US" spc="-5" dirty="0">
                    <a:solidFill>
                      <a:schemeClr val="tx1"/>
                    </a:solidFill>
                  </a:rPr>
                  <a:t>is</a:t>
                </a:r>
                <a:r>
                  <a:rPr lang="en-US" spc="20" dirty="0">
                    <a:solidFill>
                      <a:schemeClr val="tx1"/>
                    </a:solidFill>
                  </a:rPr>
                  <a:t> </a:t>
                </a:r>
                <a:r>
                  <a:rPr lang="en-US" spc="-5" dirty="0">
                    <a:solidFill>
                      <a:schemeClr val="tx1"/>
                    </a:solidFill>
                  </a:rPr>
                  <a:t>small,</a:t>
                </a:r>
                <a:r>
                  <a:rPr lang="en-US" spc="20" dirty="0">
                    <a:solidFill>
                      <a:schemeClr val="tx1"/>
                    </a:solidFill>
                  </a:rPr>
                  <a:t> </a:t>
                </a:r>
                <a:r>
                  <a:rPr lang="en-US" spc="-5" dirty="0">
                    <a:solidFill>
                      <a:schemeClr val="tx1"/>
                    </a:solidFill>
                  </a:rPr>
                  <a:t>then</a:t>
                </a:r>
                <a:r>
                  <a:rPr lang="en-US" spc="20" dirty="0">
                    <a:solidFill>
                      <a:schemeClr val="tx1"/>
                    </a:solidFill>
                  </a:rPr>
                  <a:t> </a:t>
                </a:r>
                <a:r>
                  <a:rPr lang="en-US" i="1" spc="20" dirty="0">
                    <a:solidFill>
                      <a:schemeClr val="tx1"/>
                    </a:solidFill>
                  </a:rPr>
                  <a:t>ρ</a:t>
                </a:r>
                <a:r>
                  <a:rPr lang="en-US" spc="20" dirty="0">
                    <a:solidFill>
                      <a:schemeClr val="tx1"/>
                    </a:solidFill>
                  </a:rPr>
                  <a:t>(</a:t>
                </a:r>
                <a:r>
                  <a:rPr lang="en-US" i="1" spc="-5" dirty="0">
                    <a:solidFill>
                      <a:schemeClr val="tx1"/>
                    </a:solidFill>
                  </a:rPr>
                  <a:t>x</a:t>
                </a:r>
                <a:r>
                  <a:rPr lang="en-US" spc="-5" dirty="0">
                    <a:solidFill>
                      <a:schemeClr val="tx1"/>
                    </a:solidFill>
                  </a:rPr>
                  <a:t>)</a:t>
                </a:r>
                <a:r>
                  <a:rPr lang="en-US" spc="20" dirty="0">
                    <a:solidFill>
                      <a:schemeClr val="tx1"/>
                    </a:solidFill>
                  </a:rPr>
                  <a:t> </a:t>
                </a:r>
                <a:r>
                  <a:rPr lang="en-US" spc="-5" dirty="0">
                    <a:solidFill>
                      <a:schemeClr val="tx1"/>
                    </a:solidFill>
                  </a:rPr>
                  <a:t>is</a:t>
                </a:r>
                <a:r>
                  <a:rPr lang="en-US" spc="20" dirty="0">
                    <a:solidFill>
                      <a:schemeClr val="tx1"/>
                    </a:solidFill>
                  </a:rPr>
                  <a:t> </a:t>
                </a:r>
                <a:r>
                  <a:rPr lang="en-US" i="1" spc="-10" dirty="0">
                    <a:solidFill>
                      <a:schemeClr val="tx1"/>
                    </a:solidFill>
                  </a:rPr>
                  <a:t>nearl</a:t>
                </a:r>
                <a:r>
                  <a:rPr lang="en-US" i="1" spc="-5" dirty="0">
                    <a:solidFill>
                      <a:schemeClr val="tx1"/>
                    </a:solidFill>
                  </a:rPr>
                  <a:t>y</a:t>
                </a:r>
                <a:r>
                  <a:rPr lang="en-US" i="1" spc="20" dirty="0">
                    <a:solidFill>
                      <a:schemeClr val="tx1"/>
                    </a:solidFill>
                  </a:rPr>
                  <a:t> </a:t>
                </a:r>
                <a:r>
                  <a:rPr lang="en-US" i="1" spc="-10" dirty="0">
                    <a:solidFill>
                      <a:schemeClr val="tx1"/>
                    </a:solidFill>
                  </a:rPr>
                  <a:t>constan</a:t>
                </a:r>
                <a:r>
                  <a:rPr lang="en-US" i="1" spc="-5" dirty="0">
                    <a:solidFill>
                      <a:schemeClr val="tx1"/>
                    </a:solidFill>
                  </a:rPr>
                  <a:t>t</a:t>
                </a:r>
                <a:r>
                  <a:rPr lang="en-US" i="1" spc="40" dirty="0">
                    <a:solidFill>
                      <a:schemeClr val="tx1"/>
                    </a:solidFill>
                  </a:rPr>
                  <a:t> </a:t>
                </a:r>
                <a:r>
                  <a:rPr lang="en-US" spc="-10" dirty="0">
                    <a:solidFill>
                      <a:schemeClr val="tx1"/>
                    </a:solidFill>
                  </a:rPr>
                  <a:t>alon</a:t>
                </a:r>
                <a:r>
                  <a:rPr lang="en-US" spc="-5" dirty="0">
                    <a:solidFill>
                      <a:schemeClr val="tx1"/>
                    </a:solidFill>
                  </a:rPr>
                  <a:t>g</a:t>
                </a:r>
                <a:r>
                  <a:rPr lang="en-US" spc="25" dirty="0">
                    <a:solidFill>
                      <a:schemeClr val="tx1"/>
                    </a:solidFill>
                  </a:rPr>
                  <a:t> </a:t>
                </a:r>
                <a:r>
                  <a:rPr lang="en-US" spc="-10" dirty="0">
                    <a:solidFill>
                      <a:schemeClr val="tx1"/>
                    </a:solidFill>
                  </a:rPr>
                  <a:t>the </a:t>
                </a:r>
                <a:r>
                  <a:rPr lang="en-US" i="1" spc="-5" dirty="0" err="1">
                    <a:solidFill>
                      <a:schemeClr val="tx1"/>
                    </a:solidFill>
                  </a:rPr>
                  <a:t>i</a:t>
                </a:r>
                <a:r>
                  <a:rPr lang="en-US" dirty="0" err="1">
                    <a:solidFill>
                      <a:schemeClr val="tx1"/>
                    </a:solidFill>
                  </a:rPr>
                  <a:t>th</a:t>
                </a:r>
                <a:r>
                  <a:rPr lang="en-US" dirty="0">
                    <a:solidFill>
                      <a:schemeClr val="tx1"/>
                    </a:solidFill>
                  </a:rPr>
                  <a:t> </a:t>
                </a:r>
                <a:r>
                  <a:rPr lang="en-US" spc="-10" dirty="0">
                    <a:solidFill>
                      <a:schemeClr val="tx1"/>
                    </a:solidFill>
                  </a:rPr>
                  <a:t>segment</a:t>
                </a:r>
                <a:r>
                  <a:rPr lang="en-US" spc="-5" dirty="0">
                    <a:solidFill>
                      <a:schemeClr val="tx1"/>
                    </a:solidFill>
                  </a:rPr>
                  <a:t>,</a:t>
                </a:r>
                <a:r>
                  <a:rPr lang="en-US"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ca</a:t>
                </a:r>
                <a:r>
                  <a:rPr lang="en-US" spc="-5" dirty="0">
                    <a:solidFill>
                      <a:schemeClr val="tx1"/>
                    </a:solidFill>
                  </a:rPr>
                  <a:t>n</a:t>
                </a:r>
                <a:r>
                  <a:rPr lang="en-US" dirty="0">
                    <a:solidFill>
                      <a:schemeClr val="tx1"/>
                    </a:solidFill>
                  </a:rPr>
                  <a:t> </a:t>
                </a:r>
                <a:r>
                  <a:rPr lang="en-US" spc="-10" dirty="0">
                    <a:solidFill>
                      <a:schemeClr val="tx1"/>
                    </a:solidFill>
                  </a:rPr>
                  <a:t>us</a:t>
                </a:r>
                <a:r>
                  <a:rPr lang="en-US" spc="-5" dirty="0">
                    <a:solidFill>
                      <a:schemeClr val="tx1"/>
                    </a:solidFill>
                  </a:rPr>
                  <a:t>e</a:t>
                </a:r>
                <a:r>
                  <a:rPr lang="en-US" dirty="0">
                    <a:solidFill>
                      <a:schemeClr val="tx1"/>
                    </a:solidFill>
                  </a:rPr>
                  <a:t> </a:t>
                </a:r>
                <a:r>
                  <a:rPr lang="en-US" spc="-15" dirty="0">
                    <a:solidFill>
                      <a:schemeClr val="tx1"/>
                    </a:solidFill>
                  </a:rPr>
                  <a:t>Eq</a:t>
                </a:r>
                <a:r>
                  <a:rPr lang="en-US" spc="-5" dirty="0">
                    <a:solidFill>
                      <a:schemeClr val="tx1"/>
                    </a:solidFill>
                  </a:rPr>
                  <a:t>.</a:t>
                </a:r>
                <a:r>
                  <a:rPr lang="en-US" dirty="0">
                    <a:solidFill>
                      <a:schemeClr val="tx1"/>
                    </a:solidFill>
                  </a:rPr>
                  <a:t> </a:t>
                </a:r>
                <a:r>
                  <a:rPr lang="en-US" spc="-10" dirty="0">
                    <a:solidFill>
                      <a:schemeClr val="tx1"/>
                    </a:solidFill>
                  </a:rPr>
                  <a:t>(2</a:t>
                </a:r>
                <a:r>
                  <a:rPr lang="en-US" spc="-5" dirty="0">
                    <a:solidFill>
                      <a:schemeClr val="tx1"/>
                    </a:solidFill>
                  </a:rPr>
                  <a:t>)</a:t>
                </a:r>
                <a:r>
                  <a:rPr lang="en-US" dirty="0">
                    <a:solidFill>
                      <a:schemeClr val="tx1"/>
                    </a:solidFill>
                  </a:rPr>
                  <a:t> </a:t>
                </a:r>
                <a:r>
                  <a:rPr lang="en-US" spc="-5" dirty="0">
                    <a:solidFill>
                      <a:schemeClr val="tx1"/>
                    </a:solidFill>
                  </a:rPr>
                  <a:t>to</a:t>
                </a:r>
                <a:r>
                  <a:rPr lang="en-US" dirty="0">
                    <a:solidFill>
                      <a:schemeClr val="tx1"/>
                    </a:solidFill>
                  </a:rPr>
                  <a:t> </a:t>
                </a:r>
                <a:r>
                  <a:rPr lang="en-US" spc="-10" dirty="0">
                    <a:solidFill>
                      <a:schemeClr val="tx1"/>
                    </a:solidFill>
                  </a:rPr>
                  <a:t>obtai</a:t>
                </a:r>
                <a:r>
                  <a:rPr lang="en-US" spc="-5" dirty="0">
                    <a:solidFill>
                      <a:schemeClr val="tx1"/>
                    </a:solidFill>
                  </a:rPr>
                  <a:t>n</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5" dirty="0">
                    <a:solidFill>
                      <a:schemeClr val="tx1"/>
                    </a:solidFill>
                  </a:rPr>
                  <a:t>mas</a:t>
                </a:r>
                <a:r>
                  <a:rPr lang="en-US" spc="-5" dirty="0">
                    <a:solidFill>
                      <a:schemeClr val="tx1"/>
                    </a:solidFill>
                  </a:rPr>
                  <a:t>s</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10" dirty="0">
                    <a:solidFill>
                      <a:schemeClr val="tx1"/>
                    </a:solidFill>
                  </a:rPr>
                  <a:t>th</a:t>
                </a:r>
                <a:r>
                  <a:rPr lang="en-US" spc="-5" dirty="0">
                    <a:solidFill>
                      <a:schemeClr val="tx1"/>
                    </a:solidFill>
                  </a:rPr>
                  <a:t>e </a:t>
                </a:r>
                <a:r>
                  <a:rPr lang="en-US" i="1" spc="-5" dirty="0" err="1">
                    <a:solidFill>
                      <a:schemeClr val="tx1"/>
                    </a:solidFill>
                  </a:rPr>
                  <a:t>i</a:t>
                </a:r>
                <a:r>
                  <a:rPr lang="en-US" dirty="0" err="1">
                    <a:solidFill>
                      <a:schemeClr val="tx1"/>
                    </a:solidFill>
                  </a:rPr>
                  <a:t>th</a:t>
                </a:r>
                <a:r>
                  <a:rPr lang="en-US" dirty="0">
                    <a:solidFill>
                      <a:schemeClr val="tx1"/>
                    </a:solidFill>
                  </a:rPr>
                  <a:t> </a:t>
                </a:r>
                <a:r>
                  <a:rPr lang="en-US" spc="-5" dirty="0">
                    <a:solidFill>
                      <a:schemeClr val="tx1"/>
                    </a:solidFill>
                  </a:rPr>
                  <a:t>segment.</a:t>
                </a:r>
                <a:r>
                  <a:rPr lang="en-US" spc="5" dirty="0">
                    <a:solidFill>
                      <a:schemeClr val="tx1"/>
                    </a:solidFill>
                  </a:rPr>
                  <a:t> </a:t>
                </a:r>
                <a:r>
                  <a:rPr lang="en-US" spc="-5" dirty="0">
                    <a:solidFill>
                      <a:schemeClr val="tx1"/>
                    </a:solidFill>
                  </a:rPr>
                  <a:t>If</a:t>
                </a:r>
                <a:r>
                  <a:rPr lang="en-US" dirty="0">
                    <a:solidFill>
                      <a:schemeClr val="tx1"/>
                    </a:solidFill>
                  </a:rPr>
                  <a:t> </a:t>
                </a:r>
                <a:r>
                  <a:rPr lang="en-US" spc="-5" dirty="0">
                    <a:solidFill>
                      <a:schemeClr val="tx1"/>
                    </a:solidFill>
                  </a:rPr>
                  <a:t>the </a:t>
                </a:r>
                <a:r>
                  <a:rPr lang="en-US" i="1" spc="-5" dirty="0" err="1">
                    <a:solidFill>
                      <a:schemeClr val="tx1"/>
                    </a:solidFill>
                  </a:rPr>
                  <a:t>i</a:t>
                </a:r>
                <a:r>
                  <a:rPr lang="en-US" dirty="0" err="1">
                    <a:solidFill>
                      <a:schemeClr val="tx1"/>
                    </a:solidFill>
                  </a:rPr>
                  <a:t>th</a:t>
                </a:r>
                <a:r>
                  <a:rPr lang="en-US" dirty="0">
                    <a:solidFill>
                      <a:schemeClr val="tx1"/>
                    </a:solidFill>
                  </a:rPr>
                  <a:t> </a:t>
                </a:r>
                <a:r>
                  <a:rPr lang="en-US" spc="-5" dirty="0">
                    <a:solidFill>
                      <a:schemeClr val="tx1"/>
                    </a:solidFill>
                  </a:rPr>
                  <a:t>seg</a:t>
                </a:r>
                <a:r>
                  <a:rPr lang="en-US" spc="-15" dirty="0">
                    <a:solidFill>
                      <a:schemeClr val="tx1"/>
                    </a:solidFill>
                  </a:rPr>
                  <a:t>men</a:t>
                </a:r>
                <a:r>
                  <a:rPr lang="en-US" spc="-5" dirty="0">
                    <a:solidFill>
                      <a:schemeClr val="tx1"/>
                    </a:solidFill>
                  </a:rPr>
                  <a:t>t</a:t>
                </a:r>
                <a:r>
                  <a:rPr lang="en-US" spc="-30" dirty="0">
                    <a:solidFill>
                      <a:schemeClr val="tx1"/>
                    </a:solidFill>
                  </a:rPr>
                  <a:t> </a:t>
                </a:r>
                <a:r>
                  <a:rPr lang="en-US" spc="-10" dirty="0">
                    <a:solidFill>
                      <a:schemeClr val="tx1"/>
                    </a:solidFill>
                  </a:rPr>
                  <a:t>extend</a:t>
                </a:r>
                <a:r>
                  <a:rPr lang="en-US" spc="-5" dirty="0">
                    <a:solidFill>
                      <a:schemeClr val="tx1"/>
                    </a:solidFill>
                  </a:rPr>
                  <a:t>s</a:t>
                </a:r>
                <a:r>
                  <a:rPr lang="en-US" spc="-30" dirty="0">
                    <a:solidFill>
                      <a:schemeClr val="tx1"/>
                    </a:solidFill>
                  </a:rPr>
                  <a:t> </a:t>
                </a:r>
                <a:r>
                  <a:rPr lang="en-US" spc="-10" dirty="0">
                    <a:solidFill>
                      <a:schemeClr val="tx1"/>
                    </a:solidFill>
                  </a:rPr>
                  <a:t>from</a:t>
                </a:r>
                <a:r>
                  <a:rPr lang="en-US" spc="-5" dirty="0">
                    <a:solidFill>
                      <a:schemeClr val="tx1"/>
                    </a:solidFill>
                  </a:rPr>
                  <a:t> </a:t>
                </a:r>
                <a:r>
                  <a:rPr lang="en-US" i="1" spc="10" dirty="0">
                    <a:solidFill>
                      <a:schemeClr val="tx1"/>
                    </a:solidFill>
                  </a:rPr>
                  <a:t>x</a:t>
                </a:r>
                <a:r>
                  <a:rPr lang="en-US" i="1" baseline="-25000" dirty="0">
                    <a:solidFill>
                      <a:schemeClr val="tx1"/>
                    </a:solidFill>
                  </a:rPr>
                  <a:t>i</a:t>
                </a:r>
                <a:r>
                  <a:rPr lang="en-US" i="1" spc="-172" baseline="-25000" dirty="0">
                    <a:solidFill>
                      <a:schemeClr val="tx1"/>
                    </a:solidFill>
                  </a:rPr>
                  <a:t> </a:t>
                </a:r>
                <a:r>
                  <a:rPr lang="en-US" spc="-22" baseline="-25000" dirty="0">
                    <a:solidFill>
                      <a:schemeClr val="tx1"/>
                    </a:solidFill>
                  </a:rPr>
                  <a:t>−</a:t>
                </a:r>
                <a:r>
                  <a:rPr lang="en-US" baseline="-25000" dirty="0">
                    <a:solidFill>
                      <a:schemeClr val="tx1"/>
                    </a:solidFill>
                  </a:rPr>
                  <a:t>1</a:t>
                </a:r>
                <a:r>
                  <a:rPr lang="en-US" spc="120" baseline="-11111" dirty="0">
                    <a:solidFill>
                      <a:schemeClr val="tx1"/>
                    </a:solidFill>
                  </a:rPr>
                  <a:t> </a:t>
                </a:r>
                <a:r>
                  <a:rPr lang="en-US" spc="-5" dirty="0">
                    <a:solidFill>
                      <a:schemeClr val="tx1"/>
                    </a:solidFill>
                  </a:rPr>
                  <a:t>to </a:t>
                </a:r>
                <a:r>
                  <a:rPr lang="en-US" i="1" spc="10" dirty="0">
                    <a:solidFill>
                      <a:schemeClr val="tx1"/>
                    </a:solidFill>
                  </a:rPr>
                  <a:t>x</a:t>
                </a:r>
                <a:r>
                  <a:rPr lang="en-US" i="1" baseline="-25000" dirty="0">
                    <a:solidFill>
                      <a:schemeClr val="tx1"/>
                    </a:solidFill>
                  </a:rPr>
                  <a:t>i</a:t>
                </a:r>
                <a:r>
                  <a:rPr lang="en-US" i="1" baseline="-11111" dirty="0">
                    <a:solidFill>
                      <a:schemeClr val="tx1"/>
                    </a:solidFill>
                  </a:rPr>
                  <a:t> </a:t>
                </a:r>
                <a:r>
                  <a:rPr lang="en-US" i="1" spc="-44" baseline="-11111" dirty="0">
                    <a:solidFill>
                      <a:schemeClr val="tx1"/>
                    </a:solidFill>
                  </a:rPr>
                  <a:t> </a:t>
                </a:r>
                <a:r>
                  <a:rPr lang="en-US" spc="-10" dirty="0">
                    <a:solidFill>
                      <a:schemeClr val="tx1"/>
                    </a:solidFill>
                  </a:rPr>
                  <a:t>an</a:t>
                </a:r>
                <a:r>
                  <a:rPr lang="en-US" spc="-5" dirty="0">
                    <a:solidFill>
                      <a:schemeClr val="tx1"/>
                    </a:solidFill>
                  </a:rPr>
                  <a:t>d</a:t>
                </a:r>
                <a:r>
                  <a:rPr lang="en-US" spc="-30" dirty="0">
                    <a:solidFill>
                      <a:schemeClr val="tx1"/>
                    </a:solidFill>
                  </a:rPr>
                  <a:t> </a:t>
                </a:r>
                <a:r>
                  <a:rPr lang="en-US" i="1" spc="-15" dirty="0">
                    <a:solidFill>
                      <a:schemeClr val="tx1"/>
                    </a:solidFill>
                  </a:rPr>
                  <a:t>c</a:t>
                </a:r>
                <a:r>
                  <a:rPr lang="en-US" i="1" baseline="-25000" dirty="0">
                    <a:solidFill>
                      <a:schemeClr val="tx1"/>
                    </a:solidFill>
                  </a:rPr>
                  <a:t>i</a:t>
                </a:r>
                <a:r>
                  <a:rPr lang="en-US" i="1" baseline="-11111" dirty="0">
                    <a:solidFill>
                      <a:schemeClr val="tx1"/>
                    </a:solidFill>
                  </a:rPr>
                  <a:t> </a:t>
                </a:r>
                <a:r>
                  <a:rPr lang="en-US" i="1" spc="-52" baseline="-11111"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any</a:t>
                </a:r>
                <a:r>
                  <a:rPr lang="en-US" spc="-30" dirty="0">
                    <a:solidFill>
                      <a:schemeClr val="tx1"/>
                    </a:solidFill>
                  </a:rPr>
                  <a:t> </a:t>
                </a:r>
                <a:r>
                  <a:rPr lang="en-US" spc="-5" dirty="0">
                    <a:solidFill>
                      <a:schemeClr val="tx1"/>
                    </a:solidFill>
                  </a:rPr>
                  <a:t>sample</a:t>
                </a:r>
                <a:r>
                  <a:rPr lang="en-US" spc="-30" dirty="0">
                    <a:solidFill>
                      <a:schemeClr val="tx1"/>
                    </a:solidFill>
                  </a:rPr>
                  <a:t> </a:t>
                </a:r>
                <a:r>
                  <a:rPr lang="en-US" spc="-5" dirty="0">
                    <a:solidFill>
                      <a:schemeClr val="tx1"/>
                    </a:solidFill>
                  </a:rPr>
                  <a:t>point</a:t>
                </a:r>
                <a:r>
                  <a:rPr lang="en-US" spc="-30" dirty="0">
                    <a:solidFill>
                      <a:schemeClr val="tx1"/>
                    </a:solidFill>
                  </a:rPr>
                  <a:t> </a:t>
                </a:r>
                <a:r>
                  <a:rPr lang="en-US" spc="-5" dirty="0">
                    <a:solidFill>
                      <a:schemeClr val="tx1"/>
                    </a:solidFill>
                  </a:rPr>
                  <a:t>in</a:t>
                </a:r>
                <a:r>
                  <a:rPr lang="en-US" spc="-30" dirty="0">
                    <a:solidFill>
                      <a:schemeClr val="tx1"/>
                    </a:solidFill>
                  </a:rPr>
                  <a:t> </a:t>
                </a:r>
                <a:r>
                  <a:rPr lang="en-US" spc="20" dirty="0">
                    <a:solidFill>
                      <a:schemeClr val="tx1"/>
                    </a:solidFill>
                  </a:rPr>
                  <a:t>[</a:t>
                </a:r>
                <a:r>
                  <a:rPr lang="en-US" i="1" spc="10" dirty="0">
                    <a:solidFill>
                      <a:schemeClr val="tx1"/>
                    </a:solidFill>
                  </a:rPr>
                  <a:t>x</a:t>
                </a:r>
                <a:r>
                  <a:rPr lang="en-US" i="1" baseline="-25000" dirty="0">
                    <a:solidFill>
                      <a:schemeClr val="tx1"/>
                    </a:solidFill>
                  </a:rPr>
                  <a:t>i</a:t>
                </a:r>
                <a:r>
                  <a:rPr lang="en-US" i="1" spc="-172" baseline="-25000" dirty="0">
                    <a:solidFill>
                      <a:schemeClr val="tx1"/>
                    </a:solidFill>
                  </a:rPr>
                  <a:t> </a:t>
                </a:r>
                <a:r>
                  <a:rPr lang="en-US" spc="-22" baseline="-25000" dirty="0">
                    <a:solidFill>
                      <a:schemeClr val="tx1"/>
                    </a:solidFill>
                  </a:rPr>
                  <a:t>−</a:t>
                </a:r>
                <a:r>
                  <a:rPr lang="en-US" spc="75" baseline="-25000" dirty="0">
                    <a:solidFill>
                      <a:schemeClr val="tx1"/>
                    </a:solidFill>
                  </a:rPr>
                  <a:t>1</a:t>
                </a:r>
                <a:r>
                  <a:rPr lang="en-US" spc="-5" dirty="0">
                    <a:solidFill>
                      <a:schemeClr val="tx1"/>
                    </a:solidFill>
                  </a:rPr>
                  <a:t>,</a:t>
                </a:r>
                <a:r>
                  <a:rPr lang="en-US" spc="-60" dirty="0">
                    <a:solidFill>
                      <a:schemeClr val="tx1"/>
                    </a:solidFill>
                  </a:rPr>
                  <a:t> </a:t>
                </a:r>
                <a:r>
                  <a:rPr lang="en-US" i="1" spc="10" dirty="0">
                    <a:solidFill>
                      <a:schemeClr val="tx1"/>
                    </a:solidFill>
                  </a:rPr>
                  <a:t>x</a:t>
                </a:r>
                <a:r>
                  <a:rPr lang="en-US" i="1" baseline="-25000" dirty="0">
                    <a:solidFill>
                      <a:schemeClr val="tx1"/>
                    </a:solidFill>
                  </a:rPr>
                  <a:t>i</a:t>
                </a:r>
                <a:r>
                  <a:rPr lang="en-US" i="1" spc="-97" baseline="-11111" dirty="0">
                    <a:solidFill>
                      <a:schemeClr val="tx1"/>
                    </a:solidFill>
                  </a:rPr>
                  <a:t> </a:t>
                </a:r>
                <a:r>
                  <a:rPr lang="en-US" spc="-5" dirty="0">
                    <a:solidFill>
                      <a:schemeClr val="tx1"/>
                    </a:solidFill>
                  </a:rPr>
                  <a:t>],</a:t>
                </a:r>
                <a:r>
                  <a:rPr lang="en-US" spc="-30" dirty="0">
                    <a:solidFill>
                      <a:schemeClr val="tx1"/>
                    </a:solidFill>
                  </a:rPr>
                  <a:t> </a:t>
                </a:r>
                <a:r>
                  <a:rPr lang="en-US" spc="-5" dirty="0">
                    <a:solidFill>
                      <a:schemeClr val="tx1"/>
                    </a:solidFill>
                  </a:rPr>
                  <a:t>t</a:t>
                </a:r>
                <a:r>
                  <a:rPr lang="en-US" spc="-10" dirty="0">
                    <a:solidFill>
                      <a:schemeClr val="tx1"/>
                    </a:solidFill>
                  </a:rPr>
                  <a:t>he</a:t>
                </a:r>
                <a:r>
                  <a:rPr lang="en-US" spc="-5" dirty="0">
                    <a:solidFill>
                      <a:schemeClr val="tx1"/>
                    </a:solidFill>
                  </a:rPr>
                  <a:t>n</a:t>
                </a:r>
                <a:r>
                  <a:rPr lang="en-US" spc="35" dirty="0">
                    <a:solidFill>
                      <a:schemeClr val="tx1"/>
                    </a:solidFill>
                  </a:rPr>
                  <a:t> </a:t>
                </a:r>
                <a:r>
                  <a:rPr lang="en-US" i="1" spc="-10" dirty="0">
                    <a:solidFill>
                      <a:schemeClr val="tx1"/>
                    </a:solidFill>
                  </a:rPr>
                  <a:t>M</a:t>
                </a:r>
                <a:r>
                  <a:rPr lang="en-US" i="1" baseline="-25000" dirty="0">
                    <a:solidFill>
                      <a:schemeClr val="tx1"/>
                    </a:solidFill>
                  </a:rPr>
                  <a:t>i</a:t>
                </a:r>
                <a:r>
                  <a:rPr lang="en-US" i="1" baseline="-11111" dirty="0">
                    <a:solidFill>
                      <a:schemeClr val="tx1"/>
                    </a:solidFill>
                  </a:rPr>
                  <a:t> </a:t>
                </a:r>
                <a:r>
                  <a:rPr lang="en-US" i="1" spc="30" baseline="-11111" dirty="0">
                    <a:solidFill>
                      <a:schemeClr val="tx1"/>
                    </a:solidFill>
                  </a:rPr>
                  <a:t> </a:t>
                </a:r>
                <a:r>
                  <a:rPr lang="en-US" spc="-25" dirty="0">
                    <a:solidFill>
                      <a:schemeClr val="tx1"/>
                    </a:solidFill>
                  </a:rPr>
                  <a:t>≈</a:t>
                </a:r>
                <a:r>
                  <a:rPr lang="en-US" spc="-40" dirty="0">
                    <a:solidFill>
                      <a:schemeClr val="tx1"/>
                    </a:solidFill>
                  </a:rPr>
                  <a:t> </a:t>
                </a:r>
                <a:r>
                  <a:rPr lang="en-US" i="1" spc="20" dirty="0">
                    <a:solidFill>
                      <a:schemeClr val="tx1"/>
                    </a:solidFill>
                  </a:rPr>
                  <a:t>ρ</a:t>
                </a:r>
                <a:r>
                  <a:rPr lang="en-US" spc="-5" dirty="0">
                    <a:solidFill>
                      <a:schemeClr val="tx1"/>
                    </a:solidFill>
                  </a:rPr>
                  <a:t>(</a:t>
                </a:r>
                <a:r>
                  <a:rPr lang="en-US" i="1" spc="-15" dirty="0">
                    <a:solidFill>
                      <a:schemeClr val="tx1"/>
                    </a:solidFill>
                  </a:rPr>
                  <a:t>c</a:t>
                </a:r>
                <a:r>
                  <a:rPr lang="en-US" i="1" baseline="-25000" dirty="0">
                    <a:solidFill>
                      <a:schemeClr val="tx1"/>
                    </a:solidFill>
                  </a:rPr>
                  <a:t>i</a:t>
                </a:r>
                <a:r>
                  <a:rPr lang="en-US" i="1" spc="-97" baseline="-11111" dirty="0">
                    <a:solidFill>
                      <a:schemeClr val="tx1"/>
                    </a:solidFill>
                  </a:rPr>
                  <a:t> </a:t>
                </a:r>
                <a:r>
                  <a:rPr lang="en-US" spc="-5" dirty="0">
                    <a:solidFill>
                      <a:schemeClr val="tx1"/>
                    </a:solidFill>
                  </a:rPr>
                  <a:t>)</a:t>
                </a:r>
                <a:r>
                  <a:rPr lang="en-US" i="1" spc="-175" dirty="0">
                    <a:solidFill>
                      <a:schemeClr val="tx1"/>
                    </a:solidFill>
                    <a:ea typeface="Cambria Math" panose="02040503050406030204" pitchFamily="18" charset="0"/>
                  </a:rPr>
                  <a:t> ∆ </a:t>
                </a:r>
                <a:r>
                  <a:rPr lang="en-US" i="1" spc="-5" dirty="0">
                    <a:solidFill>
                      <a:schemeClr val="tx1"/>
                    </a:solidFill>
                  </a:rPr>
                  <a:t>x </a:t>
                </a:r>
                <a:r>
                  <a:rPr lang="en-US" spc="-10" dirty="0">
                    <a:solidFill>
                      <a:schemeClr val="tx1"/>
                    </a:solidFill>
                  </a:rPr>
                  <a:t>and</a:t>
                </a:r>
              </a:p>
              <a:p>
                <a:pPr marL="36900" indent="0" algn="ctr">
                  <a:lnSpc>
                    <a:spcPct val="100000"/>
                  </a:lnSpc>
                  <a:buNone/>
                </a:pPr>
                <a:r>
                  <a:rPr lang="en-US" b="0" dirty="0">
                    <a:solidFill>
                      <a:schemeClr val="tx1"/>
                    </a:solidFill>
                    <a:cs typeface="Times New Roman"/>
                  </a:rPr>
                  <a:t>t</a:t>
                </a:r>
                <a14:m>
                  <m:oMath xmlns:m="http://schemas.openxmlformats.org/officeDocument/2006/math">
                    <m:r>
                      <m:rPr>
                        <m:sty m:val="p"/>
                      </m:rPr>
                      <a:rPr lang="en-US" b="0" i="0" smtClean="0">
                        <a:solidFill>
                          <a:schemeClr val="tx1"/>
                        </a:solidFill>
                        <a:latin typeface="Cambria Math" panose="02040503050406030204" pitchFamily="18" charset="0"/>
                        <a:cs typeface="Times New Roman"/>
                      </a:rPr>
                      <m:t>otal</m:t>
                    </m:r>
                    <m:r>
                      <a:rPr lang="en-US" b="0" i="0"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mass</m:t>
                    </m:r>
                    <m:r>
                      <a:rPr lang="en-US" b="0" i="1" smtClean="0">
                        <a:solidFill>
                          <a:schemeClr val="tx1"/>
                        </a:solidFill>
                        <a:latin typeface="Cambria Math" panose="02040503050406030204" pitchFamily="18" charset="0"/>
                        <a:cs typeface="Times New Roman"/>
                      </a:rPr>
                      <m:t>=</m:t>
                    </m:r>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𝑖</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𝑀</m:t>
                        </m:r>
                      </m:sup>
                      <m:e>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𝑀</m:t>
                            </m:r>
                          </m:e>
                          <m:sub>
                            <m:r>
                              <a:rPr lang="en-US" b="0" i="1" smtClean="0">
                                <a:solidFill>
                                  <a:schemeClr val="tx1"/>
                                </a:solidFill>
                                <a:latin typeface="Cambria Math" panose="02040503050406030204" pitchFamily="18" charset="0"/>
                                <a:cs typeface="Times New Roman"/>
                              </a:rPr>
                              <m:t>𝑖</m:t>
                            </m:r>
                          </m:sub>
                        </m:sSub>
                      </m:e>
                    </m:nary>
                    <m:r>
                      <a:rPr lang="en-US" b="0" i="1" smtClean="0">
                        <a:solidFill>
                          <a:schemeClr val="tx1"/>
                        </a:solidFill>
                        <a:latin typeface="Cambria Math" panose="02040503050406030204" pitchFamily="18" charset="0"/>
                        <a:cs typeface="Times New Roman"/>
                      </a:rPr>
                      <m:t>=</m:t>
                    </m:r>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𝑖</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r>
                          <a:rPr lang="en-US" b="0" i="1" smtClean="0">
                            <a:solidFill>
                              <a:schemeClr val="tx1"/>
                            </a:solidFill>
                            <a:latin typeface="Cambria Math" panose="02040503050406030204" pitchFamily="18" charset="0"/>
                            <a:ea typeface="Cambria Math" panose="02040503050406030204" pitchFamily="18" charset="0"/>
                            <a:cs typeface="Times New Roman"/>
                          </a:rPr>
                          <m:t>𝜌</m:t>
                        </m:r>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𝑐</m:t>
                            </m:r>
                          </m:e>
                          <m:sub>
                            <m:r>
                              <a:rPr lang="en-US" b="0" i="1" smtClean="0">
                                <a:solidFill>
                                  <a:schemeClr val="tx1"/>
                                </a:solidFill>
                                <a:latin typeface="Cambria Math" panose="02040503050406030204" pitchFamily="18" charset="0"/>
                                <a:ea typeface="Cambria Math" panose="02040503050406030204" pitchFamily="18" charset="0"/>
                                <a:cs typeface="Times New Roman"/>
                              </a:rPr>
                              <m:t>𝑖</m:t>
                            </m:r>
                          </m:sub>
                        </m:sSub>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𝑥</m:t>
                        </m:r>
                      </m:e>
                    </m:nary>
                  </m:oMath>
                </a14:m>
                <a:endParaRPr lang="en-US" dirty="0">
                  <a:solidFill>
                    <a:schemeClr val="tx1"/>
                  </a:solidFill>
                </a:endParaRPr>
              </a:p>
              <a:p>
                <a:pPr marL="36900" indent="0">
                  <a:lnSpc>
                    <a:spcPct val="100000"/>
                  </a:lnSpc>
                  <a:buNone/>
                </a:pPr>
                <a:r>
                  <a:rPr lang="en-US" spc="-15" dirty="0">
                    <a:solidFill>
                      <a:schemeClr val="tx1"/>
                    </a:solidFill>
                  </a:rPr>
                  <a:t>A</a:t>
                </a:r>
                <a:r>
                  <a:rPr lang="en-US" spc="-5" dirty="0">
                    <a:solidFill>
                      <a:schemeClr val="tx1"/>
                    </a:solidFill>
                  </a:rPr>
                  <a:t>s</a:t>
                </a:r>
                <a:r>
                  <a:rPr lang="en-US" spc="40" dirty="0">
                    <a:solidFill>
                      <a:schemeClr val="tx1"/>
                    </a:solidFill>
                  </a:rPr>
                  <a:t> </a:t>
                </a:r>
                <a:r>
                  <a:rPr lang="en-US" i="1" spc="-10" dirty="0">
                    <a:solidFill>
                      <a:schemeClr val="tx1"/>
                    </a:solidFill>
                  </a:rPr>
                  <a:t>N</a:t>
                </a:r>
                <a:r>
                  <a:rPr lang="en-US" i="1" dirty="0">
                    <a:solidFill>
                      <a:schemeClr val="tx1"/>
                    </a:solidFill>
                  </a:rPr>
                  <a:t> </a:t>
                </a:r>
                <a:r>
                  <a:rPr lang="en-US" i="1" spc="-110" dirty="0">
                    <a:solidFill>
                      <a:schemeClr val="tx1"/>
                    </a:solidFill>
                  </a:rPr>
                  <a:t> </a:t>
                </a:r>
                <a:r>
                  <a:rPr lang="en-US" spc="150" dirty="0">
                    <a:solidFill>
                      <a:schemeClr val="tx1"/>
                    </a:solidFill>
                  </a:rPr>
                  <a:t>→</a:t>
                </a:r>
                <a:r>
                  <a:rPr lang="en-US" spc="-40" dirty="0">
                    <a:solidFill>
                      <a:schemeClr val="tx1"/>
                    </a:solidFill>
                  </a:rPr>
                  <a:t> </a:t>
                </a:r>
                <a:r>
                  <a:rPr lang="en-US" spc="70" dirty="0">
                    <a:solidFill>
                      <a:schemeClr val="tx1"/>
                    </a:solidFill>
                  </a:rPr>
                  <a:t>∞</a:t>
                </a:r>
                <a:r>
                  <a:rPr lang="en-US" spc="-5" dirty="0">
                    <a:solidFill>
                      <a:schemeClr val="tx1"/>
                    </a:solidFill>
                  </a:rPr>
                  <a:t>,</a:t>
                </a:r>
                <a:r>
                  <a:rPr lang="en-US" spc="-2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5" dirty="0">
                    <a:solidFill>
                      <a:schemeClr val="tx1"/>
                    </a:solidFill>
                  </a:rPr>
                  <a:t> </a:t>
                </a:r>
                <a:r>
                  <a:rPr lang="en-US" spc="-10" dirty="0">
                    <a:solidFill>
                      <a:schemeClr val="tx1"/>
                    </a:solidFill>
                  </a:rPr>
                  <a:t>accurac</a:t>
                </a:r>
                <a:r>
                  <a:rPr lang="en-US" spc="-5" dirty="0">
                    <a:solidFill>
                      <a:schemeClr val="tx1"/>
                    </a:solidFill>
                  </a:rPr>
                  <a:t>y</a:t>
                </a:r>
                <a:r>
                  <a:rPr lang="en-US" spc="-25" dirty="0">
                    <a:solidFill>
                      <a:schemeClr val="tx1"/>
                    </a:solidFill>
                  </a:rPr>
                  <a:t> </a:t>
                </a:r>
                <a:r>
                  <a:rPr lang="en-US" spc="-10" dirty="0">
                    <a:solidFill>
                      <a:schemeClr val="tx1"/>
                    </a:solidFill>
                  </a:rPr>
                  <a:t>o</a:t>
                </a:r>
                <a:r>
                  <a:rPr lang="en-US" spc="-5" dirty="0">
                    <a:solidFill>
                      <a:schemeClr val="tx1"/>
                    </a:solidFill>
                  </a:rPr>
                  <a:t>f</a:t>
                </a:r>
                <a:r>
                  <a:rPr lang="en-US" spc="-25" dirty="0">
                    <a:solidFill>
                      <a:schemeClr val="tx1"/>
                    </a:solidFill>
                  </a:rPr>
                  <a:t> </a:t>
                </a:r>
                <a:r>
                  <a:rPr lang="en-US" spc="-10" dirty="0">
                    <a:solidFill>
                      <a:schemeClr val="tx1"/>
                    </a:solidFill>
                  </a:rPr>
                  <a:t>th</a:t>
                </a:r>
                <a:r>
                  <a:rPr lang="en-US" spc="-5" dirty="0">
                    <a:solidFill>
                      <a:schemeClr val="tx1"/>
                    </a:solidFill>
                  </a:rPr>
                  <a:t>e</a:t>
                </a:r>
                <a:r>
                  <a:rPr lang="en-US" spc="-25" dirty="0">
                    <a:solidFill>
                      <a:schemeClr val="tx1"/>
                    </a:solidFill>
                  </a:rPr>
                  <a:t> </a:t>
                </a:r>
                <a:r>
                  <a:rPr lang="en-US" spc="-10" dirty="0">
                    <a:solidFill>
                      <a:schemeClr val="tx1"/>
                    </a:solidFill>
                  </a:rPr>
                  <a:t>approximatio</a:t>
                </a:r>
                <a:r>
                  <a:rPr lang="en-US" spc="-5" dirty="0">
                    <a:solidFill>
                      <a:schemeClr val="tx1"/>
                    </a:solidFill>
                  </a:rPr>
                  <a:t>n</a:t>
                </a:r>
                <a:r>
                  <a:rPr lang="en-US" spc="-25" dirty="0">
                    <a:solidFill>
                      <a:schemeClr val="tx1"/>
                    </a:solidFill>
                  </a:rPr>
                  <a:t> </a:t>
                </a:r>
                <a:r>
                  <a:rPr lang="en-US" spc="-5" dirty="0">
                    <a:solidFill>
                      <a:schemeClr val="tx1"/>
                    </a:solidFill>
                  </a:rPr>
                  <a:t>i</a:t>
                </a:r>
                <a:r>
                  <a:rPr lang="en-US" spc="-10" dirty="0">
                    <a:solidFill>
                      <a:schemeClr val="tx1"/>
                    </a:solidFill>
                  </a:rPr>
                  <a:t>mproves</a:t>
                </a:r>
                <a:r>
                  <a:rPr lang="en-US" spc="-5" dirty="0">
                    <a:solidFill>
                      <a:schemeClr val="tx1"/>
                    </a:solidFill>
                  </a:rPr>
                  <a:t>.</a:t>
                </a:r>
                <a:r>
                  <a:rPr lang="en-US" spc="-25" dirty="0">
                    <a:solidFill>
                      <a:schemeClr val="tx1"/>
                    </a:solidFill>
                  </a:rPr>
                  <a:t> </a:t>
                </a:r>
                <a:r>
                  <a:rPr lang="en-US" spc="-15" dirty="0">
                    <a:solidFill>
                      <a:schemeClr val="tx1"/>
                    </a:solidFill>
                  </a:rPr>
                  <a:t>However</a:t>
                </a:r>
                <a:r>
                  <a:rPr lang="en-US" spc="-5" dirty="0">
                    <a:solidFill>
                      <a:schemeClr val="tx1"/>
                    </a:solidFill>
                  </a:rPr>
                  <a:t>,</a:t>
                </a:r>
                <a:r>
                  <a:rPr lang="en-US" spc="-2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5" dirty="0">
                    <a:solidFill>
                      <a:schemeClr val="tx1"/>
                    </a:solidFill>
                  </a:rPr>
                  <a:t> </a:t>
                </a:r>
                <a:r>
                  <a:rPr lang="en-US" spc="-10" dirty="0">
                    <a:solidFill>
                      <a:schemeClr val="tx1"/>
                    </a:solidFill>
                  </a:rPr>
                  <a:t>sum</a:t>
                </a:r>
                <a:r>
                  <a:rPr lang="en-US" spc="-25" dirty="0">
                    <a:solidFill>
                      <a:schemeClr val="tx1"/>
                    </a:solidFill>
                  </a:rPr>
                  <a:t> </a:t>
                </a:r>
                <a:r>
                  <a:rPr lang="en-US" spc="-10" dirty="0">
                    <a:solidFill>
                      <a:schemeClr val="tx1"/>
                    </a:solidFill>
                  </a:rPr>
                  <a:t>o</a:t>
                </a:r>
                <a:r>
                  <a:rPr lang="en-US" spc="-5" dirty="0">
                    <a:solidFill>
                      <a:schemeClr val="tx1"/>
                    </a:solidFill>
                  </a:rPr>
                  <a:t>n</a:t>
                </a:r>
                <a:r>
                  <a:rPr lang="en-US" spc="-2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5" dirty="0">
                    <a:solidFill>
                      <a:schemeClr val="tx1"/>
                    </a:solidFill>
                  </a:rPr>
                  <a:t> </a:t>
                </a:r>
                <a:r>
                  <a:rPr lang="en-US" spc="-10" dirty="0">
                    <a:solidFill>
                      <a:schemeClr val="tx1"/>
                    </a:solidFill>
                  </a:rPr>
                  <a:t>right i</a:t>
                </a:r>
                <a:r>
                  <a:rPr lang="en-US" spc="-5" dirty="0">
                    <a:solidFill>
                      <a:schemeClr val="tx1"/>
                    </a:solidFill>
                  </a:rPr>
                  <a:t>s</a:t>
                </a:r>
                <a:r>
                  <a:rPr lang="en-US" spc="-25" dirty="0">
                    <a:solidFill>
                      <a:schemeClr val="tx1"/>
                    </a:solidFill>
                  </a:rPr>
                  <a:t> </a:t>
                </a:r>
                <a:r>
                  <a:rPr lang="en-US" spc="-5" dirty="0">
                    <a:solidFill>
                      <a:schemeClr val="tx1"/>
                    </a:solidFill>
                  </a:rPr>
                  <a:t>a</a:t>
                </a:r>
                <a:r>
                  <a:rPr lang="en-US" spc="-20" dirty="0">
                    <a:solidFill>
                      <a:schemeClr val="tx1"/>
                    </a:solidFill>
                  </a:rPr>
                  <a:t> </a:t>
                </a:r>
                <a:r>
                  <a:rPr lang="en-US" spc="-15" dirty="0">
                    <a:solidFill>
                      <a:schemeClr val="tx1"/>
                    </a:solidFill>
                  </a:rPr>
                  <a:t>Rieman</a:t>
                </a:r>
                <a:r>
                  <a:rPr lang="en-US" spc="-5" dirty="0">
                    <a:solidFill>
                      <a:schemeClr val="tx1"/>
                    </a:solidFill>
                  </a:rPr>
                  <a:t>n</a:t>
                </a:r>
                <a:r>
                  <a:rPr lang="en-US" spc="-20" dirty="0">
                    <a:solidFill>
                      <a:schemeClr val="tx1"/>
                    </a:solidFill>
                  </a:rPr>
                  <a:t> </a:t>
                </a:r>
                <a:r>
                  <a:rPr lang="en-US" spc="-10" dirty="0">
                    <a:solidFill>
                      <a:schemeClr val="tx1"/>
                    </a:solidFill>
                  </a:rPr>
                  <a:t>sum</a:t>
                </a:r>
                <a:r>
                  <a:rPr lang="en-US" spc="-20" dirty="0">
                    <a:solidFill>
                      <a:schemeClr val="tx1"/>
                    </a:solidFill>
                  </a:rPr>
                  <a:t> </a:t>
                </a:r>
                <a:r>
                  <a:rPr lang="en-US" spc="-15" dirty="0">
                    <a:solidFill>
                      <a:schemeClr val="tx1"/>
                    </a:solidFill>
                  </a:rPr>
                  <a:t>whos</a:t>
                </a:r>
                <a:r>
                  <a:rPr lang="en-US" spc="-5" dirty="0">
                    <a:solidFill>
                      <a:schemeClr val="tx1"/>
                    </a:solidFill>
                  </a:rPr>
                  <a:t>e</a:t>
                </a:r>
                <a:r>
                  <a:rPr lang="en-US" spc="-20" dirty="0">
                    <a:solidFill>
                      <a:schemeClr val="tx1"/>
                    </a:solidFill>
                  </a:rPr>
                  <a:t> </a:t>
                </a:r>
                <a:r>
                  <a:rPr lang="en-US" spc="-10" dirty="0">
                    <a:solidFill>
                      <a:schemeClr val="tx1"/>
                    </a:solidFill>
                  </a:rPr>
                  <a:t>valu</a:t>
                </a:r>
                <a:r>
                  <a:rPr lang="en-US" spc="-5" dirty="0">
                    <a:solidFill>
                      <a:schemeClr val="tx1"/>
                    </a:solidFill>
                  </a:rPr>
                  <a:t>e</a:t>
                </a:r>
                <a:r>
                  <a:rPr lang="en-US" spc="-20" dirty="0">
                    <a:solidFill>
                      <a:schemeClr val="tx1"/>
                    </a:solidFill>
                  </a:rPr>
                  <a:t> </a:t>
                </a:r>
                <a:r>
                  <a:rPr lang="en-US" spc="-10" dirty="0">
                    <a:solidFill>
                      <a:schemeClr val="tx1"/>
                    </a:solidFill>
                  </a:rPr>
                  <a:t>approache</a:t>
                </a:r>
                <a:r>
                  <a:rPr lang="en-US" spc="-5" dirty="0">
                    <a:solidFill>
                      <a:schemeClr val="tx1"/>
                    </a:solidFill>
                  </a:rPr>
                  <a:t>s</a:t>
                </a:r>
                <a:r>
                  <a:rPr lang="en-US" spc="-20" dirty="0">
                    <a:solidFill>
                      <a:schemeClr val="tx1"/>
                    </a:solidFill>
                  </a:rPr>
                  <a:t> </a:t>
                </a:r>
                <a14:m>
                  <m:oMath xmlns:m="http://schemas.openxmlformats.org/officeDocument/2006/math">
                    <m:nary>
                      <m:naryPr>
                        <m:ctrlPr>
                          <a:rPr lang="en-US" i="1" spc="-20" smtClean="0">
                            <a:solidFill>
                              <a:schemeClr val="tx1"/>
                            </a:solidFill>
                            <a:latin typeface="Cambria Math" panose="02040503050406030204" pitchFamily="18" charset="0"/>
                            <a:cs typeface="Times New Roman"/>
                          </a:rPr>
                        </m:ctrlPr>
                      </m:naryPr>
                      <m:sub>
                        <m:r>
                          <m:rPr>
                            <m:brk m:alnAt="23"/>
                          </m:rPr>
                          <a:rPr lang="en-US" b="0" i="1" spc="-20" smtClean="0">
                            <a:solidFill>
                              <a:schemeClr val="tx1"/>
                            </a:solidFill>
                            <a:latin typeface="Cambria Math" panose="02040503050406030204" pitchFamily="18" charset="0"/>
                            <a:cs typeface="Times New Roman"/>
                          </a:rPr>
                          <m:t>𝑎</m:t>
                        </m:r>
                      </m:sub>
                      <m:sup>
                        <m:r>
                          <a:rPr lang="en-US" b="0" i="1" spc="-20" smtClean="0">
                            <a:solidFill>
                              <a:schemeClr val="tx1"/>
                            </a:solidFill>
                            <a:latin typeface="Cambria Math" panose="02040503050406030204" pitchFamily="18" charset="0"/>
                            <a:cs typeface="Times New Roman"/>
                          </a:rPr>
                          <m:t>𝑏</m:t>
                        </m:r>
                      </m:sup>
                      <m:e>
                        <m:r>
                          <a:rPr lang="en-US" i="1" spc="-20" smtClean="0">
                            <a:solidFill>
                              <a:schemeClr val="tx1"/>
                            </a:solidFill>
                            <a:latin typeface="Cambria Math" panose="02040503050406030204" pitchFamily="18" charset="0"/>
                            <a:ea typeface="Cambria Math" panose="02040503050406030204" pitchFamily="18" charset="0"/>
                            <a:cs typeface="Times New Roman"/>
                          </a:rPr>
                          <m:t>𝜌</m:t>
                        </m:r>
                        <m:r>
                          <a:rPr lang="en-US" b="0" i="1" spc="-20" smtClean="0">
                            <a:solidFill>
                              <a:schemeClr val="tx1"/>
                            </a:solidFill>
                            <a:latin typeface="Cambria Math" panose="02040503050406030204" pitchFamily="18" charset="0"/>
                            <a:ea typeface="Cambria Math" panose="02040503050406030204" pitchFamily="18" charset="0"/>
                            <a:cs typeface="Times New Roman"/>
                          </a:rPr>
                          <m:t>(</m:t>
                        </m:r>
                        <m:r>
                          <a:rPr lang="en-US" b="0" i="1" spc="-20" smtClean="0">
                            <a:solidFill>
                              <a:schemeClr val="tx1"/>
                            </a:solidFill>
                            <a:latin typeface="Cambria Math" panose="02040503050406030204" pitchFamily="18" charset="0"/>
                            <a:ea typeface="Cambria Math" panose="02040503050406030204" pitchFamily="18" charset="0"/>
                            <a:cs typeface="Times New Roman"/>
                          </a:rPr>
                          <m:t>𝑥</m:t>
                        </m:r>
                        <m:r>
                          <a:rPr lang="en-US" b="0" i="1" spc="-20" smtClean="0">
                            <a:solidFill>
                              <a:schemeClr val="tx1"/>
                            </a:solidFill>
                            <a:latin typeface="Cambria Math" panose="02040503050406030204" pitchFamily="18" charset="0"/>
                            <a:ea typeface="Cambria Math" panose="02040503050406030204" pitchFamily="18" charset="0"/>
                            <a:cs typeface="Times New Roman"/>
                          </a:rPr>
                          <m:t>)</m:t>
                        </m:r>
                      </m:e>
                    </m:nary>
                    <m:r>
                      <a:rPr lang="en-US" b="0" i="1" spc="-20" smtClean="0">
                        <a:solidFill>
                          <a:schemeClr val="tx1"/>
                        </a:solidFill>
                        <a:latin typeface="Cambria Math" panose="02040503050406030204" pitchFamily="18" charset="0"/>
                        <a:cs typeface="Times New Roman"/>
                      </a:rPr>
                      <m:t>𝑑𝑥</m:t>
                    </m:r>
                  </m:oMath>
                </a14:m>
                <a:r>
                  <a:rPr lang="en-US" spc="-5" dirty="0">
                    <a:solidFill>
                      <a:schemeClr val="tx1"/>
                    </a:solidFill>
                  </a:rPr>
                  <a:t>,</a:t>
                </a:r>
                <a:r>
                  <a:rPr lang="en-US" spc="-25" dirty="0">
                    <a:solidFill>
                      <a:schemeClr val="tx1"/>
                    </a:solidFill>
                  </a:rPr>
                  <a:t> </a:t>
                </a:r>
                <a:r>
                  <a:rPr lang="en-US" spc="-10" dirty="0">
                    <a:solidFill>
                      <a:schemeClr val="tx1"/>
                    </a:solidFill>
                  </a:rPr>
                  <a:t>an</a:t>
                </a:r>
                <a:r>
                  <a:rPr lang="en-US" spc="-5" dirty="0">
                    <a:solidFill>
                      <a:schemeClr val="tx1"/>
                    </a:solidFill>
                  </a:rPr>
                  <a:t>d</a:t>
                </a:r>
                <a:r>
                  <a:rPr lang="en-US" spc="-20" dirty="0">
                    <a:solidFill>
                      <a:schemeClr val="tx1"/>
                    </a:solidFill>
                  </a:rPr>
                  <a:t> </a:t>
                </a:r>
                <a:r>
                  <a:rPr lang="en-US" spc="-10" dirty="0">
                    <a:solidFill>
                      <a:schemeClr val="tx1"/>
                    </a:solidFill>
                  </a:rPr>
                  <a:t>thus</a:t>
                </a:r>
                <a:r>
                  <a:rPr lang="en-US" spc="-20" dirty="0">
                    <a:solidFill>
                      <a:schemeClr val="tx1"/>
                    </a:solidFill>
                  </a:rPr>
                  <a:t> </a:t>
                </a:r>
                <a:r>
                  <a:rPr lang="en-US" spc="-5" dirty="0">
                    <a:solidFill>
                      <a:schemeClr val="tx1"/>
                    </a:solidFill>
                  </a:rPr>
                  <a:t>it</a:t>
                </a:r>
                <a:r>
                  <a:rPr lang="en-US" spc="-25" dirty="0">
                    <a:solidFill>
                      <a:schemeClr val="tx1"/>
                    </a:solidFill>
                  </a:rPr>
                  <a:t> </a:t>
                </a:r>
                <a:r>
                  <a:rPr lang="en-US" spc="-15" dirty="0">
                    <a:solidFill>
                      <a:schemeClr val="tx1"/>
                    </a:solidFill>
                  </a:rPr>
                  <a:t>make</a:t>
                </a:r>
                <a:r>
                  <a:rPr lang="en-US" spc="-5" dirty="0">
                    <a:solidFill>
                      <a:schemeClr val="tx1"/>
                    </a:solidFill>
                  </a:rPr>
                  <a:t>s</a:t>
                </a:r>
                <a:r>
                  <a:rPr lang="en-US" spc="-20" dirty="0">
                    <a:solidFill>
                      <a:schemeClr val="tx1"/>
                    </a:solidFill>
                  </a:rPr>
                  <a:t> </a:t>
                </a:r>
                <a:r>
                  <a:rPr lang="en-US" spc="-10" dirty="0">
                    <a:solidFill>
                      <a:schemeClr val="tx1"/>
                    </a:solidFill>
                  </a:rPr>
                  <a:t>sens</a:t>
                </a:r>
                <a:r>
                  <a:rPr lang="en-US" spc="-5" dirty="0">
                    <a:solidFill>
                      <a:schemeClr val="tx1"/>
                    </a:solidFill>
                  </a:rPr>
                  <a:t>e</a:t>
                </a:r>
                <a:r>
                  <a:rPr lang="en-US" spc="-20" dirty="0">
                    <a:solidFill>
                      <a:schemeClr val="tx1"/>
                    </a:solidFill>
                  </a:rPr>
                  <a:t> </a:t>
                </a:r>
                <a:r>
                  <a:rPr lang="en-US" spc="-5" dirty="0">
                    <a:solidFill>
                      <a:schemeClr val="tx1"/>
                    </a:solidFill>
                  </a:rPr>
                  <a:t>to</a:t>
                </a:r>
                <a:r>
                  <a:rPr lang="en-US" spc="-20" dirty="0">
                    <a:solidFill>
                      <a:schemeClr val="tx1"/>
                    </a:solidFill>
                  </a:rPr>
                  <a:t> </a:t>
                </a:r>
                <a:r>
                  <a:rPr lang="en-US" spc="-10" dirty="0">
                    <a:solidFill>
                      <a:schemeClr val="tx1"/>
                    </a:solidFill>
                  </a:rPr>
                  <a:t>define </a:t>
                </a:r>
                <a:r>
                  <a:rPr lang="en-US" i="1" spc="-5" dirty="0">
                    <a:solidFill>
                      <a:schemeClr val="tx1"/>
                    </a:solidFill>
                  </a:rPr>
                  <a:t>the total mass of a rod as the integral of its linear mass densit</a:t>
                </a:r>
                <a:r>
                  <a:rPr lang="en-US" i="1" spc="-10" dirty="0">
                    <a:solidFill>
                      <a:schemeClr val="tx1"/>
                    </a:solidFill>
                  </a:rPr>
                  <a:t>y</a:t>
                </a:r>
                <a:r>
                  <a:rPr lang="en-US" spc="-5" dirty="0">
                    <a:solidFill>
                      <a:schemeClr val="tx1"/>
                    </a:solidFill>
                  </a:rPr>
                  <a:t>:</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cs typeface="Times New Roman"/>
                        </a:rPr>
                        <m:t>t</m:t>
                      </m:r>
                      <m:r>
                        <m:rPr>
                          <m:sty m:val="p"/>
                        </m:rPr>
                        <a:rPr lang="en-US" i="0">
                          <a:solidFill>
                            <a:schemeClr val="tx1"/>
                          </a:solidFill>
                          <a:latin typeface="Cambria Math" panose="02040503050406030204" pitchFamily="18" charset="0"/>
                          <a:cs typeface="Times New Roman"/>
                        </a:rPr>
                        <m:t>otal</m:t>
                      </m:r>
                      <m:r>
                        <a:rPr lang="en-US" i="0">
                          <a:solidFill>
                            <a:schemeClr val="tx1"/>
                          </a:solidFill>
                          <a:latin typeface="Cambria Math" panose="02040503050406030204" pitchFamily="18" charset="0"/>
                          <a:cs typeface="Times New Roman"/>
                        </a:rPr>
                        <m:t> </m:t>
                      </m:r>
                      <m:r>
                        <m:rPr>
                          <m:sty m:val="p"/>
                        </m:rPr>
                        <a:rPr lang="en-US" i="0">
                          <a:solidFill>
                            <a:schemeClr val="tx1"/>
                          </a:solidFill>
                          <a:latin typeface="Cambria Math" panose="02040503050406030204" pitchFamily="18" charset="0"/>
                          <a:cs typeface="Times New Roman"/>
                        </a:rPr>
                        <m:t>mass</m:t>
                      </m:r>
                      <m:r>
                        <a:rPr lang="en-US" i="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𝑀</m:t>
                      </m:r>
                      <m:r>
                        <a:rPr lang="en-US" i="1">
                          <a:solidFill>
                            <a:schemeClr val="tx1"/>
                          </a:solidFill>
                          <a:latin typeface="Cambria Math" panose="02040503050406030204" pitchFamily="18" charset="0"/>
                          <a:cs typeface="Times New Roman"/>
                        </a:rPr>
                        <m:t> =</m:t>
                      </m:r>
                      <m:nary>
                        <m:naryPr>
                          <m:ctrlPr>
                            <a:rPr lang="en-US" i="1" spc="-20">
                              <a:solidFill>
                                <a:schemeClr val="tx1"/>
                              </a:solidFill>
                              <a:latin typeface="Cambria Math" panose="02040503050406030204" pitchFamily="18" charset="0"/>
                              <a:cs typeface="Times New Roman"/>
                            </a:rPr>
                          </m:ctrlPr>
                        </m:naryPr>
                        <m:sub>
                          <m:r>
                            <m:rPr>
                              <m:brk m:alnAt="23"/>
                            </m:rPr>
                            <a:rPr lang="en-US" i="1" spc="-20">
                              <a:solidFill>
                                <a:schemeClr val="tx1"/>
                              </a:solidFill>
                              <a:latin typeface="Cambria Math" panose="02040503050406030204" pitchFamily="18" charset="0"/>
                              <a:cs typeface="Times New Roman"/>
                            </a:rPr>
                            <m:t>𝑎</m:t>
                          </m:r>
                        </m:sub>
                        <m:sup>
                          <m:r>
                            <a:rPr lang="en-US" i="1" spc="-20">
                              <a:solidFill>
                                <a:schemeClr val="tx1"/>
                              </a:solidFill>
                              <a:latin typeface="Cambria Math" panose="02040503050406030204" pitchFamily="18" charset="0"/>
                              <a:cs typeface="Times New Roman"/>
                            </a:rPr>
                            <m:t>𝑏</m:t>
                          </m:r>
                        </m:sup>
                        <m:e>
                          <m:r>
                            <a:rPr lang="en-US" i="1" spc="-20">
                              <a:solidFill>
                                <a:schemeClr val="tx1"/>
                              </a:solidFill>
                              <a:latin typeface="Cambria Math" panose="02040503050406030204" pitchFamily="18" charset="0"/>
                              <a:ea typeface="Cambria Math" panose="02040503050406030204" pitchFamily="18" charset="0"/>
                              <a:cs typeface="Times New Roman"/>
                            </a:rPr>
                            <m:t>𝜌</m:t>
                          </m:r>
                          <m:r>
                            <a:rPr lang="en-US" i="1" spc="-20">
                              <a:solidFill>
                                <a:schemeClr val="tx1"/>
                              </a:solidFill>
                              <a:latin typeface="Cambria Math" panose="02040503050406030204" pitchFamily="18" charset="0"/>
                              <a:ea typeface="Cambria Math" panose="02040503050406030204" pitchFamily="18" charset="0"/>
                              <a:cs typeface="Times New Roman"/>
                            </a:rPr>
                            <m:t>(</m:t>
                          </m:r>
                          <m:r>
                            <a:rPr lang="en-US" i="1" spc="-20">
                              <a:solidFill>
                                <a:schemeClr val="tx1"/>
                              </a:solidFill>
                              <a:latin typeface="Cambria Math" panose="02040503050406030204" pitchFamily="18" charset="0"/>
                              <a:ea typeface="Cambria Math" panose="02040503050406030204" pitchFamily="18" charset="0"/>
                              <a:cs typeface="Times New Roman"/>
                            </a:rPr>
                            <m:t>𝑥</m:t>
                          </m:r>
                          <m:r>
                            <a:rPr lang="en-US" i="1" spc="-20">
                              <a:solidFill>
                                <a:schemeClr val="tx1"/>
                              </a:solidFill>
                              <a:latin typeface="Cambria Math" panose="02040503050406030204" pitchFamily="18" charset="0"/>
                              <a:ea typeface="Cambria Math" panose="02040503050406030204" pitchFamily="18" charset="0"/>
                              <a:cs typeface="Times New Roman"/>
                            </a:rPr>
                            <m:t>)</m:t>
                          </m:r>
                        </m:e>
                      </m:nary>
                      <m:r>
                        <a:rPr lang="en-US" i="1" spc="-20">
                          <a:solidFill>
                            <a:schemeClr val="tx1"/>
                          </a:solidFill>
                          <a:latin typeface="Cambria Math" panose="02040503050406030204" pitchFamily="18" charset="0"/>
                          <a:cs typeface="Times New Roman"/>
                        </a:rPr>
                        <m:t>𝑑𝑥</m:t>
                      </m:r>
                    </m:oMath>
                  </m:oMathPara>
                </a14:m>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671314" cy="4876799"/>
              </a:xfrm>
              <a:blipFill>
                <a:blip r:embed="rId2"/>
                <a:stretch>
                  <a:fillRect l="-343" t="-875" r="-228"/>
                </a:stretch>
              </a:blipFill>
            </p:spPr>
            <p:txBody>
              <a:bodyPr/>
              <a:lstStyle/>
              <a:p>
                <a:r>
                  <a:rPr lang="en-US">
                    <a:noFill/>
                  </a:rPr>
                  <a:t> </a:t>
                </a:r>
              </a:p>
            </p:txBody>
          </p:sp>
        </mc:Fallback>
      </mc:AlternateContent>
    </p:spTree>
    <p:extLst>
      <p:ext uri="{BB962C8B-B14F-4D97-AF65-F5344CB8AC3E}">
        <p14:creationId xmlns:p14="http://schemas.microsoft.com/office/powerpoint/2010/main" val="2564112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(11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135" dirty="0">
                    <a:solidFill>
                      <a:schemeClr val="tx1"/>
                    </a:solidFill>
                  </a:rPr>
                  <a:t> </a:t>
                </a:r>
                <a:r>
                  <a:rPr lang="en-US" b="1" spc="-60" dirty="0">
                    <a:solidFill>
                      <a:schemeClr val="tx1"/>
                    </a:solidFill>
                  </a:rPr>
                  <a:t>T</a:t>
                </a:r>
                <a:r>
                  <a:rPr lang="en-US" b="1" spc="-50" dirty="0">
                    <a:solidFill>
                      <a:schemeClr val="tx1"/>
                    </a:solidFill>
                  </a:rPr>
                  <a:t>o</a:t>
                </a:r>
                <a:r>
                  <a:rPr lang="en-US" b="1" spc="-25" dirty="0">
                    <a:solidFill>
                      <a:schemeClr val="tx1"/>
                    </a:solidFill>
                  </a:rPr>
                  <a:t>ta</a:t>
                </a:r>
                <a:r>
                  <a:rPr lang="en-US" b="1" spc="-10" dirty="0">
                    <a:solidFill>
                      <a:schemeClr val="tx1"/>
                    </a:solidFill>
                  </a:rPr>
                  <a:t>l</a:t>
                </a:r>
                <a:r>
                  <a:rPr lang="en-US" b="1" dirty="0">
                    <a:solidFill>
                      <a:schemeClr val="tx1"/>
                    </a:solidFill>
                  </a:rPr>
                  <a:t> </a:t>
                </a:r>
                <a:r>
                  <a:rPr lang="en-US" b="1" spc="-110" dirty="0">
                    <a:solidFill>
                      <a:schemeClr val="tx1"/>
                    </a:solidFill>
                  </a:rPr>
                  <a:t>M</a:t>
                </a:r>
                <a:r>
                  <a:rPr lang="en-US" b="1" spc="25" dirty="0">
                    <a:solidFill>
                      <a:schemeClr val="tx1"/>
                    </a:solidFill>
                  </a:rPr>
                  <a:t>ass</a:t>
                </a:r>
                <a:r>
                  <a:rPr lang="en-US" b="1" dirty="0">
                    <a:solidFill>
                      <a:schemeClr val="tx1"/>
                    </a:solidFill>
                  </a:rPr>
                  <a:t> </a:t>
                </a:r>
                <a:r>
                  <a:rPr lang="en-US" spc="-5" dirty="0">
                    <a:solidFill>
                      <a:schemeClr val="tx1"/>
                    </a:solidFill>
                  </a:rPr>
                  <a:t>Find</a:t>
                </a:r>
                <a:r>
                  <a:rPr lang="en-US" dirty="0">
                    <a:solidFill>
                      <a:schemeClr val="tx1"/>
                    </a:solidFill>
                  </a:rPr>
                  <a:t>  </a:t>
                </a:r>
                <a:r>
                  <a:rPr lang="en-US" spc="-25" dirty="0">
                    <a:solidFill>
                      <a:schemeClr val="tx1"/>
                    </a:solidFill>
                  </a:rPr>
                  <a:t> </a:t>
                </a:r>
                <a:r>
                  <a:rPr lang="en-US" spc="-5" dirty="0">
                    <a:solidFill>
                      <a:schemeClr val="tx1"/>
                    </a:solidFill>
                  </a:rPr>
                  <a:t>the</a:t>
                </a:r>
                <a:r>
                  <a:rPr lang="en-US" dirty="0">
                    <a:solidFill>
                      <a:schemeClr val="tx1"/>
                    </a:solidFill>
                  </a:rPr>
                  <a:t>  </a:t>
                </a:r>
                <a:r>
                  <a:rPr lang="en-US" spc="-25" dirty="0">
                    <a:solidFill>
                      <a:schemeClr val="tx1"/>
                    </a:solidFill>
                  </a:rPr>
                  <a:t> </a:t>
                </a:r>
                <a:r>
                  <a:rPr lang="en-US" spc="-5" dirty="0">
                    <a:solidFill>
                      <a:schemeClr val="tx1"/>
                    </a:solidFill>
                  </a:rPr>
                  <a:t>total</a:t>
                </a:r>
                <a:r>
                  <a:rPr lang="en-US" dirty="0">
                    <a:solidFill>
                      <a:schemeClr val="tx1"/>
                    </a:solidFill>
                  </a:rPr>
                  <a:t>  </a:t>
                </a:r>
                <a:r>
                  <a:rPr lang="en-US" spc="-25" dirty="0">
                    <a:solidFill>
                      <a:schemeClr val="tx1"/>
                    </a:solidFill>
                  </a:rPr>
                  <a:t> </a:t>
                </a:r>
                <a:r>
                  <a:rPr lang="en-US" spc="-5" dirty="0">
                    <a:solidFill>
                      <a:schemeClr val="tx1"/>
                    </a:solidFill>
                  </a:rPr>
                  <a:t>mass</a:t>
                </a:r>
                <a:r>
                  <a:rPr lang="en-US" dirty="0">
                    <a:solidFill>
                      <a:schemeClr val="tx1"/>
                    </a:solidFill>
                  </a:rPr>
                  <a:t>  </a:t>
                </a:r>
                <a:r>
                  <a:rPr lang="en-US" spc="40" dirty="0">
                    <a:solidFill>
                      <a:schemeClr val="tx1"/>
                    </a:solidFill>
                  </a:rPr>
                  <a:t> </a:t>
                </a:r>
                <a:r>
                  <a:rPr lang="en-US" i="1" spc="-10" dirty="0">
                    <a:solidFill>
                      <a:schemeClr val="tx1"/>
                    </a:solidFill>
                  </a:rPr>
                  <a:t>M</a:t>
                </a:r>
                <a:r>
                  <a:rPr lang="en-US" i="1" dirty="0">
                    <a:solidFill>
                      <a:schemeClr val="tx1"/>
                    </a:solidFill>
                  </a:rPr>
                  <a:t>  </a:t>
                </a:r>
                <a:r>
                  <a:rPr lang="en-US" i="1" spc="60" dirty="0">
                    <a:solidFill>
                      <a:schemeClr val="tx1"/>
                    </a:solidFill>
                  </a:rPr>
                  <a:t> </a:t>
                </a:r>
                <a:r>
                  <a:rPr lang="en-US" spc="-5" dirty="0">
                    <a:solidFill>
                      <a:schemeClr val="tx1"/>
                    </a:solidFill>
                  </a:rPr>
                  <a:t>of</a:t>
                </a:r>
                <a:r>
                  <a:rPr lang="en-US" dirty="0">
                    <a:solidFill>
                      <a:schemeClr val="tx1"/>
                    </a:solidFill>
                  </a:rPr>
                  <a:t>  </a:t>
                </a:r>
                <a:r>
                  <a:rPr lang="en-US" spc="-25" dirty="0">
                    <a:solidFill>
                      <a:schemeClr val="tx1"/>
                    </a:solidFill>
                  </a:rPr>
                  <a:t> </a:t>
                </a:r>
                <a:r>
                  <a:rPr lang="en-US" spc="-5" dirty="0">
                    <a:solidFill>
                      <a:schemeClr val="tx1"/>
                    </a:solidFill>
                  </a:rPr>
                  <a:t>a</a:t>
                </a:r>
                <a:r>
                  <a:rPr lang="en-US" dirty="0">
                    <a:solidFill>
                      <a:schemeClr val="tx1"/>
                    </a:solidFill>
                  </a:rPr>
                  <a:t>  </a:t>
                </a:r>
                <a:r>
                  <a:rPr lang="en-US" spc="-25" dirty="0">
                    <a:solidFill>
                      <a:schemeClr val="tx1"/>
                    </a:solidFill>
                  </a:rPr>
                  <a:t> </a:t>
                </a:r>
                <a:r>
                  <a:rPr lang="en-US" spc="-10" dirty="0">
                    <a:solidFill>
                      <a:schemeClr val="tx1"/>
                    </a:solidFill>
                  </a:rPr>
                  <a:t>2-m</a:t>
                </a:r>
                <a:r>
                  <a:rPr lang="en-US" dirty="0">
                    <a:solidFill>
                      <a:schemeClr val="tx1"/>
                    </a:solidFill>
                  </a:rPr>
                  <a:t>  </a:t>
                </a:r>
                <a:r>
                  <a:rPr lang="en-US" spc="-25" dirty="0">
                    <a:solidFill>
                      <a:schemeClr val="tx1"/>
                    </a:solidFill>
                  </a:rPr>
                  <a:t> </a:t>
                </a:r>
                <a:r>
                  <a:rPr lang="en-US" spc="-5" dirty="0">
                    <a:solidFill>
                      <a:schemeClr val="tx1"/>
                    </a:solidFill>
                  </a:rPr>
                  <a:t>rod</a:t>
                </a:r>
                <a:r>
                  <a:rPr lang="en-US" dirty="0">
                    <a:solidFill>
                      <a:schemeClr val="tx1"/>
                    </a:solidFill>
                  </a:rPr>
                  <a:t>  </a:t>
                </a:r>
                <a:r>
                  <a:rPr lang="en-US" spc="-25"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25" dirty="0">
                    <a:solidFill>
                      <a:schemeClr val="tx1"/>
                    </a:solidFill>
                  </a:rPr>
                  <a:t> </a:t>
                </a:r>
                <a:r>
                  <a:rPr lang="en-US" spc="-5" dirty="0">
                    <a:solidFill>
                      <a:schemeClr val="tx1"/>
                    </a:solidFill>
                  </a:rPr>
                  <a:t>density </a:t>
                </a:r>
                <a:r>
                  <a:rPr lang="en-US" i="1" spc="20" dirty="0">
                    <a:solidFill>
                      <a:schemeClr val="tx1"/>
                    </a:solidFill>
                  </a:rPr>
                  <a:t>ρ</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a:t>
                </a:r>
                <a:r>
                  <a:rPr lang="en-US" spc="-30" dirty="0">
                    <a:solidFill>
                      <a:schemeClr val="tx1"/>
                    </a:solidFill>
                  </a:rPr>
                  <a:t> </a:t>
                </a:r>
                <a:r>
                  <a:rPr lang="en-US" spc="-25" dirty="0">
                    <a:solidFill>
                      <a:schemeClr val="tx1"/>
                    </a:solidFill>
                  </a:rPr>
                  <a:t>+</a:t>
                </a:r>
                <a:r>
                  <a:rPr lang="en-US" spc="-95" dirty="0">
                    <a:solidFill>
                      <a:schemeClr val="tx1"/>
                    </a:solidFill>
                  </a:rPr>
                  <a:t> </a:t>
                </a:r>
                <a:r>
                  <a:rPr lang="en-US" spc="20" dirty="0">
                    <a:solidFill>
                      <a:schemeClr val="tx1"/>
                    </a:solidFill>
                  </a:rPr>
                  <a:t>2</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70" dirty="0">
                    <a:solidFill>
                      <a:schemeClr val="tx1"/>
                    </a:solidFill>
                  </a:rPr>
                  <a:t> </a:t>
                </a:r>
                <a:r>
                  <a:rPr lang="en-US" i="1" spc="-5" dirty="0">
                    <a:solidFill>
                      <a:schemeClr val="tx1"/>
                    </a:solidFill>
                  </a:rPr>
                  <a:t>x</a:t>
                </a:r>
                <a:r>
                  <a:rPr lang="en-US" i="1" spc="-165" dirty="0">
                    <a:solidFill>
                      <a:schemeClr val="tx1"/>
                    </a:solidFill>
                  </a:rPr>
                  <a:t> </a:t>
                </a:r>
                <a:r>
                  <a:rPr lang="en-US" baseline="25925" dirty="0">
                    <a:solidFill>
                      <a:schemeClr val="tx1"/>
                    </a:solidFill>
                  </a:rPr>
                  <a:t>2 </a:t>
                </a:r>
                <a:r>
                  <a:rPr lang="en-US" spc="-120" baseline="25925" dirty="0">
                    <a:solidFill>
                      <a:schemeClr val="tx1"/>
                    </a:solidFill>
                  </a:rPr>
                  <a:t> </a:t>
                </a:r>
                <a:r>
                  <a:rPr lang="en-US" spc="-10" dirty="0">
                    <a:solidFill>
                      <a:schemeClr val="tx1"/>
                    </a:solidFill>
                  </a:rPr>
                  <a:t>kg</a:t>
                </a:r>
                <a:r>
                  <a:rPr lang="en-US" spc="-5" dirty="0">
                    <a:solidFill>
                      <a:schemeClr val="tx1"/>
                    </a:solidFill>
                  </a:rPr>
                  <a:t>/</a:t>
                </a:r>
                <a:r>
                  <a:rPr lang="en-US" spc="-15" dirty="0">
                    <a:solidFill>
                      <a:schemeClr val="tx1"/>
                    </a:solidFill>
                  </a:rPr>
                  <a:t>m</a:t>
                </a:r>
                <a:r>
                  <a:rPr lang="en-US" spc="-5" dirty="0">
                    <a:solidFill>
                      <a:schemeClr val="tx1"/>
                    </a:solidFill>
                  </a:rPr>
                  <a:t>, </a:t>
                </a:r>
                <a:r>
                  <a:rPr lang="en-US" spc="-10" dirty="0">
                    <a:solidFill>
                      <a:schemeClr val="tx1"/>
                    </a:solidFill>
                  </a:rPr>
                  <a:t>wher</a:t>
                </a:r>
                <a:r>
                  <a:rPr lang="en-US" spc="-5" dirty="0">
                    <a:solidFill>
                      <a:schemeClr val="tx1"/>
                    </a:solidFill>
                  </a:rPr>
                  <a:t>e</a:t>
                </a:r>
                <a:r>
                  <a:rPr lang="en-US" spc="25" dirty="0">
                    <a:solidFill>
                      <a:schemeClr val="tx1"/>
                    </a:solidFill>
                  </a:rPr>
                  <a:t> </a:t>
                </a:r>
                <a:r>
                  <a:rPr lang="en-US" i="1" spc="-5" dirty="0">
                    <a:solidFill>
                      <a:schemeClr val="tx1"/>
                    </a:solidFill>
                  </a:rPr>
                  <a:t>x</a:t>
                </a:r>
                <a:r>
                  <a:rPr lang="en-US" i="1" spc="85"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th</a:t>
                </a:r>
                <a:r>
                  <a:rPr lang="en-US" spc="-5" dirty="0">
                    <a:solidFill>
                      <a:schemeClr val="tx1"/>
                    </a:solidFill>
                  </a:rPr>
                  <a:t>e </a:t>
                </a:r>
                <a:r>
                  <a:rPr lang="en-US" spc="-10" dirty="0">
                    <a:solidFill>
                      <a:schemeClr val="tx1"/>
                    </a:solidFill>
                  </a:rPr>
                  <a:t>distanc</a:t>
                </a:r>
                <a:r>
                  <a:rPr lang="en-US" spc="-5" dirty="0">
                    <a:solidFill>
                      <a:schemeClr val="tx1"/>
                    </a:solidFill>
                  </a:rPr>
                  <a:t>e </a:t>
                </a:r>
                <a:r>
                  <a:rPr lang="en-US" spc="-10" dirty="0">
                    <a:solidFill>
                      <a:schemeClr val="tx1"/>
                    </a:solidFill>
                  </a:rPr>
                  <a:t>from</a:t>
                </a:r>
                <a:r>
                  <a:rPr lang="en-US" spc="-5" dirty="0">
                    <a:solidFill>
                      <a:schemeClr val="tx1"/>
                    </a:solidFill>
                  </a:rPr>
                  <a:t> </a:t>
                </a:r>
                <a:r>
                  <a:rPr lang="en-US" spc="-10" dirty="0">
                    <a:solidFill>
                      <a:schemeClr val="tx1"/>
                    </a:solidFill>
                  </a:rPr>
                  <a:t>on</a:t>
                </a:r>
                <a:r>
                  <a:rPr lang="en-US" spc="-5" dirty="0">
                    <a:solidFill>
                      <a:schemeClr val="tx1"/>
                    </a:solidFill>
                  </a:rPr>
                  <a:t>e </a:t>
                </a:r>
                <a:r>
                  <a:rPr lang="en-US" spc="-10" dirty="0">
                    <a:solidFill>
                      <a:schemeClr val="tx1"/>
                    </a:solidFill>
                  </a:rPr>
                  <a:t>en</a:t>
                </a:r>
                <a:r>
                  <a:rPr lang="en-US" spc="-5" dirty="0">
                    <a:solidFill>
                      <a:schemeClr val="tx1"/>
                    </a:solidFill>
                  </a:rPr>
                  <a:t>d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r</a:t>
                </a:r>
                <a:r>
                  <a:rPr lang="en-US" spc="-10" dirty="0">
                    <a:solidFill>
                      <a:schemeClr val="tx1"/>
                    </a:solidFill>
                  </a:rPr>
                  <a:t>od:</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𝑀</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2</m:t>
                          </m:r>
                        </m:sup>
                        <m:e>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1+2</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e>
                          </m:d>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e>
                      </m:d>
                      <m:sSubSup>
                        <m:sSubSupPr>
                          <m:ctrlPr>
                            <a:rPr lang="en-US" b="0"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m:t>
                          </m:r>
                        </m:e>
                        <m:sub>
                          <m: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2</m:t>
                          </m:r>
                        </m:sup>
                      </m:sSub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10</m:t>
                          </m:r>
                        </m:num>
                        <m:den>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kg</m:t>
                      </m:r>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a:p>
                <a:pPr marL="36900" indent="0">
                  <a:lnSpc>
                    <a:spcPct val="100000"/>
                  </a:lnSpc>
                  <a:buNone/>
                </a:pPr>
                <a:r>
                  <a:rPr lang="en-US" spc="-5" dirty="0">
                    <a:latin typeface="Times New Roman"/>
                    <a:cs typeface="Times New Roman"/>
                  </a:rPr>
                  <a:t>We continue with other applications of density functions. In</a:t>
                </a:r>
                <a:r>
                  <a:rPr lang="en-US" spc="80" dirty="0">
                    <a:latin typeface="Times New Roman"/>
                    <a:cs typeface="Times New Roman"/>
                  </a:rPr>
                  <a:t> </a:t>
                </a:r>
                <a:r>
                  <a:rPr lang="en-US" spc="-10" dirty="0">
                    <a:latin typeface="Times New Roman"/>
                    <a:cs typeface="Times New Roman"/>
                  </a:rPr>
                  <a:t>some</a:t>
                </a:r>
                <a:r>
                  <a:rPr lang="en-US" spc="80" dirty="0">
                    <a:latin typeface="Times New Roman"/>
                    <a:cs typeface="Times New Roman"/>
                  </a:rPr>
                  <a:t> </a:t>
                </a:r>
                <a:r>
                  <a:rPr lang="en-US" spc="-5" dirty="0">
                    <a:latin typeface="Times New Roman"/>
                    <a:cs typeface="Times New Roman"/>
                  </a:rPr>
                  <a:t>situations,</a:t>
                </a:r>
                <a:r>
                  <a:rPr lang="en-US" spc="80" dirty="0">
                    <a:latin typeface="Times New Roman"/>
                    <a:cs typeface="Times New Roman"/>
                  </a:rPr>
                  <a:t> </a:t>
                </a:r>
                <a:r>
                  <a:rPr lang="en-US" spc="-5" dirty="0">
                    <a:latin typeface="Times New Roman"/>
                    <a:cs typeface="Times New Roman"/>
                  </a:rPr>
                  <a:t>density</a:t>
                </a:r>
                <a:r>
                  <a:rPr lang="en-US" spc="80" dirty="0">
                    <a:latin typeface="Times New Roman"/>
                    <a:cs typeface="Times New Roman"/>
                  </a:rPr>
                  <a:t> </a:t>
                </a:r>
                <a:r>
                  <a:rPr lang="en-US" spc="-5" dirty="0">
                    <a:latin typeface="Times New Roman"/>
                    <a:cs typeface="Times New Roman"/>
                  </a:rPr>
                  <a:t>is</a:t>
                </a:r>
                <a:r>
                  <a:rPr lang="en-US" spc="80" dirty="0">
                    <a:latin typeface="Times New Roman"/>
                    <a:cs typeface="Times New Roman"/>
                  </a:rPr>
                  <a:t> </a:t>
                </a:r>
                <a:r>
                  <a:rPr lang="en-US" spc="-5" dirty="0">
                    <a:latin typeface="Times New Roman"/>
                    <a:cs typeface="Times New Roman"/>
                  </a:rPr>
                  <a:t>a</a:t>
                </a:r>
                <a:r>
                  <a:rPr lang="en-US" spc="80" dirty="0">
                    <a:latin typeface="Times New Roman"/>
                    <a:cs typeface="Times New Roman"/>
                  </a:rPr>
                  <a:t> </a:t>
                </a:r>
                <a:r>
                  <a:rPr lang="en-US" spc="-5" dirty="0">
                    <a:latin typeface="Times New Roman"/>
                    <a:cs typeface="Times New Roman"/>
                  </a:rPr>
                  <a:t>function</a:t>
                </a:r>
                <a:r>
                  <a:rPr lang="en-US" spc="8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80" dirty="0">
                    <a:latin typeface="Times New Roman"/>
                    <a:cs typeface="Times New Roman"/>
                  </a:rPr>
                  <a:t> </a:t>
                </a:r>
                <a:r>
                  <a:rPr lang="en-US" spc="-10" dirty="0">
                    <a:latin typeface="Times New Roman"/>
                    <a:cs typeface="Times New Roman"/>
                  </a:rPr>
                  <a:t>d</a:t>
                </a:r>
                <a:r>
                  <a:rPr lang="en-US" spc="-5" dirty="0">
                    <a:latin typeface="Times New Roman"/>
                    <a:cs typeface="Times New Roman"/>
                  </a:rPr>
                  <a:t>istance</a:t>
                </a:r>
                <a:r>
                  <a:rPr lang="en-US" spc="80" dirty="0">
                    <a:latin typeface="Times New Roman"/>
                    <a:cs typeface="Times New Roman"/>
                  </a:rPr>
                  <a:t> </a:t>
                </a:r>
                <a:r>
                  <a:rPr lang="en-US" spc="-5" dirty="0">
                    <a:latin typeface="Times New Roman"/>
                    <a:cs typeface="Times New Roman"/>
                  </a:rPr>
                  <a:t>to</a:t>
                </a:r>
                <a:r>
                  <a:rPr lang="en-US" spc="80" dirty="0">
                    <a:latin typeface="Times New Roman"/>
                    <a:cs typeface="Times New Roman"/>
                  </a:rPr>
                  <a:t> </a:t>
                </a:r>
                <a:r>
                  <a:rPr lang="en-US" spc="-5" dirty="0">
                    <a:latin typeface="Times New Roman"/>
                    <a:cs typeface="Times New Roman"/>
                  </a:rPr>
                  <a:t>the</a:t>
                </a:r>
                <a:r>
                  <a:rPr lang="en-US" spc="8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rigin.</a:t>
                </a:r>
                <a:r>
                  <a:rPr lang="en-US" spc="80" dirty="0">
                    <a:latin typeface="Times New Roman"/>
                    <a:cs typeface="Times New Roman"/>
                  </a:rPr>
                  <a:t> </a:t>
                </a:r>
                <a:r>
                  <a:rPr lang="en-US" spc="-5" dirty="0">
                    <a:latin typeface="Times New Roman"/>
                    <a:cs typeface="Times New Roman"/>
                  </a:rPr>
                  <a:t>For</a:t>
                </a:r>
                <a:r>
                  <a:rPr lang="en-US" spc="80" dirty="0">
                    <a:latin typeface="Times New Roman"/>
                    <a:cs typeface="Times New Roman"/>
                  </a:rPr>
                  <a:t> </a:t>
                </a:r>
                <a:r>
                  <a:rPr lang="en-US" spc="-5" dirty="0">
                    <a:latin typeface="Times New Roman"/>
                    <a:cs typeface="Times New Roman"/>
                  </a:rPr>
                  <a:t>example,</a:t>
                </a:r>
                <a:r>
                  <a:rPr lang="en-US" spc="85" dirty="0">
                    <a:latin typeface="Times New Roman"/>
                    <a:cs typeface="Times New Roman"/>
                  </a:rPr>
                  <a:t> </a:t>
                </a:r>
                <a:r>
                  <a:rPr lang="en-US" spc="-5" dirty="0">
                    <a:latin typeface="Times New Roman"/>
                    <a:cs typeface="Times New Roman"/>
                  </a:rPr>
                  <a:t>in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tud</a:t>
                </a:r>
                <a:r>
                  <a:rPr lang="en-US" spc="-5" dirty="0">
                    <a:latin typeface="Times New Roman"/>
                    <a:cs typeface="Times New Roman"/>
                  </a:rPr>
                  <a:t>y</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10" dirty="0">
                    <a:latin typeface="Times New Roman"/>
                    <a:cs typeface="Times New Roman"/>
                  </a:rPr>
                  <a:t>urba</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populations</a:t>
                </a:r>
                <a:r>
                  <a:rPr lang="en-US" spc="-5" dirty="0">
                    <a:latin typeface="Times New Roman"/>
                    <a:cs typeface="Times New Roman"/>
                  </a:rPr>
                  <a:t>,</a:t>
                </a:r>
                <a:r>
                  <a:rPr lang="en-US" spc="30" dirty="0">
                    <a:latin typeface="Times New Roman"/>
                    <a:cs typeface="Times New Roman"/>
                  </a:rPr>
                  <a:t> </a:t>
                </a:r>
                <a:r>
                  <a:rPr lang="en-US" spc="-5" dirty="0">
                    <a:latin typeface="Times New Roman"/>
                    <a:cs typeface="Times New Roman"/>
                  </a:rPr>
                  <a:t>it</a:t>
                </a:r>
                <a:r>
                  <a:rPr lang="en-US" spc="30" dirty="0">
                    <a:latin typeface="Times New Roman"/>
                    <a:cs typeface="Times New Roman"/>
                  </a:rPr>
                  <a:t> </a:t>
                </a:r>
                <a:r>
                  <a:rPr lang="en-US" spc="-15" dirty="0">
                    <a:latin typeface="Times New Roman"/>
                    <a:cs typeface="Times New Roman"/>
                  </a:rPr>
                  <a:t>migh</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assume</a:t>
                </a:r>
                <a:r>
                  <a:rPr lang="en-US" spc="-5" dirty="0">
                    <a:latin typeface="Times New Roman"/>
                    <a:cs typeface="Times New Roman"/>
                  </a:rPr>
                  <a:t>d</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populatio</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densit</a:t>
                </a:r>
                <a:r>
                  <a:rPr lang="en-US" spc="-5" dirty="0">
                    <a:latin typeface="Times New Roman"/>
                    <a:cs typeface="Times New Roman"/>
                  </a:rPr>
                  <a:t>y</a:t>
                </a:r>
                <a:r>
                  <a:rPr lang="en-US" spc="30" dirty="0">
                    <a:latin typeface="Times New Roman"/>
                    <a:cs typeface="Times New Roman"/>
                  </a:rPr>
                  <a:t> </a:t>
                </a:r>
                <a:r>
                  <a:rPr lang="en-US" i="1" spc="20" dirty="0">
                    <a:latin typeface="Arial"/>
                    <a:cs typeface="Arial"/>
                  </a:rPr>
                  <a:t>ρ</a:t>
                </a:r>
                <a:r>
                  <a:rPr lang="en-US" spc="-30" dirty="0">
                    <a:latin typeface="Times New Roman"/>
                    <a:cs typeface="Times New Roman"/>
                  </a:rPr>
                  <a:t>(</a:t>
                </a:r>
                <a:r>
                  <a:rPr lang="en-US" i="1" spc="-5" dirty="0">
                    <a:latin typeface="Times New Roman"/>
                    <a:cs typeface="Times New Roman"/>
                  </a:rPr>
                  <a:t>r</a:t>
                </a:r>
                <a:r>
                  <a:rPr lang="en-US" spc="-5" dirty="0">
                    <a:latin typeface="Times New Roman"/>
                    <a:cs typeface="Times New Roman"/>
                  </a:rPr>
                  <a:t>)</a:t>
                </a:r>
                <a:r>
                  <a:rPr lang="en-US" spc="30" dirty="0">
                    <a:latin typeface="Times New Roman"/>
                    <a:cs typeface="Times New Roman"/>
                  </a:rPr>
                  <a:t> </a:t>
                </a:r>
                <a:r>
                  <a:rPr lang="en-US" spc="-5" dirty="0">
                    <a:latin typeface="Times New Roman"/>
                    <a:cs typeface="Times New Roman"/>
                  </a:rPr>
                  <a:t>(in </a:t>
                </a:r>
                <a:r>
                  <a:rPr lang="en-US" spc="-10" dirty="0">
                    <a:latin typeface="Times New Roman"/>
                    <a:cs typeface="Times New Roman"/>
                  </a:rPr>
                  <a:t>peopl</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pe</a:t>
                </a:r>
                <a:r>
                  <a:rPr lang="en-US" spc="-5" dirty="0">
                    <a:latin typeface="Times New Roman"/>
                    <a:cs typeface="Times New Roman"/>
                  </a:rPr>
                  <a:t>r</a:t>
                </a:r>
                <a:r>
                  <a:rPr lang="en-US" spc="80" dirty="0">
                    <a:latin typeface="Times New Roman"/>
                    <a:cs typeface="Times New Roman"/>
                  </a:rPr>
                  <a:t> </a:t>
                </a:r>
                <a:r>
                  <a:rPr lang="en-US" spc="-10" dirty="0">
                    <a:latin typeface="Times New Roman"/>
                    <a:cs typeface="Times New Roman"/>
                  </a:rPr>
                  <a:t>squar</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kilometer</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depend</a:t>
                </a:r>
                <a:r>
                  <a:rPr lang="en-US" spc="-5" dirty="0">
                    <a:latin typeface="Times New Roman"/>
                    <a:cs typeface="Times New Roman"/>
                  </a:rPr>
                  <a:t>s</a:t>
                </a:r>
                <a:r>
                  <a:rPr lang="en-US" spc="85" dirty="0">
                    <a:latin typeface="Times New Roman"/>
                    <a:cs typeface="Times New Roman"/>
                  </a:rPr>
                  <a:t> </a:t>
                </a:r>
                <a:r>
                  <a:rPr lang="en-US" spc="-10" dirty="0">
                    <a:latin typeface="Times New Roman"/>
                    <a:cs typeface="Times New Roman"/>
                  </a:rPr>
                  <a:t>onl</a:t>
                </a:r>
                <a:r>
                  <a:rPr lang="en-US" spc="-5" dirty="0">
                    <a:latin typeface="Times New Roman"/>
                    <a:cs typeface="Times New Roman"/>
                  </a:rPr>
                  <a:t>y</a:t>
                </a:r>
                <a:r>
                  <a:rPr lang="en-US" spc="8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8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distanc</a:t>
                </a:r>
                <a:r>
                  <a:rPr lang="en-US" spc="-5" dirty="0">
                    <a:latin typeface="Times New Roman"/>
                    <a:cs typeface="Times New Roman"/>
                  </a:rPr>
                  <a:t>e</a:t>
                </a:r>
                <a:r>
                  <a:rPr lang="en-US" spc="60" dirty="0">
                    <a:latin typeface="Times New Roman"/>
                    <a:cs typeface="Times New Roman"/>
                  </a:rPr>
                  <a:t> </a:t>
                </a:r>
                <a:r>
                  <a:rPr lang="en-US" i="1" spc="-5" dirty="0">
                    <a:latin typeface="Times New Roman"/>
                    <a:cs typeface="Times New Roman"/>
                  </a:rPr>
                  <a:t>r</a:t>
                </a:r>
                <a:r>
                  <a:rPr lang="en-US" i="1" dirty="0">
                    <a:latin typeface="Times New Roman"/>
                    <a:cs typeface="Times New Roman"/>
                  </a:rPr>
                  <a:t> </a:t>
                </a:r>
                <a:r>
                  <a:rPr lang="en-US" i="1" spc="-70" dirty="0">
                    <a:latin typeface="Times New Roman"/>
                    <a:cs typeface="Times New Roman"/>
                  </a:rPr>
                  <a:t> </a:t>
                </a:r>
                <a:r>
                  <a:rPr lang="en-US" spc="-10" dirty="0">
                    <a:latin typeface="Times New Roman"/>
                    <a:cs typeface="Times New Roman"/>
                  </a:rPr>
                  <a:t>from</a:t>
                </a:r>
                <a:r>
                  <a:rPr lang="en-US" spc="8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cente</a:t>
                </a:r>
                <a:r>
                  <a:rPr lang="en-US" spc="-5" dirty="0">
                    <a:latin typeface="Times New Roman"/>
                    <a:cs typeface="Times New Roman"/>
                  </a:rPr>
                  <a:t>r</a:t>
                </a:r>
                <a:r>
                  <a:rPr lang="en-US" spc="8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80" dirty="0">
                    <a:latin typeface="Times New Roman"/>
                    <a:cs typeface="Times New Roman"/>
                  </a:rPr>
                  <a:t> </a:t>
                </a:r>
                <a:r>
                  <a:rPr lang="en-US" spc="-5" dirty="0">
                    <a:latin typeface="Times New Roman"/>
                    <a:cs typeface="Times New Roman"/>
                  </a:rPr>
                  <a:t>a</a:t>
                </a:r>
                <a:r>
                  <a:rPr lang="en-US" spc="80" dirty="0">
                    <a:latin typeface="Times New Roman"/>
                    <a:cs typeface="Times New Roman"/>
                  </a:rPr>
                  <a:t> </a:t>
                </a:r>
                <a:r>
                  <a:rPr lang="en-US" spc="-10" dirty="0">
                    <a:latin typeface="Times New Roman"/>
                    <a:cs typeface="Times New Roman"/>
                  </a:rPr>
                  <a:t>city. </a:t>
                </a:r>
                <a:r>
                  <a:rPr lang="en-US" spc="-5" dirty="0">
                    <a:latin typeface="Times New Roman"/>
                    <a:cs typeface="Times New Roman"/>
                  </a:rPr>
                  <a:t>Such a density function is called</a:t>
                </a:r>
                <a:r>
                  <a:rPr lang="en-US" dirty="0">
                    <a:latin typeface="Times New Roman"/>
                    <a:cs typeface="Times New Roman"/>
                  </a:rPr>
                  <a:t> </a:t>
                </a:r>
                <a:r>
                  <a:rPr lang="en-US" spc="-5" dirty="0">
                    <a:latin typeface="Times New Roman"/>
                    <a:cs typeface="Times New Roman"/>
                  </a:rPr>
                  <a:t>a </a:t>
                </a:r>
                <a:r>
                  <a:rPr lang="en-US" b="1" i="1" spc="-10" dirty="0">
                    <a:latin typeface="Times New Roman"/>
                    <a:cs typeface="Times New Roman"/>
                  </a:rPr>
                  <a:t>radia</a:t>
                </a:r>
                <a:r>
                  <a:rPr lang="en-US" b="1" i="1" spc="-5" dirty="0">
                    <a:latin typeface="Times New Roman"/>
                    <a:cs typeface="Times New Roman"/>
                  </a:rPr>
                  <a:t>l</a:t>
                </a:r>
                <a:r>
                  <a:rPr lang="en-US" b="1" i="1" dirty="0">
                    <a:latin typeface="Times New Roman"/>
                    <a:cs typeface="Times New Roman"/>
                  </a:rPr>
                  <a:t> </a:t>
                </a:r>
                <a:r>
                  <a:rPr lang="en-US" b="1" i="1" spc="-10" dirty="0">
                    <a:latin typeface="Times New Roman"/>
                    <a:cs typeface="Times New Roman"/>
                  </a:rPr>
                  <a:t>densit</a:t>
                </a:r>
                <a:r>
                  <a:rPr lang="en-US" b="1" i="1" spc="-5" dirty="0">
                    <a:latin typeface="Times New Roman"/>
                    <a:cs typeface="Times New Roman"/>
                  </a:rPr>
                  <a:t>y f</a:t>
                </a:r>
                <a:r>
                  <a:rPr lang="en-US" b="1" i="1" spc="-10" dirty="0">
                    <a:latin typeface="Times New Roman"/>
                    <a:cs typeface="Times New Roman"/>
                  </a:rPr>
                  <a:t>unction</a:t>
                </a:r>
                <a:r>
                  <a:rPr lang="en-US" spc="-5" dirty="0">
                    <a:latin typeface="Times New Roman"/>
                    <a:cs typeface="Times New Roman"/>
                  </a:rPr>
                  <a:t>.</a:t>
                </a: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734" t="-976" r="-122"/>
                </a:stretch>
              </a:blipFill>
            </p:spPr>
            <p:txBody>
              <a:bodyPr/>
              <a:lstStyle/>
              <a:p>
                <a:r>
                  <a:rPr lang="en-US">
                    <a:noFill/>
                  </a:rPr>
                  <a:t> </a:t>
                </a:r>
              </a:p>
            </p:txBody>
          </p:sp>
        </mc:Fallback>
      </mc:AlternateContent>
    </p:spTree>
    <p:extLst>
      <p:ext uri="{BB962C8B-B14F-4D97-AF65-F5344CB8AC3E}">
        <p14:creationId xmlns:p14="http://schemas.microsoft.com/office/powerpoint/2010/main" val="1579976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12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185992" cy="4370567"/>
              </a:xfrm>
            </p:spPr>
            <p:txBody>
              <a:bodyPr>
                <a:noAutofit/>
              </a:bodyPr>
              <a:lstStyle/>
              <a:p>
                <a:pPr marL="12700" marR="5080" indent="0">
                  <a:lnSpc>
                    <a:spcPct val="100000"/>
                  </a:lnSpc>
                  <a:spcBef>
                    <a:spcPts val="35"/>
                  </a:spcBef>
                  <a:buNone/>
                </a:pPr>
                <a:r>
                  <a:rPr lang="en-US" spc="-15" dirty="0">
                    <a:latin typeface="Times New Roman"/>
                    <a:cs typeface="Times New Roman"/>
                  </a:rPr>
                  <a:t>W</a:t>
                </a:r>
                <a:r>
                  <a:rPr lang="en-US" spc="-5" dirty="0">
                    <a:latin typeface="Times New Roman"/>
                    <a:cs typeface="Times New Roman"/>
                  </a:rPr>
                  <a:t>e</a:t>
                </a:r>
                <a:r>
                  <a:rPr lang="en-US" spc="85" dirty="0">
                    <a:latin typeface="Times New Roman"/>
                    <a:cs typeface="Times New Roman"/>
                  </a:rPr>
                  <a:t> </a:t>
                </a:r>
                <a:r>
                  <a:rPr lang="en-US" spc="-10" dirty="0">
                    <a:latin typeface="Times New Roman"/>
                    <a:cs typeface="Times New Roman"/>
                  </a:rPr>
                  <a:t>now</a:t>
                </a:r>
                <a:r>
                  <a:rPr lang="en-US" spc="85" dirty="0">
                    <a:latin typeface="Times New Roman"/>
                    <a:cs typeface="Times New Roman"/>
                  </a:rPr>
                  <a:t> </a:t>
                </a:r>
                <a:r>
                  <a:rPr lang="en-US" spc="-10" dirty="0">
                    <a:latin typeface="Times New Roman"/>
                    <a:cs typeface="Times New Roman"/>
                  </a:rPr>
                  <a:t>deriv</a:t>
                </a:r>
                <a:r>
                  <a:rPr lang="en-US" spc="-5" dirty="0">
                    <a:latin typeface="Times New Roman"/>
                    <a:cs typeface="Times New Roman"/>
                  </a:rPr>
                  <a:t>e</a:t>
                </a:r>
                <a:r>
                  <a:rPr lang="en-US" spc="85" dirty="0">
                    <a:latin typeface="Times New Roman"/>
                    <a:cs typeface="Times New Roman"/>
                  </a:rPr>
                  <a:t> </a:t>
                </a:r>
                <a:r>
                  <a:rPr lang="en-US" spc="-5" dirty="0">
                    <a:latin typeface="Times New Roman"/>
                    <a:cs typeface="Times New Roman"/>
                  </a:rPr>
                  <a:t>a</a:t>
                </a:r>
                <a:r>
                  <a:rPr lang="en-US" spc="85" dirty="0">
                    <a:latin typeface="Times New Roman"/>
                    <a:cs typeface="Times New Roman"/>
                  </a:rPr>
                  <a:t> </a:t>
                </a:r>
                <a:r>
                  <a:rPr lang="en-US" spc="-10" dirty="0">
                    <a:latin typeface="Times New Roman"/>
                    <a:cs typeface="Times New Roman"/>
                  </a:rPr>
                  <a:t>formul</a:t>
                </a:r>
                <a:r>
                  <a:rPr lang="en-US" spc="-5" dirty="0">
                    <a:latin typeface="Times New Roman"/>
                    <a:cs typeface="Times New Roman"/>
                  </a:rPr>
                  <a:t>a</a:t>
                </a:r>
                <a:r>
                  <a:rPr lang="en-US" spc="8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a:t>
                </a:r>
                <a:r>
                  <a:rPr lang="en-US" spc="-5" dirty="0">
                    <a:latin typeface="Times New Roman"/>
                    <a:cs typeface="Times New Roman"/>
                  </a:rPr>
                  <a:t>r</a:t>
                </a:r>
                <a:r>
                  <a:rPr lang="en-US" spc="8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8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ota</a:t>
                </a:r>
                <a:r>
                  <a:rPr lang="en-US" spc="-5" dirty="0">
                    <a:latin typeface="Times New Roman"/>
                    <a:cs typeface="Times New Roman"/>
                  </a:rPr>
                  <a:t>l</a:t>
                </a:r>
                <a:r>
                  <a:rPr lang="en-US" spc="85" dirty="0">
                    <a:latin typeface="Times New Roman"/>
                    <a:cs typeface="Times New Roman"/>
                  </a:rPr>
                  <a:t> </a:t>
                </a:r>
                <a:r>
                  <a:rPr lang="en-US" spc="-10" dirty="0">
                    <a:latin typeface="Times New Roman"/>
                    <a:cs typeface="Times New Roman"/>
                  </a:rPr>
                  <a:t>populatio</a:t>
                </a:r>
                <a:r>
                  <a:rPr lang="en-US" spc="-5" dirty="0">
                    <a:latin typeface="Times New Roman"/>
                    <a:cs typeface="Times New Roman"/>
                  </a:rPr>
                  <a:t>n</a:t>
                </a:r>
                <a:r>
                  <a:rPr lang="en-US" dirty="0">
                    <a:latin typeface="Times New Roman"/>
                    <a:cs typeface="Times New Roman"/>
                  </a:rPr>
                  <a:t> </a:t>
                </a:r>
                <a:r>
                  <a:rPr lang="en-US" spc="-75" dirty="0">
                    <a:latin typeface="Times New Roman"/>
                    <a:cs typeface="Times New Roman"/>
                  </a:rPr>
                  <a:t> </a:t>
                </a:r>
                <a:r>
                  <a:rPr lang="en-US" i="1" spc="-10" dirty="0">
                    <a:latin typeface="Times New Roman"/>
                    <a:cs typeface="Times New Roman"/>
                  </a:rPr>
                  <a:t>P</a:t>
                </a:r>
                <a:r>
                  <a:rPr lang="en-US" i="1" dirty="0">
                    <a:latin typeface="Times New Roman"/>
                    <a:cs typeface="Times New Roman"/>
                  </a:rPr>
                  <a:t> </a:t>
                </a:r>
                <a:r>
                  <a:rPr lang="en-US" i="1" spc="-85" dirty="0">
                    <a:latin typeface="Times New Roman"/>
                    <a:cs typeface="Times New Roman"/>
                  </a:rPr>
                  <a:t> </a:t>
                </a:r>
                <a:r>
                  <a:rPr lang="en-US" spc="-5" dirty="0">
                    <a:latin typeface="Times New Roman"/>
                    <a:cs typeface="Times New Roman"/>
                  </a:rPr>
                  <a:t>within</a:t>
                </a:r>
                <a:r>
                  <a:rPr lang="en-US" spc="85" dirty="0">
                    <a:latin typeface="Times New Roman"/>
                    <a:cs typeface="Times New Roman"/>
                  </a:rPr>
                  <a:t> </a:t>
                </a:r>
                <a:r>
                  <a:rPr lang="en-US" spc="-5" dirty="0">
                    <a:latin typeface="Times New Roman"/>
                    <a:cs typeface="Times New Roman"/>
                  </a:rPr>
                  <a:t>a</a:t>
                </a:r>
                <a:r>
                  <a:rPr lang="en-US" spc="85" dirty="0">
                    <a:latin typeface="Times New Roman"/>
                    <a:cs typeface="Times New Roman"/>
                  </a:rPr>
                  <a:t> </a:t>
                </a:r>
                <a:r>
                  <a:rPr lang="en-US" spc="-5" dirty="0">
                    <a:latin typeface="Times New Roman"/>
                    <a:cs typeface="Times New Roman"/>
                  </a:rPr>
                  <a:t>radius</a:t>
                </a:r>
                <a:r>
                  <a:rPr lang="en-US" dirty="0">
                    <a:latin typeface="Times New Roman"/>
                    <a:cs typeface="Times New Roman"/>
                  </a:rPr>
                  <a:t> </a:t>
                </a:r>
                <a:r>
                  <a:rPr lang="en-US" spc="-85" dirty="0">
                    <a:latin typeface="Times New Roman"/>
                    <a:cs typeface="Times New Roman"/>
                  </a:rPr>
                  <a:t> </a:t>
                </a:r>
                <a:r>
                  <a:rPr lang="en-US" i="1" spc="-10" dirty="0">
                    <a:latin typeface="Times New Roman"/>
                    <a:cs typeface="Times New Roman"/>
                  </a:rPr>
                  <a:t>R</a:t>
                </a:r>
                <a:r>
                  <a:rPr lang="en-US" i="1" dirty="0">
                    <a:latin typeface="Times New Roman"/>
                    <a:cs typeface="Times New Roman"/>
                  </a:rPr>
                  <a:t> </a:t>
                </a:r>
                <a:r>
                  <a:rPr lang="en-US" i="1" spc="-114" dirty="0">
                    <a:latin typeface="Times New Roman"/>
                    <a:cs typeface="Times New Roman"/>
                  </a:rPr>
                  <a:t> </a:t>
                </a:r>
                <a:r>
                  <a:rPr lang="en-US" spc="-5" dirty="0">
                    <a:latin typeface="Times New Roman"/>
                    <a:cs typeface="Times New Roman"/>
                  </a:rPr>
                  <a:t>of</a:t>
                </a:r>
                <a:r>
                  <a:rPr lang="en-US" spc="85" dirty="0">
                    <a:latin typeface="Times New Roman"/>
                    <a:cs typeface="Times New Roman"/>
                  </a:rPr>
                  <a:t> </a:t>
                </a:r>
                <a:r>
                  <a:rPr lang="en-US" spc="-5" dirty="0">
                    <a:latin typeface="Times New Roman"/>
                    <a:cs typeface="Times New Roman"/>
                  </a:rPr>
                  <a:t>the</a:t>
                </a:r>
                <a:r>
                  <a:rPr lang="en-US" spc="85" dirty="0">
                    <a:latin typeface="Times New Roman"/>
                    <a:cs typeface="Times New Roman"/>
                  </a:rPr>
                  <a:t> </a:t>
                </a:r>
                <a:r>
                  <a:rPr lang="en-US" spc="-10" dirty="0">
                    <a:latin typeface="Times New Roman"/>
                    <a:cs typeface="Times New Roman"/>
                  </a:rPr>
                  <a:t>c</a:t>
                </a:r>
                <a:r>
                  <a:rPr lang="en-US" spc="-5" dirty="0">
                    <a:latin typeface="Times New Roman"/>
                    <a:cs typeface="Times New Roman"/>
                  </a:rPr>
                  <a:t>ity center,</a:t>
                </a:r>
                <a:r>
                  <a:rPr lang="en-US" spc="10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ssuming</a:t>
                </a:r>
                <a:r>
                  <a:rPr lang="en-US" spc="100" dirty="0">
                    <a:latin typeface="Times New Roman"/>
                    <a:cs typeface="Times New Roman"/>
                  </a:rPr>
                  <a:t> </a:t>
                </a:r>
                <a:r>
                  <a:rPr lang="en-US" spc="-5" dirty="0">
                    <a:latin typeface="Times New Roman"/>
                    <a:cs typeface="Times New Roman"/>
                  </a:rPr>
                  <a:t>a</a:t>
                </a:r>
                <a:r>
                  <a:rPr lang="en-US" spc="100" dirty="0">
                    <a:latin typeface="Times New Roman"/>
                    <a:cs typeface="Times New Roman"/>
                  </a:rPr>
                  <a:t> </a:t>
                </a:r>
                <a:r>
                  <a:rPr lang="en-US" spc="-5" dirty="0">
                    <a:latin typeface="Times New Roman"/>
                    <a:cs typeface="Times New Roman"/>
                  </a:rPr>
                  <a:t>radial</a:t>
                </a:r>
                <a:r>
                  <a:rPr lang="en-US" spc="100" dirty="0">
                    <a:latin typeface="Times New Roman"/>
                    <a:cs typeface="Times New Roman"/>
                  </a:rPr>
                  <a:t> </a:t>
                </a:r>
                <a:r>
                  <a:rPr lang="en-US" spc="-5" dirty="0">
                    <a:latin typeface="Times New Roman"/>
                    <a:cs typeface="Times New Roman"/>
                  </a:rPr>
                  <a:t>density</a:t>
                </a:r>
                <a:r>
                  <a:rPr lang="en-US" spc="100" dirty="0">
                    <a:latin typeface="Times New Roman"/>
                    <a:cs typeface="Times New Roman"/>
                  </a:rPr>
                  <a:t> </a:t>
                </a:r>
                <a:r>
                  <a:rPr lang="en-US" i="1" spc="20" dirty="0">
                    <a:latin typeface="Arial"/>
                    <a:cs typeface="Arial"/>
                  </a:rPr>
                  <a:t>ρ</a:t>
                </a:r>
                <a:r>
                  <a:rPr lang="en-US" spc="-30" dirty="0">
                    <a:latin typeface="Times New Roman"/>
                    <a:cs typeface="Times New Roman"/>
                  </a:rPr>
                  <a:t>(</a:t>
                </a:r>
                <a:r>
                  <a:rPr lang="en-US" i="1" spc="-5" dirty="0">
                    <a:latin typeface="Times New Roman"/>
                    <a:cs typeface="Times New Roman"/>
                  </a:rPr>
                  <a:t>r</a:t>
                </a:r>
                <a:r>
                  <a:rPr lang="en-US" spc="-5" dirty="0">
                    <a:latin typeface="Times New Roman"/>
                    <a:cs typeface="Times New Roman"/>
                  </a:rPr>
                  <a:t>).</a:t>
                </a:r>
                <a:r>
                  <a:rPr lang="en-US" spc="100" dirty="0">
                    <a:latin typeface="Times New Roman"/>
                    <a:cs typeface="Times New Roman"/>
                  </a:rPr>
                  <a:t> </a:t>
                </a:r>
                <a:r>
                  <a:rPr lang="en-US" spc="-15" dirty="0">
                    <a:latin typeface="Times New Roman"/>
                    <a:cs typeface="Times New Roman"/>
                  </a:rPr>
                  <a:t>F</a:t>
                </a:r>
                <a:r>
                  <a:rPr lang="en-US" spc="-5" dirty="0">
                    <a:latin typeface="Times New Roman"/>
                    <a:cs typeface="Times New Roman"/>
                  </a:rPr>
                  <a:t>irst,</a:t>
                </a:r>
                <a:r>
                  <a:rPr lang="en-US" spc="100" dirty="0">
                    <a:latin typeface="Times New Roman"/>
                    <a:cs typeface="Times New Roman"/>
                  </a:rPr>
                  <a:t> </a:t>
                </a:r>
                <a:r>
                  <a:rPr lang="en-US" spc="-10" dirty="0">
                    <a:latin typeface="Times New Roman"/>
                    <a:cs typeface="Times New Roman"/>
                  </a:rPr>
                  <a:t>d</a:t>
                </a:r>
                <a:r>
                  <a:rPr lang="en-US" spc="-5" dirty="0">
                    <a:latin typeface="Times New Roman"/>
                    <a:cs typeface="Times New Roman"/>
                  </a:rPr>
                  <a:t>ivide</a:t>
                </a:r>
                <a:r>
                  <a:rPr lang="en-US" spc="100" dirty="0">
                    <a:latin typeface="Times New Roman"/>
                    <a:cs typeface="Times New Roman"/>
                  </a:rPr>
                  <a:t> </a:t>
                </a:r>
                <a:r>
                  <a:rPr lang="en-US" spc="-5" dirty="0">
                    <a:latin typeface="Times New Roman"/>
                    <a:cs typeface="Times New Roman"/>
                  </a:rPr>
                  <a:t>the</a:t>
                </a:r>
                <a:r>
                  <a:rPr lang="en-US" spc="100" dirty="0">
                    <a:latin typeface="Times New Roman"/>
                    <a:cs typeface="Times New Roman"/>
                  </a:rPr>
                  <a:t> </a:t>
                </a:r>
                <a:r>
                  <a:rPr lang="en-US" spc="-5" dirty="0">
                    <a:latin typeface="Times New Roman"/>
                    <a:cs typeface="Times New Roman"/>
                  </a:rPr>
                  <a:t>circle</a:t>
                </a:r>
                <a:r>
                  <a:rPr lang="en-US" spc="100" dirty="0">
                    <a:latin typeface="Times New Roman"/>
                    <a:cs typeface="Times New Roman"/>
                  </a:rPr>
                  <a:t> </a:t>
                </a:r>
                <a:r>
                  <a:rPr lang="en-US" spc="-5" dirty="0">
                    <a:latin typeface="Times New Roman"/>
                    <a:cs typeface="Times New Roman"/>
                  </a:rPr>
                  <a:t>of</a:t>
                </a:r>
                <a:r>
                  <a:rPr lang="en-US" spc="100" dirty="0">
                    <a:latin typeface="Times New Roman"/>
                    <a:cs typeface="Times New Roman"/>
                  </a:rPr>
                  <a:t> </a:t>
                </a:r>
                <a:r>
                  <a:rPr lang="en-US" spc="-5" dirty="0">
                    <a:latin typeface="Times New Roman"/>
                    <a:cs typeface="Times New Roman"/>
                  </a:rPr>
                  <a:t>radius</a:t>
                </a:r>
                <a:r>
                  <a:rPr lang="en-US" dirty="0">
                    <a:latin typeface="Times New Roman"/>
                    <a:cs typeface="Times New Roman"/>
                  </a:rPr>
                  <a:t> </a:t>
                </a:r>
                <a:r>
                  <a:rPr lang="en-US" spc="-65" dirty="0">
                    <a:latin typeface="Times New Roman"/>
                    <a:cs typeface="Times New Roman"/>
                  </a:rPr>
                  <a:t> </a:t>
                </a:r>
                <a:r>
                  <a:rPr lang="en-US" i="1" spc="-10" dirty="0">
                    <a:latin typeface="Times New Roman"/>
                    <a:cs typeface="Times New Roman"/>
                  </a:rPr>
                  <a:t>R</a:t>
                </a:r>
                <a:r>
                  <a:rPr lang="en-US" i="1" dirty="0">
                    <a:latin typeface="Times New Roman"/>
                    <a:cs typeface="Times New Roman"/>
                  </a:rPr>
                  <a:t> </a:t>
                </a:r>
                <a:r>
                  <a:rPr lang="en-US" i="1" spc="-100" dirty="0">
                    <a:latin typeface="Times New Roman"/>
                    <a:cs typeface="Times New Roman"/>
                  </a:rPr>
                  <a:t> </a:t>
                </a:r>
                <a:r>
                  <a:rPr lang="en-US" spc="-5" dirty="0">
                    <a:latin typeface="Times New Roman"/>
                    <a:cs typeface="Times New Roman"/>
                  </a:rPr>
                  <a:t>into</a:t>
                </a:r>
                <a:r>
                  <a:rPr lang="en-US" dirty="0">
                    <a:latin typeface="Times New Roman"/>
                    <a:cs typeface="Times New Roman"/>
                  </a:rPr>
                  <a:t> </a:t>
                </a:r>
                <a:r>
                  <a:rPr lang="en-US" spc="-80" dirty="0">
                    <a:latin typeface="Times New Roman"/>
                    <a:cs typeface="Times New Roman"/>
                  </a:rPr>
                  <a:t> </a:t>
                </a:r>
                <a:r>
                  <a:rPr lang="en-US" i="1" spc="-10" dirty="0">
                    <a:latin typeface="Times New Roman"/>
                    <a:cs typeface="Times New Roman"/>
                  </a:rPr>
                  <a:t>N</a:t>
                </a:r>
                <a:r>
                  <a:rPr lang="en-US" i="1" dirty="0">
                    <a:latin typeface="Times New Roman"/>
                    <a:cs typeface="Times New Roman"/>
                  </a:rPr>
                  <a:t> </a:t>
                </a:r>
                <a:r>
                  <a:rPr lang="en-US" i="1" spc="-35" dirty="0">
                    <a:latin typeface="Times New Roman"/>
                    <a:cs typeface="Times New Roman"/>
                  </a:rPr>
                  <a:t> </a:t>
                </a:r>
                <a:r>
                  <a:rPr lang="en-US" spc="-5" dirty="0">
                    <a:latin typeface="Times New Roman"/>
                    <a:cs typeface="Times New Roman"/>
                  </a:rPr>
                  <a:t>thin </a:t>
                </a:r>
                <a:r>
                  <a:rPr lang="en-US" spc="-10" dirty="0">
                    <a:latin typeface="Times New Roman"/>
                    <a:cs typeface="Times New Roman"/>
                  </a:rPr>
                  <a:t>ring</a:t>
                </a:r>
                <a:r>
                  <a:rPr lang="en-US" spc="-5" dirty="0">
                    <a:latin typeface="Times New Roman"/>
                    <a:cs typeface="Times New Roman"/>
                  </a:rPr>
                  <a:t>s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equa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widt</a:t>
                </a:r>
                <a:r>
                  <a:rPr lang="en-US" spc="-5" dirty="0">
                    <a:latin typeface="Times New Roman"/>
                    <a:cs typeface="Times New Roman"/>
                  </a:rPr>
                  <a:t>h </a:t>
                </a:r>
                <a:r>
                  <a:rPr lang="en-US" spc="-225" dirty="0">
                    <a:latin typeface="Cambria Math" panose="02040503050406030204" pitchFamily="18" charset="0"/>
                    <a:ea typeface="Cambria Math" panose="02040503050406030204" pitchFamily="18" charset="0"/>
                    <a:cs typeface="Arial"/>
                  </a:rPr>
                  <a:t>∆  </a:t>
                </a:r>
                <a:r>
                  <a:rPr lang="en-US" i="1" spc="-5" dirty="0">
                    <a:latin typeface="Times New Roman"/>
                    <a:cs typeface="Times New Roman"/>
                  </a:rPr>
                  <a:t>r</a:t>
                </a:r>
                <a:r>
                  <a:rPr lang="en-US" i="1" dirty="0">
                    <a:latin typeface="Times New Roman"/>
                    <a:cs typeface="Times New Roman"/>
                  </a:rPr>
                  <a:t> </a:t>
                </a:r>
                <a:r>
                  <a:rPr lang="en-US" i="1" spc="-1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30" dirty="0">
                    <a:latin typeface="Times New Roman"/>
                    <a:cs typeface="Times New Roman"/>
                  </a:rPr>
                  <a:t>R</a:t>
                </a:r>
                <a:r>
                  <a:rPr lang="en-US" i="1" spc="250" dirty="0">
                    <a:latin typeface="Arial"/>
                    <a:cs typeface="Arial"/>
                  </a:rPr>
                  <a:t>/</a:t>
                </a:r>
                <a:r>
                  <a:rPr lang="en-US" i="1" spc="-10" dirty="0">
                    <a:latin typeface="Times New Roman"/>
                    <a:cs typeface="Times New Roman"/>
                  </a:rPr>
                  <a:t>N</a:t>
                </a:r>
                <a:r>
                  <a:rPr lang="en-US" i="1" spc="114" dirty="0">
                    <a:latin typeface="Times New Roman"/>
                    <a:cs typeface="Times New Roman"/>
                  </a:rPr>
                  <a:t> </a:t>
                </a:r>
                <a:r>
                  <a:rPr lang="en-US" spc="-5" dirty="0">
                    <a:latin typeface="Times New Roman"/>
                    <a:cs typeface="Times New Roman"/>
                  </a:rPr>
                  <a:t>as in Figure </a:t>
                </a:r>
                <a:r>
                  <a:rPr lang="en-US" spc="-10" dirty="0">
                    <a:latin typeface="Times New Roman"/>
                    <a:cs typeface="Times New Roman"/>
                  </a:rPr>
                  <a:t>8</a:t>
                </a:r>
                <a:r>
                  <a:rPr lang="en-US" spc="-5" dirty="0">
                    <a:latin typeface="Times New Roman"/>
                    <a:cs typeface="Times New Roman"/>
                  </a:rPr>
                  <a:t>.</a:t>
                </a:r>
                <a:endParaRPr lang="en-US" dirty="0">
                  <a:latin typeface="Times New Roman"/>
                  <a:cs typeface="Times New Roman"/>
                </a:endParaRPr>
              </a:p>
              <a:p>
                <a:pPr marL="11429" indent="0">
                  <a:lnSpc>
                    <a:spcPct val="100000"/>
                  </a:lnSpc>
                  <a:buNone/>
                </a:pPr>
                <a:r>
                  <a:rPr lang="en-US" spc="-15" dirty="0">
                    <a:latin typeface="Times New Roman"/>
                    <a:cs typeface="Times New Roman"/>
                  </a:rPr>
                  <a:t>Le</a:t>
                </a:r>
                <a:r>
                  <a:rPr lang="en-US" spc="-5" dirty="0">
                    <a:latin typeface="Times New Roman"/>
                    <a:cs typeface="Times New Roman"/>
                  </a:rPr>
                  <a:t>t</a:t>
                </a:r>
                <a:r>
                  <a:rPr lang="en-US" spc="114" dirty="0">
                    <a:latin typeface="Times New Roman"/>
                    <a:cs typeface="Times New Roman"/>
                  </a:rPr>
                  <a:t> </a:t>
                </a:r>
                <a:r>
                  <a:rPr lang="en-US" i="1" spc="-85" dirty="0">
                    <a:latin typeface="Times New Roman"/>
                    <a:cs typeface="Times New Roman"/>
                  </a:rPr>
                  <a:t>P</a:t>
                </a:r>
                <a:r>
                  <a:rPr lang="en-US" i="1" baseline="-25000" dirty="0">
                    <a:latin typeface="Times New Roman"/>
                    <a:cs typeface="Times New Roman"/>
                  </a:rPr>
                  <a:t>i</a:t>
                </a:r>
                <a:r>
                  <a:rPr lang="en-US" i="1" baseline="-11111" dirty="0">
                    <a:latin typeface="Times New Roman"/>
                    <a:cs typeface="Times New Roman"/>
                  </a:rPr>
                  <a:t> </a:t>
                </a:r>
                <a:r>
                  <a:rPr lang="en-US" i="1" spc="44" baseline="-11111" dirty="0">
                    <a:latin typeface="Times New Roman"/>
                    <a:cs typeface="Times New Roman"/>
                  </a:rPr>
                  <a:t> </a:t>
                </a:r>
                <a:r>
                  <a:rPr lang="en-US" spc="-5" dirty="0">
                    <a:latin typeface="Times New Roman"/>
                    <a:cs typeface="Times New Roman"/>
                  </a:rPr>
                  <a:t>be</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population</a:t>
                </a:r>
                <a:r>
                  <a:rPr lang="en-US" spc="3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ithin</a:t>
                </a:r>
                <a:r>
                  <a:rPr lang="en-US" spc="30" dirty="0">
                    <a:latin typeface="Times New Roman"/>
                    <a:cs typeface="Times New Roman"/>
                  </a:rPr>
                  <a:t> </a:t>
                </a:r>
                <a:r>
                  <a:rPr lang="en-US" spc="-5" dirty="0">
                    <a:latin typeface="Times New Roman"/>
                    <a:cs typeface="Times New Roman"/>
                  </a:rPr>
                  <a:t>the</a:t>
                </a:r>
                <a:r>
                  <a:rPr lang="en-US" spc="20" dirty="0">
                    <a:latin typeface="Times New Roman"/>
                    <a:cs typeface="Times New Roman"/>
                  </a:rPr>
                  <a:t> </a:t>
                </a:r>
                <a:r>
                  <a:rPr lang="en-US" i="1" spc="-5" dirty="0" err="1">
                    <a:latin typeface="Times New Roman"/>
                    <a:cs typeface="Times New Roman"/>
                  </a:rPr>
                  <a:t>i</a:t>
                </a:r>
                <a:r>
                  <a:rPr lang="en-US" spc="30" dirty="0" err="1">
                    <a:latin typeface="Times New Roman"/>
                    <a:cs typeface="Times New Roman"/>
                  </a:rPr>
                  <a:t>th</a:t>
                </a:r>
                <a:r>
                  <a:rPr lang="en-US" spc="30" dirty="0">
                    <a:latin typeface="Times New Roman"/>
                    <a:cs typeface="Times New Roman"/>
                  </a:rPr>
                  <a:t> </a:t>
                </a:r>
                <a:r>
                  <a:rPr lang="en-US" spc="-10" dirty="0">
                    <a:latin typeface="Times New Roman"/>
                    <a:cs typeface="Times New Roman"/>
                  </a:rPr>
                  <a:t>ring</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s</a:t>
                </a:r>
                <a:r>
                  <a:rPr lang="en-US" spc="-5" dirty="0">
                    <a:latin typeface="Times New Roman"/>
                    <a:cs typeface="Times New Roman"/>
                  </a:rPr>
                  <a:t>o</a:t>
                </a:r>
                <a:r>
                  <a:rPr lang="en-US" spc="3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ota</a:t>
                </a:r>
                <a:r>
                  <a:rPr lang="en-US" spc="-5" dirty="0">
                    <a:latin typeface="Times New Roman"/>
                    <a:cs typeface="Times New Roman"/>
                  </a:rPr>
                  <a:t>l</a:t>
                </a:r>
                <a:r>
                  <a:rPr lang="en-US" spc="30" dirty="0">
                    <a:latin typeface="Times New Roman"/>
                    <a:cs typeface="Times New Roman"/>
                  </a:rPr>
                  <a:t> </a:t>
                </a:r>
                <a:r>
                  <a:rPr lang="en-US" spc="-10" dirty="0">
                    <a:latin typeface="Times New Roman"/>
                    <a:cs typeface="Times New Roman"/>
                  </a:rPr>
                  <a:t>populatio</a:t>
                </a:r>
                <a:r>
                  <a:rPr lang="en-US" spc="-5" dirty="0">
                    <a:latin typeface="Times New Roman"/>
                    <a:cs typeface="Times New Roman"/>
                  </a:rPr>
                  <a:t>n</a:t>
                </a:r>
                <a:r>
                  <a:rPr lang="en-US" spc="30" dirty="0">
                    <a:latin typeface="Times New Roman"/>
                    <a:cs typeface="Times New Roman"/>
                  </a:rPr>
                  <a:t> </a:t>
                </a:r>
                <a:r>
                  <a:rPr lang="en-US" spc="-5" dirty="0">
                    <a:latin typeface="Times New Roman"/>
                    <a:cs typeface="Times New Roman"/>
                  </a:rPr>
                  <a:t>is</a:t>
                </a:r>
                <a:r>
                  <a:rPr lang="en-US" spc="30"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by </a:t>
                </a:r>
                <a14:m>
                  <m:oMath xmlns:m="http://schemas.openxmlformats.org/officeDocument/2006/math">
                    <m:r>
                      <a:rPr lang="en-US" b="0" i="1" spc="-10" smtClean="0">
                        <a:latin typeface="Cambria Math" panose="02040503050406030204" pitchFamily="18" charset="0"/>
                        <a:cs typeface="Times New Roman"/>
                      </a:rPr>
                      <m:t>𝑃</m:t>
                    </m:r>
                    <m:r>
                      <a:rPr lang="en-US" b="0" i="1" spc="-10" smtClean="0">
                        <a:latin typeface="Cambria Math" panose="02040503050406030204" pitchFamily="18" charset="0"/>
                        <a:cs typeface="Times New Roman"/>
                      </a:rPr>
                      <m:t>=</m:t>
                    </m:r>
                    <m:nary>
                      <m:naryPr>
                        <m:chr m:val="∑"/>
                        <m:ctrlPr>
                          <a:rPr lang="en-US" b="0" i="1" spc="-10" smtClean="0">
                            <a:latin typeface="Cambria Math" panose="02040503050406030204" pitchFamily="18" charset="0"/>
                            <a:cs typeface="Times New Roman"/>
                          </a:rPr>
                        </m:ctrlPr>
                      </m:naryPr>
                      <m:sub>
                        <m:r>
                          <m:rPr>
                            <m:brk m:alnAt="23"/>
                          </m:rPr>
                          <a:rPr lang="en-US" b="0" i="1" spc="-10" smtClean="0">
                            <a:latin typeface="Cambria Math" panose="02040503050406030204" pitchFamily="18" charset="0"/>
                            <a:cs typeface="Times New Roman"/>
                          </a:rPr>
                          <m:t>𝑖</m:t>
                        </m:r>
                        <m:r>
                          <a:rPr lang="en-US" b="0" i="1" spc="-10" smtClean="0">
                            <a:latin typeface="Cambria Math" panose="02040503050406030204" pitchFamily="18" charset="0"/>
                            <a:cs typeface="Times New Roman"/>
                          </a:rPr>
                          <m:t>=1</m:t>
                        </m:r>
                      </m:sub>
                      <m:sup>
                        <m:r>
                          <a:rPr lang="en-US" b="0" i="1" spc="-10" smtClean="0">
                            <a:latin typeface="Cambria Math" panose="02040503050406030204" pitchFamily="18" charset="0"/>
                            <a:cs typeface="Times New Roman"/>
                          </a:rPr>
                          <m:t>𝑁</m:t>
                        </m:r>
                      </m:sup>
                      <m:e>
                        <m:sSub>
                          <m:sSubPr>
                            <m:ctrlPr>
                              <a:rPr lang="en-US" b="0" i="1" spc="-10" smtClean="0">
                                <a:latin typeface="Cambria Math" panose="02040503050406030204" pitchFamily="18" charset="0"/>
                                <a:cs typeface="Times New Roman"/>
                              </a:rPr>
                            </m:ctrlPr>
                          </m:sSubPr>
                          <m:e>
                            <m:r>
                              <a:rPr lang="en-US" b="0" i="1" spc="-10" smtClean="0">
                                <a:latin typeface="Cambria Math" panose="02040503050406030204" pitchFamily="18" charset="0"/>
                                <a:cs typeface="Times New Roman"/>
                              </a:rPr>
                              <m:t>𝑃</m:t>
                            </m:r>
                          </m:e>
                          <m:sub>
                            <m:r>
                              <a:rPr lang="en-US" b="0" i="1" spc="-10" smtClean="0">
                                <a:latin typeface="Cambria Math" panose="02040503050406030204" pitchFamily="18" charset="0"/>
                                <a:cs typeface="Times New Roman"/>
                              </a:rPr>
                              <m:t>𝑖</m:t>
                            </m:r>
                          </m:sub>
                        </m:sSub>
                      </m:e>
                    </m:nary>
                  </m:oMath>
                </a14:m>
                <a:r>
                  <a:rPr lang="en-US" spc="-5" dirty="0">
                    <a:latin typeface="Times New Roman"/>
                    <a:cs typeface="Times New Roman"/>
                  </a:rPr>
                  <a:t>.</a:t>
                </a:r>
                <a:r>
                  <a:rPr lang="en-US" spc="40" dirty="0">
                    <a:latin typeface="Times New Roman"/>
                    <a:cs typeface="Times New Roman"/>
                  </a:rPr>
                  <a:t> </a:t>
                </a:r>
                <a:r>
                  <a:rPr lang="en-US" spc="-5" dirty="0">
                    <a:latin typeface="Times New Roman"/>
                    <a:cs typeface="Times New Roman"/>
                  </a:rPr>
                  <a:t>If</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oute</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radiu</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i="1" spc="-5" dirty="0" err="1">
                    <a:latin typeface="Times New Roman"/>
                    <a:cs typeface="Times New Roman"/>
                  </a:rPr>
                  <a:t>i</a:t>
                </a:r>
                <a:r>
                  <a:rPr lang="en-US" spc="40" dirty="0" err="1">
                    <a:latin typeface="Times New Roman"/>
                    <a:cs typeface="Times New Roman"/>
                  </a:rPr>
                  <a:t>th</a:t>
                </a:r>
                <a:r>
                  <a:rPr lang="en-US" spc="40" dirty="0">
                    <a:latin typeface="Times New Roman"/>
                    <a:cs typeface="Times New Roman"/>
                  </a:rPr>
                  <a:t> </a:t>
                </a:r>
                <a:r>
                  <a:rPr lang="en-US" spc="-5" dirty="0">
                    <a:latin typeface="Times New Roman"/>
                    <a:cs typeface="Times New Roman"/>
                  </a:rPr>
                  <a:t>ring</a:t>
                </a:r>
                <a:r>
                  <a:rPr lang="en-US" spc="40" dirty="0">
                    <a:latin typeface="Times New Roman"/>
                    <a:cs typeface="Times New Roman"/>
                  </a:rPr>
                  <a:t> </a:t>
                </a:r>
                <a:r>
                  <a:rPr lang="en-US" spc="-5" dirty="0">
                    <a:latin typeface="Times New Roman"/>
                    <a:cs typeface="Times New Roman"/>
                  </a:rPr>
                  <a:t>is</a:t>
                </a:r>
                <a:r>
                  <a:rPr lang="en-US" spc="20" dirty="0">
                    <a:latin typeface="Times New Roman"/>
                    <a:cs typeface="Times New Roman"/>
                  </a:rPr>
                  <a:t> </a:t>
                </a:r>
                <a:r>
                  <a:rPr lang="en-US" i="1" spc="5" dirty="0" err="1">
                    <a:latin typeface="Times New Roman"/>
                    <a:cs typeface="Times New Roman"/>
                  </a:rPr>
                  <a:t>r</a:t>
                </a:r>
                <a:r>
                  <a:rPr lang="en-US" i="1" baseline="-25000" dirty="0" err="1">
                    <a:latin typeface="Times New Roman"/>
                    <a:cs typeface="Times New Roman"/>
                  </a:rPr>
                  <a:t>i</a:t>
                </a:r>
                <a:r>
                  <a:rPr lang="en-US" i="1" spc="-97" baseline="-11111" dirty="0">
                    <a:latin typeface="Times New Roman"/>
                    <a:cs typeface="Times New Roman"/>
                  </a:rPr>
                  <a:t> </a:t>
                </a:r>
                <a:r>
                  <a:rPr lang="en-US" spc="-5" dirty="0">
                    <a:latin typeface="Times New Roman"/>
                    <a:cs typeface="Times New Roman"/>
                  </a:rPr>
                  <a:t>,</a:t>
                </a:r>
                <a:r>
                  <a:rPr lang="en-US" spc="40" dirty="0">
                    <a:latin typeface="Times New Roman"/>
                    <a:cs typeface="Times New Roman"/>
                  </a:rPr>
                  <a:t> </a:t>
                </a:r>
                <a:r>
                  <a:rPr lang="en-US" spc="-5" dirty="0">
                    <a:latin typeface="Times New Roman"/>
                    <a:cs typeface="Times New Roman"/>
                  </a:rPr>
                  <a:t>then</a:t>
                </a:r>
                <a:r>
                  <a:rPr lang="en-US" spc="40" dirty="0">
                    <a:latin typeface="Times New Roman"/>
                    <a:cs typeface="Times New Roman"/>
                  </a:rPr>
                  <a:t> </a:t>
                </a:r>
                <a:r>
                  <a:rPr lang="en-US" spc="-5" dirty="0">
                    <a:latin typeface="Times New Roman"/>
                    <a:cs typeface="Times New Roman"/>
                  </a:rPr>
                  <a:t>the</a:t>
                </a:r>
                <a:r>
                  <a:rPr lang="en-US" spc="40" dirty="0">
                    <a:latin typeface="Times New Roman"/>
                    <a:cs typeface="Times New Roman"/>
                  </a:rPr>
                  <a:t> </a:t>
                </a:r>
                <a:r>
                  <a:rPr lang="en-US" spc="-10" dirty="0">
                    <a:latin typeface="Times New Roman"/>
                    <a:cs typeface="Times New Roman"/>
                  </a:rPr>
                  <a:t>c</a:t>
                </a:r>
                <a:r>
                  <a:rPr lang="en-US" spc="-5" dirty="0">
                    <a:latin typeface="Times New Roman"/>
                    <a:cs typeface="Times New Roman"/>
                  </a:rPr>
                  <a:t>ircumference</a:t>
                </a:r>
                <a:r>
                  <a:rPr lang="en-US" spc="45" dirty="0">
                    <a:latin typeface="Times New Roman"/>
                    <a:cs typeface="Times New Roman"/>
                  </a:rPr>
                  <a:t> </a:t>
                </a:r>
                <a:r>
                  <a:rPr lang="en-US" spc="-5" dirty="0">
                    <a:latin typeface="Times New Roman"/>
                    <a:cs typeface="Times New Roman"/>
                  </a:rPr>
                  <a:t>is</a:t>
                </a:r>
                <a:r>
                  <a:rPr lang="en-US" spc="40" dirty="0">
                    <a:latin typeface="Times New Roman"/>
                    <a:cs typeface="Times New Roman"/>
                  </a:rPr>
                  <a:t> </a:t>
                </a:r>
                <a:r>
                  <a:rPr lang="en-US" spc="-10" dirty="0">
                    <a:latin typeface="Times New Roman"/>
                    <a:cs typeface="Times New Roman"/>
                  </a:rPr>
                  <a:t>2</a:t>
                </a:r>
                <a:r>
                  <a:rPr lang="el-GR" dirty="0">
                    <a:latin typeface="Cambria Math" panose="02040503050406030204" pitchFamily="18" charset="0"/>
                    <a:ea typeface="Cambria Math" panose="02040503050406030204" pitchFamily="18" charset="0"/>
                    <a:cs typeface="Arial"/>
                  </a:rPr>
                  <a:t>π</a:t>
                </a:r>
                <a:r>
                  <a:rPr lang="en-US" i="1" spc="5" dirty="0" err="1">
                    <a:latin typeface="Times New Roman"/>
                    <a:cs typeface="Times New Roman"/>
                  </a:rPr>
                  <a:t>r</a:t>
                </a:r>
                <a:r>
                  <a:rPr lang="en-US" i="1" baseline="-25000" dirty="0" err="1">
                    <a:latin typeface="Times New Roman"/>
                    <a:cs typeface="Times New Roman"/>
                  </a:rPr>
                  <a:t>i</a:t>
                </a:r>
                <a:r>
                  <a:rPr lang="en-US" i="1" spc="-97" baseline="-11111" dirty="0">
                    <a:latin typeface="Times New Roman"/>
                    <a:cs typeface="Times New Roman"/>
                  </a:rPr>
                  <a:t> </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and </a:t>
                </a:r>
                <a:r>
                  <a:rPr lang="en-US" spc="-5" dirty="0">
                    <a:latin typeface="Times New Roman"/>
                    <a:cs typeface="Times New Roman"/>
                  </a:rPr>
                  <a:t>if</a:t>
                </a:r>
                <a:r>
                  <a:rPr lang="en-US" spc="15" dirty="0">
                    <a:latin typeface="Times New Roman"/>
                    <a:cs typeface="Times New Roman"/>
                  </a:rPr>
                  <a:t> </a:t>
                </a:r>
                <a:r>
                  <a:rPr lang="en-US" spc="-225" dirty="0">
                    <a:latin typeface="Cambria Math" panose="02040503050406030204" pitchFamily="18" charset="0"/>
                    <a:ea typeface="Cambria Math" panose="02040503050406030204" pitchFamily="18" charset="0"/>
                    <a:cs typeface="Arial"/>
                  </a:rPr>
                  <a:t>∆</a:t>
                </a:r>
                <a:r>
                  <a:rPr lang="en-US" i="1" spc="-225" dirty="0">
                    <a:latin typeface="Cambria Math" panose="02040503050406030204" pitchFamily="18" charset="0"/>
                    <a:ea typeface="Cambria Math" panose="02040503050406030204" pitchFamily="18" charset="0"/>
                    <a:cs typeface="Arial"/>
                  </a:rPr>
                  <a:t> </a:t>
                </a:r>
                <a:r>
                  <a:rPr lang="en-US" i="1" spc="-5" dirty="0">
                    <a:latin typeface="Times New Roman"/>
                    <a:cs typeface="Times New Roman"/>
                  </a:rPr>
                  <a:t>r</a:t>
                </a:r>
                <a:r>
                  <a:rPr lang="en-US" i="1" spc="114" dirty="0">
                    <a:latin typeface="Times New Roman"/>
                    <a:cs typeface="Times New Roman"/>
                  </a:rPr>
                  <a:t> </a:t>
                </a:r>
                <a:r>
                  <a:rPr lang="en-US" spc="-5" dirty="0">
                    <a:latin typeface="Times New Roman"/>
                    <a:cs typeface="Times New Roman"/>
                  </a:rPr>
                  <a:t>is</a:t>
                </a:r>
                <a:r>
                  <a:rPr lang="en-US" spc="15" dirty="0">
                    <a:latin typeface="Times New Roman"/>
                    <a:cs typeface="Times New Roman"/>
                  </a:rPr>
                  <a:t> </a:t>
                </a:r>
                <a:r>
                  <a:rPr lang="en-US" spc="-5" dirty="0">
                    <a:latin typeface="Times New Roman"/>
                    <a:cs typeface="Times New Roman"/>
                  </a:rPr>
                  <a:t>small,</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5" dirty="0">
                    <a:latin typeface="Times New Roman"/>
                    <a:cs typeface="Times New Roman"/>
                  </a:rPr>
                  <a:t>this</a:t>
                </a:r>
                <a:r>
                  <a:rPr lang="en-US" spc="15" dirty="0">
                    <a:latin typeface="Times New Roman"/>
                    <a:cs typeface="Times New Roman"/>
                  </a:rPr>
                  <a:t> </a:t>
                </a:r>
                <a:r>
                  <a:rPr lang="en-US" spc="-5" dirty="0">
                    <a:latin typeface="Times New Roman"/>
                    <a:cs typeface="Times New Roman"/>
                  </a:rPr>
                  <a:t>ring</a:t>
                </a:r>
                <a:r>
                  <a:rPr lang="en-US" spc="15" dirty="0">
                    <a:latin typeface="Times New Roman"/>
                    <a:cs typeface="Times New Roman"/>
                  </a:rPr>
                  <a:t> </a:t>
                </a:r>
                <a:r>
                  <a:rPr lang="en-US" spc="-5" dirty="0">
                    <a:latin typeface="Times New Roman"/>
                    <a:cs typeface="Times New Roman"/>
                  </a:rPr>
                  <a:t>is</a:t>
                </a:r>
                <a:r>
                  <a:rPr lang="en-US" spc="15" dirty="0">
                    <a:latin typeface="Times New Roman"/>
                    <a:cs typeface="Times New Roman"/>
                  </a:rPr>
                  <a:t> </a:t>
                </a:r>
                <a:r>
                  <a:rPr lang="en-US" i="1" spc="-5" dirty="0">
                    <a:latin typeface="Times New Roman"/>
                    <a:cs typeface="Times New Roman"/>
                  </a:rPr>
                  <a:t>approximately</a:t>
                </a:r>
                <a:r>
                  <a:rPr lang="en-US" i="1" spc="15" dirty="0">
                    <a:latin typeface="Times New Roman"/>
                    <a:cs typeface="Times New Roman"/>
                  </a:rPr>
                  <a:t> </a:t>
                </a:r>
                <a:r>
                  <a:rPr lang="en-US" spc="-10" dirty="0">
                    <a:latin typeface="Times New Roman"/>
                    <a:cs typeface="Times New Roman"/>
                  </a:rPr>
                  <a:t>2</a:t>
                </a:r>
                <a:r>
                  <a:rPr lang="el-GR" dirty="0">
                    <a:latin typeface="Cambria Math" panose="02040503050406030204" pitchFamily="18" charset="0"/>
                    <a:ea typeface="Cambria Math" panose="02040503050406030204" pitchFamily="18" charset="0"/>
                    <a:cs typeface="Arial"/>
                  </a:rPr>
                  <a:t>π</a:t>
                </a:r>
                <a:r>
                  <a:rPr lang="en-US" i="1" spc="5" dirty="0" err="1">
                    <a:latin typeface="Times New Roman"/>
                    <a:cs typeface="Times New Roman"/>
                  </a:rPr>
                  <a:t>r</a:t>
                </a:r>
                <a:r>
                  <a:rPr lang="en-US" i="1" baseline="-25000" dirty="0" err="1">
                    <a:latin typeface="Times New Roman"/>
                    <a:cs typeface="Times New Roman"/>
                  </a:rPr>
                  <a:t>i</a:t>
                </a:r>
                <a:r>
                  <a:rPr lang="en-US" i="1" spc="-97" baseline="-11111" dirty="0">
                    <a:latin typeface="Times New Roman"/>
                    <a:cs typeface="Times New Roman"/>
                  </a:rPr>
                  <a:t> </a:t>
                </a:r>
                <a:r>
                  <a:rPr lang="en-US" spc="-225" dirty="0">
                    <a:latin typeface="Cambria Math" panose="02040503050406030204" pitchFamily="18" charset="0"/>
                    <a:ea typeface="Cambria Math" panose="02040503050406030204" pitchFamily="18" charset="0"/>
                    <a:cs typeface="Arial"/>
                  </a:rPr>
                  <a:t>∆</a:t>
                </a:r>
                <a:r>
                  <a:rPr lang="en-US" i="1" spc="-225" dirty="0">
                    <a:latin typeface="Cambria Math" panose="02040503050406030204" pitchFamily="18" charset="0"/>
                    <a:ea typeface="Cambria Math" panose="02040503050406030204" pitchFamily="18" charset="0"/>
                    <a:cs typeface="Arial"/>
                  </a:rPr>
                  <a:t> </a:t>
                </a:r>
                <a:r>
                  <a:rPr lang="en-US" i="1" spc="-5" dirty="0">
                    <a:latin typeface="Times New Roman"/>
                    <a:cs typeface="Times New Roman"/>
                  </a:rPr>
                  <a:t>r</a:t>
                </a:r>
                <a:r>
                  <a:rPr lang="en-US" i="1" spc="114" dirty="0">
                    <a:latin typeface="Times New Roman"/>
                    <a:cs typeface="Times New Roman"/>
                  </a:rPr>
                  <a:t> </a:t>
                </a:r>
                <a:r>
                  <a:rPr lang="en-US" spc="-10" dirty="0">
                    <a:latin typeface="Times New Roman"/>
                    <a:cs typeface="Times New Roman"/>
                  </a:rPr>
                  <a:t>(oute</a:t>
                </a:r>
                <a:r>
                  <a:rPr lang="en-US" spc="-5" dirty="0">
                    <a:latin typeface="Times New Roman"/>
                    <a:cs typeface="Times New Roman"/>
                  </a:rPr>
                  <a:t>r</a:t>
                </a:r>
                <a:r>
                  <a:rPr lang="en-US" spc="15" dirty="0">
                    <a:latin typeface="Times New Roman"/>
                    <a:cs typeface="Times New Roman"/>
                  </a:rPr>
                  <a:t> </a:t>
                </a:r>
                <a:r>
                  <a:rPr lang="en-US" spc="-10" dirty="0">
                    <a:latin typeface="Times New Roman"/>
                    <a:cs typeface="Times New Roman"/>
                  </a:rPr>
                  <a:t>circumferenc</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times </a:t>
                </a:r>
                <a:r>
                  <a:rPr lang="en-US" spc="-5" dirty="0">
                    <a:latin typeface="Times New Roman"/>
                    <a:cs typeface="Times New Roman"/>
                  </a:rPr>
                  <a:t>width).</a:t>
                </a:r>
                <a:r>
                  <a:rPr lang="en-US" spc="55" dirty="0">
                    <a:latin typeface="Times New Roman"/>
                    <a:cs typeface="Times New Roman"/>
                  </a:rPr>
                  <a:t> </a:t>
                </a:r>
                <a:r>
                  <a:rPr lang="en-US" spc="-5" dirty="0">
                    <a:latin typeface="Times New Roman"/>
                    <a:cs typeface="Times New Roman"/>
                  </a:rPr>
                  <a:t>Furthermore,</a:t>
                </a:r>
                <a:r>
                  <a:rPr lang="en-US" spc="55" dirty="0">
                    <a:latin typeface="Times New Roman"/>
                    <a:cs typeface="Times New Roman"/>
                  </a:rPr>
                  <a:t> </a:t>
                </a:r>
                <a:r>
                  <a:rPr lang="en-US" spc="-5" dirty="0">
                    <a:latin typeface="Times New Roman"/>
                    <a:cs typeface="Times New Roman"/>
                  </a:rPr>
                  <a:t>the</a:t>
                </a:r>
                <a:r>
                  <a:rPr lang="en-US" spc="55" dirty="0">
                    <a:latin typeface="Times New Roman"/>
                    <a:cs typeface="Times New Roman"/>
                  </a:rPr>
                  <a:t> </a:t>
                </a:r>
                <a:r>
                  <a:rPr lang="en-US" spc="-5" dirty="0">
                    <a:latin typeface="Times New Roman"/>
                    <a:cs typeface="Times New Roman"/>
                  </a:rPr>
                  <a:t>population</a:t>
                </a:r>
                <a:r>
                  <a:rPr lang="en-US" spc="55" dirty="0">
                    <a:latin typeface="Times New Roman"/>
                    <a:cs typeface="Times New Roman"/>
                  </a:rPr>
                  <a:t> </a:t>
                </a:r>
                <a:r>
                  <a:rPr lang="en-US" spc="-5" dirty="0">
                    <a:latin typeface="Times New Roman"/>
                    <a:cs typeface="Times New Roman"/>
                  </a:rPr>
                  <a:t>density</a:t>
                </a:r>
                <a:r>
                  <a:rPr lang="en-US" spc="55" dirty="0">
                    <a:latin typeface="Times New Roman"/>
                    <a:cs typeface="Times New Roman"/>
                  </a:rPr>
                  <a:t> </a:t>
                </a:r>
                <a:r>
                  <a:rPr lang="en-US" spc="-5" dirty="0">
                    <a:latin typeface="Times New Roman"/>
                    <a:cs typeface="Times New Roman"/>
                  </a:rPr>
                  <a:t>within</a:t>
                </a:r>
                <a:r>
                  <a:rPr lang="en-US" spc="55" dirty="0">
                    <a:latin typeface="Times New Roman"/>
                    <a:cs typeface="Times New Roman"/>
                  </a:rPr>
                  <a:t> </a:t>
                </a:r>
                <a:r>
                  <a:rPr lang="en-US" spc="-5" dirty="0">
                    <a:latin typeface="Times New Roman"/>
                    <a:cs typeface="Times New Roman"/>
                  </a:rPr>
                  <a:t>the</a:t>
                </a:r>
                <a:r>
                  <a:rPr lang="en-US" spc="55" dirty="0">
                    <a:latin typeface="Times New Roman"/>
                    <a:cs typeface="Times New Roman"/>
                  </a:rPr>
                  <a:t> </a:t>
                </a:r>
                <a:r>
                  <a:rPr lang="en-US" spc="-5" dirty="0">
                    <a:latin typeface="Times New Roman"/>
                    <a:cs typeface="Times New Roman"/>
                  </a:rPr>
                  <a:t>thin</a:t>
                </a:r>
                <a:r>
                  <a:rPr lang="en-US" spc="55" dirty="0">
                    <a:latin typeface="Times New Roman"/>
                    <a:cs typeface="Times New Roman"/>
                  </a:rPr>
                  <a:t> </a:t>
                </a:r>
                <a:r>
                  <a:rPr lang="en-US" spc="-5" dirty="0">
                    <a:latin typeface="Times New Roman"/>
                    <a:cs typeface="Times New Roman"/>
                  </a:rPr>
                  <a:t>ring</a:t>
                </a:r>
                <a:r>
                  <a:rPr lang="en-US" spc="55" dirty="0">
                    <a:latin typeface="Times New Roman"/>
                    <a:cs typeface="Times New Roman"/>
                  </a:rPr>
                  <a:t> </a:t>
                </a:r>
                <a:r>
                  <a:rPr lang="en-US" spc="-5" dirty="0">
                    <a:latin typeface="Times New Roman"/>
                    <a:cs typeface="Times New Roman"/>
                  </a:rPr>
                  <a:t>is</a:t>
                </a:r>
                <a:r>
                  <a:rPr lang="en-US" spc="50" dirty="0">
                    <a:latin typeface="Times New Roman"/>
                    <a:cs typeface="Times New Roman"/>
                  </a:rPr>
                  <a:t> </a:t>
                </a:r>
                <a:r>
                  <a:rPr lang="en-US" spc="-5" dirty="0">
                    <a:latin typeface="Times New Roman"/>
                    <a:cs typeface="Times New Roman"/>
                  </a:rPr>
                  <a:t>nearly</a:t>
                </a:r>
                <a:r>
                  <a:rPr lang="en-US" spc="55" dirty="0">
                    <a:latin typeface="Times New Roman"/>
                    <a:cs typeface="Times New Roman"/>
                  </a:rPr>
                  <a:t> </a:t>
                </a:r>
                <a:r>
                  <a:rPr lang="en-US" spc="-5" dirty="0">
                    <a:latin typeface="Times New Roman"/>
                    <a:cs typeface="Times New Roman"/>
                  </a:rPr>
                  <a:t>constant</a:t>
                </a:r>
                <a:r>
                  <a:rPr lang="en-US" spc="55" dirty="0">
                    <a:latin typeface="Times New Roman"/>
                    <a:cs typeface="Times New Roman"/>
                  </a:rPr>
                  <a:t> </a:t>
                </a:r>
                <a:r>
                  <a:rPr lang="en-US" spc="-5" dirty="0">
                    <a:latin typeface="Times New Roman"/>
                    <a:cs typeface="Times New Roman"/>
                  </a:rPr>
                  <a:t>with </a:t>
                </a:r>
                <a:r>
                  <a:rPr lang="en-US" spc="-10" dirty="0">
                    <a:latin typeface="Times New Roman"/>
                    <a:cs typeface="Times New Roman"/>
                  </a:rPr>
                  <a:t>valu</a:t>
                </a:r>
                <a:r>
                  <a:rPr lang="en-US" spc="-5" dirty="0">
                    <a:latin typeface="Times New Roman"/>
                    <a:cs typeface="Times New Roman"/>
                  </a:rPr>
                  <a:t>e</a:t>
                </a:r>
                <a:r>
                  <a:rPr lang="en-US" dirty="0">
                    <a:latin typeface="Times New Roman"/>
                    <a:cs typeface="Times New Roman"/>
                  </a:rPr>
                  <a:t> </a:t>
                </a:r>
                <a:r>
                  <a:rPr lang="en-US" i="1" spc="20" dirty="0">
                    <a:latin typeface="Arial"/>
                    <a:cs typeface="Arial"/>
                  </a:rPr>
                  <a:t>ρ</a:t>
                </a:r>
                <a:r>
                  <a:rPr lang="en-US" spc="-30" dirty="0">
                    <a:latin typeface="Times New Roman"/>
                    <a:cs typeface="Times New Roman"/>
                  </a:rPr>
                  <a:t>(</a:t>
                </a:r>
                <a:r>
                  <a:rPr lang="en-US" i="1" spc="5" dirty="0" err="1">
                    <a:latin typeface="Times New Roman"/>
                    <a:cs typeface="Times New Roman"/>
                  </a:rPr>
                  <a:t>r</a:t>
                </a:r>
                <a:r>
                  <a:rPr lang="en-US" i="1" baseline="-25000" dirty="0" err="1">
                    <a:latin typeface="Times New Roman"/>
                    <a:cs typeface="Times New Roman"/>
                  </a:rPr>
                  <a:t>i</a:t>
                </a:r>
                <a:r>
                  <a:rPr lang="en-US" spc="-5" dirty="0">
                    <a:latin typeface="Times New Roman"/>
                    <a:cs typeface="Times New Roman"/>
                  </a:rPr>
                  <a:t>). </a:t>
                </a: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185992" cy="4370567"/>
              </a:xfrm>
              <a:blipFill>
                <a:blip r:embed="rId2"/>
                <a:stretch>
                  <a:fillRect l="-934" t="-976" r="-1613"/>
                </a:stretch>
              </a:blipFill>
            </p:spPr>
            <p:txBody>
              <a:bodyPr/>
              <a:lstStyle/>
              <a:p>
                <a:r>
                  <a:rPr lang="en-US">
                    <a:noFill/>
                  </a:rPr>
                  <a:t> </a:t>
                </a:r>
              </a:p>
            </p:txBody>
          </p:sp>
        </mc:Fallback>
      </mc:AlternateContent>
      <p:pic>
        <p:nvPicPr>
          <p:cNvPr id="4" name="Picture 3" descr="An illustration shows concentric circles.&#10;A horizontal line is drawn from the center of a circle to a point on the circle, labeled capital R. From the center of the circle on this line are the points r subscript 1, r subscript 2, unlabeled point, unlabeled point, unlabeled point, r subscript i, and capital R. Concentric circles intersect each of the points, creating rings. A ring is labeled ring of width delta r, area is approximately equal to 2 pi r subscript i delta r.">
            <a:extLst>
              <a:ext uri="{FF2B5EF4-FFF2-40B4-BE49-F238E27FC236}">
                <a16:creationId xmlns="" xmlns:a16="http://schemas.microsoft.com/office/drawing/2014/main" id="{A35F6F5C-00BE-47C3-A91C-3A5760BFC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989" y="2099529"/>
            <a:ext cx="3084684" cy="3401063"/>
          </a:xfrm>
          <a:prstGeom prst="rect">
            <a:avLst/>
          </a:prstGeom>
        </p:spPr>
      </p:pic>
    </p:spTree>
    <p:extLst>
      <p:ext uri="{BB962C8B-B14F-4D97-AF65-F5344CB8AC3E}">
        <p14:creationId xmlns:p14="http://schemas.microsoft.com/office/powerpoint/2010/main" val="1987505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13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11429" indent="0">
                  <a:lnSpc>
                    <a:spcPct val="100000"/>
                  </a:lnSpc>
                  <a:buNone/>
                </a:pPr>
                <a:r>
                  <a:rPr lang="en-US" spc="-5" dirty="0">
                    <a:solidFill>
                      <a:schemeClr val="tx1"/>
                    </a:solidFill>
                    <a:latin typeface="Times New Roman"/>
                    <a:cs typeface="Times New Roman"/>
                  </a:rPr>
                  <a:t>With these approximations, </a:t>
                </a:r>
                <a:r>
                  <a:rPr lang="en-US" i="1" spc="-85" dirty="0">
                    <a:solidFill>
                      <a:schemeClr val="tx1"/>
                    </a:solidFill>
                    <a:latin typeface="Times New Roman"/>
                    <a:cs typeface="Times New Roman"/>
                  </a:rPr>
                  <a:t>P</a:t>
                </a:r>
                <a:r>
                  <a:rPr lang="en-US" i="1" baseline="-11111" dirty="0">
                    <a:solidFill>
                      <a:schemeClr val="tx1"/>
                    </a:solidFill>
                    <a:latin typeface="Times New Roman"/>
                    <a:cs typeface="Times New Roman"/>
                  </a:rPr>
                  <a:t>i </a:t>
                </a:r>
                <a:r>
                  <a:rPr lang="en-US" i="1" spc="37"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14:m>
                  <m:oMath xmlns:m="http://schemas.openxmlformats.org/officeDocument/2006/math">
                    <m:r>
                      <a:rPr lang="en-US" i="1" spc="-10">
                        <a:solidFill>
                          <a:schemeClr val="tx1"/>
                        </a:solidFill>
                        <a:latin typeface="Cambria Math" panose="02040503050406030204" pitchFamily="18" charset="0"/>
                        <a:cs typeface="Times New Roman"/>
                      </a:rPr>
                      <m:t>2</m:t>
                    </m:r>
                    <m:r>
                      <a:rPr lang="en-US" i="1" spc="-10">
                        <a:solidFill>
                          <a:schemeClr val="tx1"/>
                        </a:solidFill>
                        <a:latin typeface="Cambria Math" panose="02040503050406030204" pitchFamily="18" charset="0"/>
                        <a:ea typeface="Cambria Math" panose="02040503050406030204" pitchFamily="18" charset="0"/>
                        <a:cs typeface="Times New Roman"/>
                      </a:rPr>
                      <m:t>𝜋</m:t>
                    </m:r>
                    <m:sSub>
                      <m:sSubPr>
                        <m:ctrlPr>
                          <a:rPr lang="en-US" i="1" spc="-10">
                            <a:solidFill>
                              <a:schemeClr val="tx1"/>
                            </a:solidFill>
                            <a:latin typeface="Cambria Math" panose="02040503050406030204" pitchFamily="18" charset="0"/>
                            <a:ea typeface="Cambria Math" panose="02040503050406030204" pitchFamily="18" charset="0"/>
                            <a:cs typeface="Times New Roman"/>
                          </a:rPr>
                        </m:ctrlPr>
                      </m:sSubPr>
                      <m:e>
                        <m:r>
                          <a:rPr lang="en-US" i="1" spc="-10">
                            <a:solidFill>
                              <a:schemeClr val="tx1"/>
                            </a:solidFill>
                            <a:latin typeface="Cambria Math" panose="02040503050406030204" pitchFamily="18" charset="0"/>
                            <a:ea typeface="Cambria Math" panose="02040503050406030204" pitchFamily="18" charset="0"/>
                            <a:cs typeface="Times New Roman"/>
                          </a:rPr>
                          <m:t>𝑟</m:t>
                        </m:r>
                      </m:e>
                      <m:sub>
                        <m:r>
                          <a:rPr lang="en-US" i="1" spc="-10">
                            <a:solidFill>
                              <a:schemeClr val="tx1"/>
                            </a:solidFill>
                            <a:latin typeface="Cambria Math" panose="02040503050406030204" pitchFamily="18" charset="0"/>
                            <a:ea typeface="Cambria Math" panose="02040503050406030204" pitchFamily="18" charset="0"/>
                            <a:cs typeface="Times New Roman"/>
                          </a:rPr>
                          <m:t>𝑖</m:t>
                        </m:r>
                      </m:sub>
                    </m:sSub>
                    <m:r>
                      <a:rPr lang="en-US" i="1" spc="-10">
                        <a:solidFill>
                          <a:schemeClr val="tx1"/>
                        </a:solidFill>
                        <a:latin typeface="Cambria Math" panose="02040503050406030204" pitchFamily="18" charset="0"/>
                        <a:ea typeface="Cambria Math" panose="02040503050406030204" pitchFamily="18" charset="0"/>
                        <a:cs typeface="Times New Roman"/>
                      </a:rPr>
                      <m:t>𝜌</m:t>
                    </m:r>
                    <m:r>
                      <a:rPr lang="en-US" i="1" spc="-10">
                        <a:solidFill>
                          <a:schemeClr val="tx1"/>
                        </a:solidFill>
                        <a:latin typeface="Cambria Math" panose="02040503050406030204" pitchFamily="18" charset="0"/>
                        <a:ea typeface="Cambria Math" panose="02040503050406030204" pitchFamily="18" charset="0"/>
                        <a:cs typeface="Times New Roman"/>
                      </a:rPr>
                      <m:t>(</m:t>
                    </m:r>
                    <m:sSub>
                      <m:sSubPr>
                        <m:ctrlPr>
                          <a:rPr lang="en-US" i="1" spc="-10">
                            <a:solidFill>
                              <a:schemeClr val="tx1"/>
                            </a:solidFill>
                            <a:latin typeface="Cambria Math" panose="02040503050406030204" pitchFamily="18" charset="0"/>
                            <a:ea typeface="Cambria Math" panose="02040503050406030204" pitchFamily="18" charset="0"/>
                            <a:cs typeface="Times New Roman"/>
                          </a:rPr>
                        </m:ctrlPr>
                      </m:sSubPr>
                      <m:e>
                        <m:r>
                          <a:rPr lang="en-US" i="1" spc="-10">
                            <a:solidFill>
                              <a:schemeClr val="tx1"/>
                            </a:solidFill>
                            <a:latin typeface="Cambria Math" panose="02040503050406030204" pitchFamily="18" charset="0"/>
                            <a:ea typeface="Cambria Math" panose="02040503050406030204" pitchFamily="18" charset="0"/>
                            <a:cs typeface="Times New Roman"/>
                          </a:rPr>
                          <m:t>𝑟</m:t>
                        </m:r>
                      </m:e>
                      <m:sub>
                        <m:r>
                          <a:rPr lang="en-US" i="1" spc="-10">
                            <a:solidFill>
                              <a:schemeClr val="tx1"/>
                            </a:solidFill>
                            <a:latin typeface="Cambria Math" panose="02040503050406030204" pitchFamily="18" charset="0"/>
                            <a:ea typeface="Cambria Math" panose="02040503050406030204" pitchFamily="18" charset="0"/>
                            <a:cs typeface="Times New Roman"/>
                          </a:rPr>
                          <m:t>𝑖</m:t>
                        </m:r>
                      </m:sub>
                    </m:sSub>
                    <m:r>
                      <a:rPr lang="en-US" i="1" spc="-10">
                        <a:solidFill>
                          <a:schemeClr val="tx1"/>
                        </a:solidFill>
                        <a:latin typeface="Cambria Math" panose="02040503050406030204" pitchFamily="18" charset="0"/>
                        <a:ea typeface="Cambria Math" panose="02040503050406030204" pitchFamily="18" charset="0"/>
                        <a:cs typeface="Times New Roman"/>
                      </a:rPr>
                      <m:t>)∆</m:t>
                    </m:r>
                    <m:r>
                      <a:rPr lang="en-US" i="1" spc="-10">
                        <a:solidFill>
                          <a:schemeClr val="tx1"/>
                        </a:solidFill>
                        <a:latin typeface="Cambria Math" panose="02040503050406030204" pitchFamily="18" charset="0"/>
                        <a:ea typeface="Cambria Math" panose="02040503050406030204" pitchFamily="18" charset="0"/>
                        <a:cs typeface="Times New Roman"/>
                      </a:rPr>
                      <m:t>𝑟</m:t>
                    </m:r>
                  </m:oMath>
                </a14:m>
                <a:r>
                  <a:rPr lang="en-US" i="1" spc="-5" dirty="0">
                    <a:solidFill>
                      <a:schemeClr val="tx1"/>
                    </a:solidFill>
                    <a:latin typeface="Times New Roman"/>
                    <a:cs typeface="Times New Roman"/>
                  </a:rPr>
                  <a:t> </a:t>
                </a:r>
                <a:r>
                  <a:rPr lang="en-US" spc="-5" dirty="0">
                    <a:solidFill>
                      <a:schemeClr val="tx1"/>
                    </a:solidFill>
                    <a:latin typeface="Times New Roman"/>
                    <a:cs typeface="Times New Roman"/>
                  </a:rPr>
                  <a:t>and</a:t>
                </a:r>
                <a:r>
                  <a:rPr lang="en-US" i="1" spc="-5" dirty="0">
                    <a:solidFill>
                      <a:schemeClr val="tx1"/>
                    </a:solidFill>
                    <a:latin typeface="Times New Roman"/>
                    <a:cs typeface="Times New Roman"/>
                  </a:rPr>
                  <a:t> </a:t>
                </a:r>
                <a14:m>
                  <m:oMath xmlns:m="http://schemas.openxmlformats.org/officeDocument/2006/math">
                    <m:r>
                      <a:rPr lang="en-US" i="1" spc="-10">
                        <a:solidFill>
                          <a:schemeClr val="tx1"/>
                        </a:solidFill>
                        <a:latin typeface="Cambria Math" panose="02040503050406030204" pitchFamily="18" charset="0"/>
                        <a:cs typeface="Times New Roman"/>
                      </a:rPr>
                      <m:t>𝑃</m:t>
                    </m:r>
                    <m:r>
                      <a:rPr lang="en-US" i="1" spc="-10">
                        <a:solidFill>
                          <a:schemeClr val="tx1"/>
                        </a:solidFill>
                        <a:latin typeface="Cambria Math" panose="02040503050406030204" pitchFamily="18" charset="0"/>
                        <a:cs typeface="Times New Roman"/>
                      </a:rPr>
                      <m:t>=</m:t>
                    </m:r>
                    <m:nary>
                      <m:naryPr>
                        <m:chr m:val="∑"/>
                        <m:ctrlPr>
                          <a:rPr lang="en-US" i="1" spc="-10">
                            <a:solidFill>
                              <a:schemeClr val="tx1"/>
                            </a:solidFill>
                            <a:latin typeface="Cambria Math" panose="02040503050406030204" pitchFamily="18" charset="0"/>
                            <a:cs typeface="Times New Roman"/>
                          </a:rPr>
                        </m:ctrlPr>
                      </m:naryPr>
                      <m:sub>
                        <m:r>
                          <m:rPr>
                            <m:brk m:alnAt="23"/>
                          </m:rPr>
                          <a:rPr lang="en-US" i="1" spc="-10">
                            <a:solidFill>
                              <a:schemeClr val="tx1"/>
                            </a:solidFill>
                            <a:latin typeface="Cambria Math" panose="02040503050406030204" pitchFamily="18" charset="0"/>
                            <a:cs typeface="Times New Roman"/>
                          </a:rPr>
                          <m:t>𝑖</m:t>
                        </m:r>
                        <m:r>
                          <a:rPr lang="en-US" i="1" spc="-10">
                            <a:solidFill>
                              <a:schemeClr val="tx1"/>
                            </a:solidFill>
                            <a:latin typeface="Cambria Math" panose="02040503050406030204" pitchFamily="18" charset="0"/>
                            <a:cs typeface="Times New Roman"/>
                          </a:rPr>
                          <m:t>=1</m:t>
                        </m:r>
                      </m:sub>
                      <m:sup>
                        <m:r>
                          <a:rPr lang="en-US" i="1" spc="-10">
                            <a:solidFill>
                              <a:schemeClr val="tx1"/>
                            </a:solidFill>
                            <a:latin typeface="Cambria Math" panose="02040503050406030204" pitchFamily="18" charset="0"/>
                            <a:cs typeface="Times New Roman"/>
                          </a:rPr>
                          <m:t>𝑁</m:t>
                        </m:r>
                      </m:sup>
                      <m:e>
                        <m:sSub>
                          <m:sSubPr>
                            <m:ctrlPr>
                              <a:rPr lang="en-US" i="1" spc="-10">
                                <a:solidFill>
                                  <a:schemeClr val="tx1"/>
                                </a:solidFill>
                                <a:latin typeface="Cambria Math" panose="02040503050406030204" pitchFamily="18" charset="0"/>
                                <a:cs typeface="Times New Roman"/>
                              </a:rPr>
                            </m:ctrlPr>
                          </m:sSubPr>
                          <m:e>
                            <m:r>
                              <a:rPr lang="en-US" i="1" spc="-10">
                                <a:solidFill>
                                  <a:schemeClr val="tx1"/>
                                </a:solidFill>
                                <a:latin typeface="Cambria Math" panose="02040503050406030204" pitchFamily="18" charset="0"/>
                                <a:cs typeface="Times New Roman"/>
                              </a:rPr>
                              <m:t>𝑃</m:t>
                            </m:r>
                          </m:e>
                          <m:sub>
                            <m:r>
                              <a:rPr lang="en-US" i="1" spc="-10">
                                <a:solidFill>
                                  <a:schemeClr val="tx1"/>
                                </a:solidFill>
                                <a:latin typeface="Cambria Math" panose="02040503050406030204" pitchFamily="18" charset="0"/>
                                <a:cs typeface="Times New Roman"/>
                              </a:rPr>
                              <m:t>𝑖</m:t>
                            </m:r>
                          </m:sub>
                        </m:sSub>
                      </m:e>
                    </m:nary>
                    <m:r>
                      <a:rPr lang="en-US" spc="-10">
                        <a:solidFill>
                          <a:schemeClr val="tx1"/>
                        </a:solidFill>
                        <a:latin typeface="Cambria Math" panose="02040503050406030204" pitchFamily="18" charset="0"/>
                        <a:cs typeface="Times New Roman"/>
                      </a:rPr>
                      <m:t>=</m:t>
                    </m:r>
                    <m:nary>
                      <m:naryPr>
                        <m:chr m:val="∑"/>
                        <m:limLoc m:val="subSup"/>
                        <m:ctrlPr>
                          <a:rPr lang="en-US" i="1" spc="-10">
                            <a:solidFill>
                              <a:schemeClr val="tx1"/>
                            </a:solidFill>
                            <a:latin typeface="Cambria Math" panose="02040503050406030204" pitchFamily="18" charset="0"/>
                            <a:cs typeface="Times New Roman"/>
                          </a:rPr>
                        </m:ctrlPr>
                      </m:naryPr>
                      <m:sub>
                        <m:r>
                          <m:rPr>
                            <m:brk m:alnAt="25"/>
                          </m:rPr>
                          <a:rPr lang="en-US" i="1" spc="-10">
                            <a:solidFill>
                              <a:schemeClr val="tx1"/>
                            </a:solidFill>
                            <a:latin typeface="Cambria Math" panose="02040503050406030204" pitchFamily="18" charset="0"/>
                            <a:cs typeface="Times New Roman"/>
                          </a:rPr>
                          <m:t>𝑖</m:t>
                        </m:r>
                        <m:r>
                          <a:rPr lang="en-US" i="1" spc="-10">
                            <a:solidFill>
                              <a:schemeClr val="tx1"/>
                            </a:solidFill>
                            <a:latin typeface="Cambria Math" panose="02040503050406030204" pitchFamily="18" charset="0"/>
                            <a:cs typeface="Times New Roman"/>
                          </a:rPr>
                          <m:t>=1</m:t>
                        </m:r>
                      </m:sub>
                      <m:sup>
                        <m:r>
                          <a:rPr lang="en-US" i="1" spc="-10">
                            <a:solidFill>
                              <a:schemeClr val="tx1"/>
                            </a:solidFill>
                            <a:latin typeface="Cambria Math" panose="02040503050406030204" pitchFamily="18" charset="0"/>
                            <a:cs typeface="Times New Roman"/>
                          </a:rPr>
                          <m:t>𝑁</m:t>
                        </m:r>
                      </m:sup>
                      <m:e>
                        <m:r>
                          <a:rPr lang="en-US" i="1" spc="-10">
                            <a:solidFill>
                              <a:schemeClr val="tx1"/>
                            </a:solidFill>
                            <a:latin typeface="Cambria Math" panose="02040503050406030204" pitchFamily="18" charset="0"/>
                            <a:cs typeface="Times New Roman"/>
                          </a:rPr>
                          <m:t>2</m:t>
                        </m:r>
                        <m:r>
                          <a:rPr lang="en-US" i="1" spc="-10">
                            <a:solidFill>
                              <a:schemeClr val="tx1"/>
                            </a:solidFill>
                            <a:latin typeface="Cambria Math" panose="02040503050406030204" pitchFamily="18" charset="0"/>
                            <a:ea typeface="Cambria Math" panose="02040503050406030204" pitchFamily="18" charset="0"/>
                            <a:cs typeface="Times New Roman"/>
                          </a:rPr>
                          <m:t>𝜋</m:t>
                        </m:r>
                        <m:sSub>
                          <m:sSubPr>
                            <m:ctrlPr>
                              <a:rPr lang="en-US" i="1" spc="-10">
                                <a:solidFill>
                                  <a:schemeClr val="tx1"/>
                                </a:solidFill>
                                <a:latin typeface="Cambria Math" panose="02040503050406030204" pitchFamily="18" charset="0"/>
                                <a:ea typeface="Cambria Math" panose="02040503050406030204" pitchFamily="18" charset="0"/>
                                <a:cs typeface="Times New Roman"/>
                              </a:rPr>
                            </m:ctrlPr>
                          </m:sSubPr>
                          <m:e>
                            <m:r>
                              <a:rPr lang="en-US" i="1" spc="-10">
                                <a:solidFill>
                                  <a:schemeClr val="tx1"/>
                                </a:solidFill>
                                <a:latin typeface="Cambria Math" panose="02040503050406030204" pitchFamily="18" charset="0"/>
                                <a:ea typeface="Cambria Math" panose="02040503050406030204" pitchFamily="18" charset="0"/>
                                <a:cs typeface="Times New Roman"/>
                              </a:rPr>
                              <m:t>𝑟</m:t>
                            </m:r>
                          </m:e>
                          <m:sub>
                            <m:r>
                              <a:rPr lang="en-US" i="1" spc="-10">
                                <a:solidFill>
                                  <a:schemeClr val="tx1"/>
                                </a:solidFill>
                                <a:latin typeface="Cambria Math" panose="02040503050406030204" pitchFamily="18" charset="0"/>
                                <a:ea typeface="Cambria Math" panose="02040503050406030204" pitchFamily="18" charset="0"/>
                                <a:cs typeface="Times New Roman"/>
                              </a:rPr>
                              <m:t>𝑖</m:t>
                            </m:r>
                          </m:sub>
                        </m:sSub>
                        <m:r>
                          <a:rPr lang="en-US" i="1" spc="-10">
                            <a:solidFill>
                              <a:schemeClr val="tx1"/>
                            </a:solidFill>
                            <a:latin typeface="Cambria Math" panose="02040503050406030204" pitchFamily="18" charset="0"/>
                            <a:ea typeface="Cambria Math" panose="02040503050406030204" pitchFamily="18" charset="0"/>
                            <a:cs typeface="Times New Roman"/>
                          </a:rPr>
                          <m:t>𝜌</m:t>
                        </m:r>
                        <m:r>
                          <a:rPr lang="en-US" i="1" spc="-10">
                            <a:solidFill>
                              <a:schemeClr val="tx1"/>
                            </a:solidFill>
                            <a:latin typeface="Cambria Math" panose="02040503050406030204" pitchFamily="18" charset="0"/>
                            <a:ea typeface="Cambria Math" panose="02040503050406030204" pitchFamily="18" charset="0"/>
                            <a:cs typeface="Times New Roman"/>
                          </a:rPr>
                          <m:t>(</m:t>
                        </m:r>
                        <m:sSub>
                          <m:sSubPr>
                            <m:ctrlPr>
                              <a:rPr lang="en-US" i="1" spc="-10">
                                <a:solidFill>
                                  <a:schemeClr val="tx1"/>
                                </a:solidFill>
                                <a:latin typeface="Cambria Math" panose="02040503050406030204" pitchFamily="18" charset="0"/>
                                <a:ea typeface="Cambria Math" panose="02040503050406030204" pitchFamily="18" charset="0"/>
                                <a:cs typeface="Times New Roman"/>
                              </a:rPr>
                            </m:ctrlPr>
                          </m:sSubPr>
                          <m:e>
                            <m:r>
                              <a:rPr lang="en-US" i="1" spc="-10">
                                <a:solidFill>
                                  <a:schemeClr val="tx1"/>
                                </a:solidFill>
                                <a:latin typeface="Cambria Math" panose="02040503050406030204" pitchFamily="18" charset="0"/>
                                <a:ea typeface="Cambria Math" panose="02040503050406030204" pitchFamily="18" charset="0"/>
                                <a:cs typeface="Times New Roman"/>
                              </a:rPr>
                              <m:t>𝑟</m:t>
                            </m:r>
                          </m:e>
                          <m:sub>
                            <m:r>
                              <a:rPr lang="en-US" i="1" spc="-10">
                                <a:solidFill>
                                  <a:schemeClr val="tx1"/>
                                </a:solidFill>
                                <a:latin typeface="Cambria Math" panose="02040503050406030204" pitchFamily="18" charset="0"/>
                                <a:ea typeface="Cambria Math" panose="02040503050406030204" pitchFamily="18" charset="0"/>
                                <a:cs typeface="Times New Roman"/>
                              </a:rPr>
                              <m:t>𝑖</m:t>
                            </m:r>
                          </m:sub>
                        </m:sSub>
                        <m:r>
                          <a:rPr lang="en-US" i="1" spc="-10">
                            <a:solidFill>
                              <a:schemeClr val="tx1"/>
                            </a:solidFill>
                            <a:latin typeface="Cambria Math" panose="02040503050406030204" pitchFamily="18" charset="0"/>
                            <a:ea typeface="Cambria Math" panose="02040503050406030204" pitchFamily="18" charset="0"/>
                            <a:cs typeface="Times New Roman"/>
                          </a:rPr>
                          <m:t>)</m:t>
                        </m:r>
                      </m:e>
                    </m:nary>
                    <m:r>
                      <a:rPr lang="en-US" i="1" spc="-10">
                        <a:solidFill>
                          <a:schemeClr val="tx1"/>
                        </a:solidFill>
                        <a:latin typeface="Cambria Math" panose="02040503050406030204" pitchFamily="18" charset="0"/>
                        <a:ea typeface="Cambria Math" panose="02040503050406030204" pitchFamily="18" charset="0"/>
                        <a:cs typeface="Times New Roman"/>
                      </a:rPr>
                      <m:t>∆</m:t>
                    </m:r>
                    <m:r>
                      <a:rPr lang="en-US" i="1" spc="-10">
                        <a:solidFill>
                          <a:schemeClr val="tx1"/>
                        </a:solidFill>
                        <a:latin typeface="Cambria Math" panose="02040503050406030204" pitchFamily="18" charset="0"/>
                        <a:ea typeface="Cambria Math" panose="02040503050406030204" pitchFamily="18" charset="0"/>
                        <a:cs typeface="Times New Roman"/>
                      </a:rPr>
                      <m:t>𝑟</m:t>
                    </m:r>
                  </m:oMath>
                </a14:m>
                <a:r>
                  <a:rPr lang="en-US" dirty="0">
                    <a:solidFill>
                      <a:schemeClr val="tx1"/>
                    </a:solidFill>
                    <a:latin typeface="Times New Roman"/>
                    <a:cs typeface="Times New Roman"/>
                  </a:rPr>
                  <a:t> which converges to  </a:t>
                </a:r>
                <a14:m>
                  <m:oMath xmlns:m="http://schemas.openxmlformats.org/officeDocument/2006/math">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0</m:t>
                        </m:r>
                      </m:sub>
                      <m:sup>
                        <m:r>
                          <a:rPr lang="en-US" i="1">
                            <a:solidFill>
                              <a:schemeClr val="tx1"/>
                            </a:solidFill>
                            <a:latin typeface="Cambria Math" panose="02040503050406030204" pitchFamily="18" charset="0"/>
                            <a:cs typeface="Times New Roman"/>
                          </a:rPr>
                          <m:t>𝑅</m:t>
                        </m:r>
                      </m:sup>
                      <m:e>
                        <m:r>
                          <a:rPr lang="en-US" i="1">
                            <a:solidFill>
                              <a:schemeClr val="tx1"/>
                            </a:solidFill>
                            <a:latin typeface="Cambria Math" panose="02040503050406030204" pitchFamily="18" charset="0"/>
                            <a:cs typeface="Times New Roman"/>
                          </a:rPr>
                          <m:t>2</m:t>
                        </m:r>
                        <m:r>
                          <a:rPr lang="en-US" i="1">
                            <a:solidFill>
                              <a:schemeClr val="tx1"/>
                            </a:solidFill>
                            <a:latin typeface="Cambria Math" panose="02040503050406030204" pitchFamily="18" charset="0"/>
                            <a:ea typeface="Cambria Math" panose="02040503050406030204" pitchFamily="18" charset="0"/>
                            <a:cs typeface="Times New Roman"/>
                          </a:rPr>
                          <m:t>𝜋</m:t>
                        </m:r>
                        <m:r>
                          <a:rPr lang="en-US" i="1">
                            <a:solidFill>
                              <a:schemeClr val="tx1"/>
                            </a:solidFill>
                            <a:latin typeface="Cambria Math" panose="02040503050406030204" pitchFamily="18" charset="0"/>
                            <a:ea typeface="Cambria Math" panose="02040503050406030204" pitchFamily="18" charset="0"/>
                            <a:cs typeface="Times New Roman"/>
                          </a:rPr>
                          <m:t>𝑟</m:t>
                        </m:r>
                        <m:r>
                          <a:rPr lang="en-US" i="1">
                            <a:solidFill>
                              <a:schemeClr val="tx1"/>
                            </a:solidFill>
                            <a:latin typeface="Cambria Math" panose="02040503050406030204" pitchFamily="18" charset="0"/>
                            <a:ea typeface="Cambria Math" panose="02040503050406030204" pitchFamily="18" charset="0"/>
                            <a:cs typeface="Times New Roman"/>
                          </a:rPr>
                          <m:t>𝜌</m:t>
                        </m:r>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𝑟</m:t>
                        </m:r>
                        <m:r>
                          <a:rPr lang="en-US" i="1">
                            <a:solidFill>
                              <a:schemeClr val="tx1"/>
                            </a:solidFill>
                            <a:latin typeface="Cambria Math" panose="02040503050406030204" pitchFamily="18" charset="0"/>
                            <a:ea typeface="Cambria Math" panose="02040503050406030204" pitchFamily="18" charset="0"/>
                            <a:cs typeface="Times New Roman"/>
                          </a:rPr>
                          <m:t>)</m:t>
                        </m:r>
                      </m:e>
                    </m:nary>
                    <m:r>
                      <a:rPr lang="en-US" i="1">
                        <a:solidFill>
                          <a:schemeClr val="tx1"/>
                        </a:solidFill>
                        <a:latin typeface="Cambria Math" panose="02040503050406030204" pitchFamily="18" charset="0"/>
                        <a:cs typeface="Times New Roman"/>
                      </a:rPr>
                      <m:t>𝑑𝑟</m:t>
                    </m:r>
                  </m:oMath>
                </a14:m>
                <a:r>
                  <a:rPr lang="en-US" dirty="0">
                    <a:solidFill>
                      <a:schemeClr val="tx1"/>
                    </a:solidFill>
                    <a:latin typeface="Times New Roman"/>
                    <a:cs typeface="Times New Roman"/>
                  </a:rPr>
                  <a:t>  as  N </a:t>
                </a:r>
                <a:r>
                  <a:rPr lang="en-US" dirty="0">
                    <a:solidFill>
                      <a:schemeClr val="tx1"/>
                    </a:solidFill>
                    <a:latin typeface="Cambria Math" panose="02040503050406030204" pitchFamily="18" charset="0"/>
                    <a:ea typeface="Cambria Math" panose="02040503050406030204" pitchFamily="18" charset="0"/>
                    <a:cs typeface="Times New Roman"/>
                  </a:rPr>
                  <a:t>→ ∞.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hus, for a population</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ith a radial</a:t>
                </a:r>
                <a:r>
                  <a:rPr lang="en-US" dirty="0">
                    <a:solidFill>
                      <a:schemeClr val="tx1"/>
                    </a:solidFill>
                    <a:latin typeface="Times New Roman"/>
                    <a:cs typeface="Times New Roman"/>
                  </a:rPr>
                  <a:t> </a:t>
                </a:r>
                <a:r>
                  <a:rPr lang="en-US" spc="-5" dirty="0">
                    <a:solidFill>
                      <a:schemeClr val="tx1"/>
                    </a:solidFill>
                    <a:latin typeface="Times New Roman"/>
                    <a:cs typeface="Times New Roman"/>
                  </a:rPr>
                  <a:t>density function </a:t>
                </a:r>
                <a:r>
                  <a:rPr lang="en-US" i="1" spc="20" dirty="0">
                    <a:solidFill>
                      <a:schemeClr val="tx1"/>
                    </a:solidFill>
                    <a:latin typeface="Arial"/>
                    <a:cs typeface="Arial"/>
                  </a:rPr>
                  <a:t>ρ,</a:t>
                </a:r>
              </a:p>
              <a:p>
                <a:pPr marL="11429" indent="0" algn="ctr">
                  <a:lnSpc>
                    <a:spcPct val="100000"/>
                  </a:lnSpc>
                  <a:buNone/>
                </a:pPr>
                <a:r>
                  <a:rPr lang="en-US" dirty="0">
                    <a:solidFill>
                      <a:schemeClr val="tx1"/>
                    </a:solidFill>
                    <a:cs typeface="Times New Roman"/>
                  </a:rPr>
                  <a:t>p</a:t>
                </a:r>
                <a14:m>
                  <m:oMath xmlns:m="http://schemas.openxmlformats.org/officeDocument/2006/math">
                    <m:r>
                      <m:rPr>
                        <m:sty m:val="p"/>
                      </m:rPr>
                      <a:rPr lang="en-US" i="0">
                        <a:solidFill>
                          <a:schemeClr val="tx1"/>
                        </a:solidFill>
                        <a:latin typeface="Cambria Math" panose="02040503050406030204" pitchFamily="18" charset="0"/>
                        <a:cs typeface="Times New Roman"/>
                      </a:rPr>
                      <m:t>opulation</m:t>
                    </m:r>
                    <m:r>
                      <a:rPr lang="en-US" i="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𝑃</m:t>
                    </m:r>
                    <m:r>
                      <a:rPr lang="en-US" i="0">
                        <a:solidFill>
                          <a:schemeClr val="tx1"/>
                        </a:solidFill>
                        <a:latin typeface="Cambria Math" panose="02040503050406030204" pitchFamily="18" charset="0"/>
                        <a:cs typeface="Times New Roman"/>
                      </a:rPr>
                      <m:t> </m:t>
                    </m:r>
                    <m:r>
                      <m:rPr>
                        <m:sty m:val="p"/>
                      </m:rPr>
                      <a:rPr lang="en-US" i="0">
                        <a:solidFill>
                          <a:schemeClr val="tx1"/>
                        </a:solidFill>
                        <a:latin typeface="Cambria Math" panose="02040503050406030204" pitchFamily="18" charset="0"/>
                        <a:cs typeface="Times New Roman"/>
                      </a:rPr>
                      <m:t>within</m:t>
                    </m:r>
                    <m:r>
                      <a:rPr lang="en-US" i="0">
                        <a:solidFill>
                          <a:schemeClr val="tx1"/>
                        </a:solidFill>
                        <a:latin typeface="Cambria Math" panose="02040503050406030204" pitchFamily="18" charset="0"/>
                        <a:cs typeface="Times New Roman"/>
                      </a:rPr>
                      <m:t> </m:t>
                    </m:r>
                    <m:r>
                      <m:rPr>
                        <m:sty m:val="p"/>
                      </m:rPr>
                      <a:rPr lang="en-US" i="0">
                        <a:solidFill>
                          <a:schemeClr val="tx1"/>
                        </a:solidFill>
                        <a:latin typeface="Cambria Math" panose="02040503050406030204" pitchFamily="18" charset="0"/>
                        <a:cs typeface="Times New Roman"/>
                      </a:rPr>
                      <m:t>a</m:t>
                    </m:r>
                    <m:r>
                      <a:rPr lang="en-US" i="0">
                        <a:solidFill>
                          <a:schemeClr val="tx1"/>
                        </a:solidFill>
                        <a:latin typeface="Cambria Math" panose="02040503050406030204" pitchFamily="18" charset="0"/>
                        <a:cs typeface="Times New Roman"/>
                      </a:rPr>
                      <m:t> </m:t>
                    </m:r>
                    <m:r>
                      <m:rPr>
                        <m:sty m:val="p"/>
                      </m:rPr>
                      <a:rPr lang="en-US" i="0">
                        <a:solidFill>
                          <a:schemeClr val="tx1"/>
                        </a:solidFill>
                        <a:latin typeface="Cambria Math" panose="02040503050406030204" pitchFamily="18" charset="0"/>
                        <a:cs typeface="Times New Roman"/>
                      </a:rPr>
                      <m:t>radius</m:t>
                    </m:r>
                    <m:r>
                      <a:rPr lang="en-US" i="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𝑅</m:t>
                    </m:r>
                    <m:r>
                      <a:rPr lang="en-US" i="1">
                        <a:solidFill>
                          <a:schemeClr val="tx1"/>
                        </a:solidFill>
                        <a:latin typeface="Cambria Math" panose="02040503050406030204" pitchFamily="18" charset="0"/>
                        <a:cs typeface="Times New Roman"/>
                      </a:rPr>
                      <m:t> =</m:t>
                    </m:r>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0</m:t>
                        </m:r>
                      </m:sub>
                      <m:sup>
                        <m:r>
                          <a:rPr lang="en-US" i="1">
                            <a:solidFill>
                              <a:schemeClr val="tx1"/>
                            </a:solidFill>
                            <a:latin typeface="Cambria Math" panose="02040503050406030204" pitchFamily="18" charset="0"/>
                            <a:cs typeface="Times New Roman"/>
                          </a:rPr>
                          <m:t>𝑅</m:t>
                        </m:r>
                      </m:sup>
                      <m:e>
                        <m:r>
                          <a:rPr lang="en-US" i="1">
                            <a:solidFill>
                              <a:schemeClr val="tx1"/>
                            </a:solidFill>
                            <a:latin typeface="Cambria Math" panose="02040503050406030204" pitchFamily="18" charset="0"/>
                            <a:cs typeface="Times New Roman"/>
                          </a:rPr>
                          <m:t>2</m:t>
                        </m:r>
                        <m:r>
                          <a:rPr lang="en-US" i="1">
                            <a:solidFill>
                              <a:schemeClr val="tx1"/>
                            </a:solidFill>
                            <a:latin typeface="Cambria Math" panose="02040503050406030204" pitchFamily="18" charset="0"/>
                            <a:ea typeface="Cambria Math" panose="02040503050406030204" pitchFamily="18" charset="0"/>
                            <a:cs typeface="Times New Roman"/>
                          </a:rPr>
                          <m:t>𝜋</m:t>
                        </m:r>
                        <m:r>
                          <a:rPr lang="en-US" i="1">
                            <a:solidFill>
                              <a:schemeClr val="tx1"/>
                            </a:solidFill>
                            <a:latin typeface="Cambria Math" panose="02040503050406030204" pitchFamily="18" charset="0"/>
                            <a:ea typeface="Cambria Math" panose="02040503050406030204" pitchFamily="18" charset="0"/>
                            <a:cs typeface="Times New Roman"/>
                          </a:rPr>
                          <m:t>𝑟</m:t>
                        </m:r>
                        <m:r>
                          <a:rPr lang="en-US" i="1">
                            <a:solidFill>
                              <a:schemeClr val="tx1"/>
                            </a:solidFill>
                            <a:latin typeface="Cambria Math" panose="02040503050406030204" pitchFamily="18" charset="0"/>
                            <a:ea typeface="Cambria Math" panose="02040503050406030204" pitchFamily="18" charset="0"/>
                            <a:cs typeface="Times New Roman"/>
                          </a:rPr>
                          <m:t>𝜌</m:t>
                        </m:r>
                        <m:r>
                          <a:rPr lang="en-US" i="1">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𝑟</m:t>
                        </m:r>
                        <m:r>
                          <a:rPr lang="en-US" i="1">
                            <a:solidFill>
                              <a:schemeClr val="tx1"/>
                            </a:solidFill>
                            <a:latin typeface="Cambria Math" panose="02040503050406030204" pitchFamily="18" charset="0"/>
                            <a:ea typeface="Cambria Math" panose="02040503050406030204" pitchFamily="18" charset="0"/>
                            <a:cs typeface="Times New Roman"/>
                          </a:rPr>
                          <m:t>)</m:t>
                        </m:r>
                      </m:e>
                    </m:nary>
                    <m:r>
                      <a:rPr lang="en-US" i="1">
                        <a:latin typeface="Cambria Math" panose="02040503050406030204" pitchFamily="18" charset="0"/>
                        <a:cs typeface="Times New Roman"/>
                      </a:rPr>
                      <m:t>𝑑𝑟</m:t>
                    </m:r>
                  </m:oMath>
                </a14:m>
                <a:endParaRPr lang="en-US" dirty="0">
                  <a:latin typeface="Times New Roman"/>
                  <a:cs typeface="Times New Roman"/>
                </a:endParaRPr>
              </a:p>
              <a:p>
                <a:pPr marL="11429" indent="0">
                  <a:lnSpc>
                    <a:spcPct val="100000"/>
                  </a:lnSpc>
                  <a:buNone/>
                </a:pPr>
                <a:endParaRPr lang="en-US" dirty="0">
                  <a:latin typeface="Times New Roman"/>
                  <a:cs typeface="Times New Roman"/>
                </a:endParaRPr>
              </a:p>
              <a:p>
                <a:pPr marL="11429"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612" t="-12552"/>
                </a:stretch>
              </a:blipFill>
            </p:spPr>
            <p:txBody>
              <a:bodyPr/>
              <a:lstStyle/>
              <a:p>
                <a:r>
                  <a:rPr lang="en-US">
                    <a:noFill/>
                  </a:rPr>
                  <a:t> </a:t>
                </a:r>
              </a:p>
            </p:txBody>
          </p:sp>
        </mc:Fallback>
      </mc:AlternateContent>
    </p:spTree>
    <p:extLst>
      <p:ext uri="{BB962C8B-B14F-4D97-AF65-F5344CB8AC3E}">
        <p14:creationId xmlns:p14="http://schemas.microsoft.com/office/powerpoint/2010/main" val="4157703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(2 </a:t>
            </a:r>
            <a:r>
              <a:rPr lang="en-US" sz="3100" dirty="0"/>
              <a:t>of 15)</a:t>
            </a: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5913784" cy="4370567"/>
          </a:xfrm>
        </p:spPr>
        <p:txBody>
          <a:bodyPr>
            <a:noAutofit/>
          </a:bodyPr>
          <a:lstStyle/>
          <a:p>
            <a:pPr marL="36900" indent="0">
              <a:lnSpc>
                <a:spcPct val="100000"/>
              </a:lnSpc>
              <a:buNone/>
            </a:pPr>
            <a:r>
              <a:rPr lang="en-US" spc="-15" dirty="0">
                <a:latin typeface="Times New Roman"/>
                <a:cs typeface="Times New Roman"/>
              </a:rPr>
              <a:t>No</a:t>
            </a:r>
            <a:r>
              <a:rPr lang="en-US" spc="-10" dirty="0">
                <a:latin typeface="Times New Roman"/>
                <a:cs typeface="Times New Roman"/>
              </a:rPr>
              <a:t>w</a:t>
            </a:r>
            <a:r>
              <a:rPr lang="en-US" dirty="0">
                <a:latin typeface="Times New Roman"/>
                <a:cs typeface="Times New Roman"/>
              </a:rPr>
              <a:t> </a:t>
            </a:r>
            <a:r>
              <a:rPr lang="en-US" spc="-10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uppos</a:t>
            </a:r>
            <a:r>
              <a:rPr lang="en-US" spc="-5" dirty="0">
                <a:latin typeface="Times New Roman"/>
                <a:cs typeface="Times New Roman"/>
              </a:rPr>
              <a:t>e</a:t>
            </a:r>
            <a:r>
              <a:rPr lang="en-US" dirty="0">
                <a:latin typeface="Times New Roman"/>
                <a:cs typeface="Times New Roman"/>
              </a:rPr>
              <a:t> </a:t>
            </a:r>
            <a:r>
              <a:rPr lang="en-US" spc="-10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dirty="0">
                <a:latin typeface="Times New Roman"/>
                <a:cs typeface="Times New Roman"/>
              </a:rPr>
              <a:t> </a:t>
            </a:r>
            <a:r>
              <a:rPr lang="en-US" spc="-10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dirty="0">
                <a:latin typeface="Times New Roman"/>
                <a:cs typeface="Times New Roman"/>
              </a:rPr>
              <a:t> </a:t>
            </a:r>
            <a:r>
              <a:rPr lang="en-US" spc="-100"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dirty="0">
                <a:latin typeface="Times New Roman"/>
                <a:cs typeface="Times New Roman"/>
              </a:rPr>
              <a:t> </a:t>
            </a:r>
            <a:r>
              <a:rPr lang="en-US" spc="-100"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dirty="0">
                <a:latin typeface="Times New Roman"/>
                <a:cs typeface="Times New Roman"/>
              </a:rPr>
              <a:t> </a:t>
            </a:r>
            <a:r>
              <a:rPr lang="en-US" spc="-100" dirty="0">
                <a:latin typeface="Times New Roman"/>
                <a:cs typeface="Times New Roman"/>
              </a:rPr>
              <a:t> </a:t>
            </a:r>
            <a:r>
              <a:rPr lang="en-US" spc="-10" dirty="0">
                <a:latin typeface="Times New Roman"/>
                <a:cs typeface="Times New Roman"/>
              </a:rPr>
              <a:t>tw</a:t>
            </a:r>
            <a:r>
              <a:rPr lang="en-US" spc="-5" dirty="0">
                <a:latin typeface="Times New Roman"/>
                <a:cs typeface="Times New Roman"/>
              </a:rPr>
              <a:t>o</a:t>
            </a:r>
            <a:r>
              <a:rPr lang="en-US" dirty="0">
                <a:latin typeface="Times New Roman"/>
                <a:cs typeface="Times New Roman"/>
              </a:rPr>
              <a:t> </a:t>
            </a:r>
            <a:r>
              <a:rPr lang="en-US" spc="-10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a:t>
            </a:r>
            <a:r>
              <a:rPr lang="en-US" spc="-5" dirty="0">
                <a:latin typeface="Times New Roman"/>
                <a:cs typeface="Times New Roman"/>
              </a:rPr>
              <a:t>s</a:t>
            </a:r>
            <a:r>
              <a:rPr lang="en-US" dirty="0">
                <a:latin typeface="Times New Roman"/>
                <a:cs typeface="Times New Roman"/>
              </a:rPr>
              <a:t> </a:t>
            </a:r>
            <a:r>
              <a:rPr lang="en-US" spc="-4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spc="-140"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dirty="0">
                <a:latin typeface="Times New Roman"/>
                <a:cs typeface="Times New Roman"/>
              </a:rPr>
              <a:t> </a:t>
            </a:r>
            <a:r>
              <a:rPr lang="en-US" spc="-10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dirty="0">
                <a:latin typeface="Times New Roman"/>
                <a:cs typeface="Times New Roman"/>
              </a:rPr>
              <a:t> </a:t>
            </a:r>
            <a:r>
              <a:rPr lang="en-US" spc="-4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dirty="0">
                <a:latin typeface="Times New Roman"/>
                <a:cs typeface="Times New Roman"/>
              </a:rPr>
              <a:t> </a:t>
            </a:r>
            <a:r>
              <a:rPr lang="en-US" spc="-105" dirty="0">
                <a:latin typeface="Times New Roman"/>
                <a:cs typeface="Times New Roman"/>
              </a:rPr>
              <a:t> </a:t>
            </a:r>
            <a:r>
              <a:rPr lang="en-US" spc="-10" dirty="0">
                <a:latin typeface="Times New Roman"/>
                <a:cs typeface="Times New Roman"/>
              </a:rPr>
              <a:t>suc</a:t>
            </a:r>
            <a:r>
              <a:rPr lang="en-US" spc="-5" dirty="0">
                <a:latin typeface="Times New Roman"/>
                <a:cs typeface="Times New Roman"/>
              </a:rPr>
              <a:t>h</a:t>
            </a:r>
            <a:r>
              <a:rPr lang="en-US" dirty="0">
                <a:latin typeface="Times New Roman"/>
                <a:cs typeface="Times New Roman"/>
              </a:rPr>
              <a:t> </a:t>
            </a:r>
            <a:r>
              <a:rPr lang="en-US" spc="-100" dirty="0">
                <a:latin typeface="Times New Roman"/>
                <a:cs typeface="Times New Roman"/>
              </a:rPr>
              <a:t> </a:t>
            </a:r>
            <a:r>
              <a:rPr lang="en-US" spc="-10" dirty="0">
                <a:latin typeface="Times New Roman"/>
                <a:cs typeface="Times New Roman"/>
              </a:rPr>
              <a:t>that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a:t>
            </a:r>
            <a:r>
              <a:rPr lang="en-US" spc="25" dirty="0">
                <a:latin typeface="Times New Roman"/>
                <a:cs typeface="Times New Roman"/>
              </a:rPr>
              <a:t> </a:t>
            </a:r>
            <a:r>
              <a:rPr lang="en-US" spc="-50" dirty="0">
                <a:latin typeface="Lucida Sans Unicode"/>
                <a:cs typeface="Lucida Sans Unicode"/>
              </a:rPr>
              <a:t>≥</a:t>
            </a:r>
            <a:r>
              <a:rPr lang="en-US" spc="-20" dirty="0">
                <a:latin typeface="Lucida Sans Unicode"/>
                <a:cs typeface="Lucida Sans Unicode"/>
              </a:rPr>
              <a:t>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a:t>
            </a:r>
            <a:r>
              <a:rPr lang="en-US" spc="10" dirty="0">
                <a:latin typeface="Times New Roman"/>
                <a:cs typeface="Times New Roman"/>
              </a:rPr>
              <a:t> </a:t>
            </a:r>
            <a:r>
              <a:rPr lang="en-US" spc="-5" dirty="0">
                <a:latin typeface="Times New Roman"/>
                <a:cs typeface="Times New Roman"/>
              </a:rPr>
              <a:t>for</a:t>
            </a:r>
            <a:r>
              <a:rPr lang="en-US" spc="1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ll</a:t>
            </a:r>
            <a:r>
              <a:rPr lang="en-US" spc="40" dirty="0">
                <a:latin typeface="Times New Roman"/>
                <a:cs typeface="Times New Roman"/>
              </a:rPr>
              <a:t> </a:t>
            </a:r>
            <a:r>
              <a:rPr lang="en-US" i="1" spc="-5" dirty="0">
                <a:latin typeface="Times New Roman"/>
                <a:cs typeface="Times New Roman"/>
              </a:rPr>
              <a:t>x</a:t>
            </a:r>
            <a:r>
              <a:rPr lang="en-US" i="1" spc="100" dirty="0">
                <a:latin typeface="Times New Roman"/>
                <a:cs typeface="Times New Roman"/>
              </a:rPr>
              <a:t> </a:t>
            </a:r>
            <a:r>
              <a:rPr lang="en-US" spc="-5" dirty="0">
                <a:latin typeface="Times New Roman"/>
                <a:cs typeface="Times New Roman"/>
              </a:rPr>
              <a:t>in</a:t>
            </a:r>
            <a:r>
              <a:rPr lang="en-US" spc="10" dirty="0">
                <a:latin typeface="Times New Roman"/>
                <a:cs typeface="Times New Roman"/>
              </a:rPr>
              <a:t> </a:t>
            </a:r>
            <a:r>
              <a:rPr lang="en-US" spc="-5" dirty="0">
                <a:latin typeface="Times New Roman"/>
                <a:cs typeface="Times New Roman"/>
              </a:rPr>
              <a:t>an</a:t>
            </a:r>
            <a:r>
              <a:rPr lang="en-US" spc="10" dirty="0">
                <a:latin typeface="Times New Roman"/>
                <a:cs typeface="Times New Roman"/>
              </a:rPr>
              <a:t> </a:t>
            </a:r>
            <a:r>
              <a:rPr lang="en-US" spc="-5" dirty="0">
                <a:latin typeface="Times New Roman"/>
                <a:cs typeface="Times New Roman"/>
              </a:rPr>
              <a:t>interval</a:t>
            </a:r>
            <a:r>
              <a:rPr lang="en-US" spc="10" dirty="0">
                <a:latin typeface="Times New Roman"/>
                <a:cs typeface="Times New Roman"/>
              </a:rPr>
              <a:t> </a:t>
            </a:r>
            <a:r>
              <a:rPr lang="en-US" spc="-10" dirty="0">
                <a:latin typeface="Times New Roman"/>
                <a:cs typeface="Times New Roman"/>
              </a:rPr>
              <a:t>[</a:t>
            </a:r>
            <a:r>
              <a:rPr lang="en-US" i="1" spc="35" dirty="0">
                <a:latin typeface="Times New Roman"/>
                <a:cs typeface="Times New Roman"/>
              </a:rPr>
              <a:t>a</a:t>
            </a:r>
            <a:r>
              <a:rPr lang="en-US" spc="-5" dirty="0">
                <a:latin typeface="Times New Roman"/>
                <a:cs typeface="Times New Roman"/>
              </a:rPr>
              <a:t>,</a:t>
            </a:r>
            <a:r>
              <a:rPr lang="en-US" spc="-85" dirty="0">
                <a:latin typeface="Times New Roman"/>
                <a:cs typeface="Times New Roman"/>
              </a:rPr>
              <a:t> </a:t>
            </a:r>
            <a:r>
              <a:rPr lang="en-US" i="1" spc="5" dirty="0">
                <a:latin typeface="Times New Roman"/>
                <a:cs typeface="Times New Roman"/>
              </a:rPr>
              <a:t>b</a:t>
            </a:r>
            <a:r>
              <a:rPr lang="en-US" spc="-5" dirty="0">
                <a:latin typeface="Times New Roman"/>
                <a:cs typeface="Times New Roman"/>
              </a:rPr>
              <a:t>].</a:t>
            </a:r>
            <a:r>
              <a:rPr lang="en-US" spc="10" dirty="0">
                <a:latin typeface="Times New Roman"/>
                <a:cs typeface="Times New Roman"/>
              </a:rPr>
              <a:t> </a:t>
            </a:r>
            <a:r>
              <a:rPr lang="en-US" spc="-10" dirty="0">
                <a:latin typeface="Times New Roman"/>
                <a:cs typeface="Times New Roman"/>
              </a:rPr>
              <a:t>We</a:t>
            </a:r>
            <a:r>
              <a:rPr lang="en-US" spc="10" dirty="0">
                <a:latin typeface="Times New Roman"/>
                <a:cs typeface="Times New Roman"/>
              </a:rPr>
              <a:t> </a:t>
            </a:r>
            <a:r>
              <a:rPr lang="en-US" spc="-10" dirty="0">
                <a:latin typeface="Times New Roman"/>
                <a:cs typeface="Times New Roman"/>
              </a:rPr>
              <a:t>cal</a:t>
            </a:r>
            <a:r>
              <a:rPr lang="en-US" spc="-5" dirty="0">
                <a:latin typeface="Times New Roman"/>
                <a:cs typeface="Times New Roman"/>
              </a:rPr>
              <a:t>l</a:t>
            </a:r>
            <a:r>
              <a:rPr lang="en-US" spc="1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uc</a:t>
            </a:r>
            <a:r>
              <a:rPr lang="en-US" spc="-5" dirty="0">
                <a:latin typeface="Times New Roman"/>
                <a:cs typeface="Times New Roman"/>
              </a:rPr>
              <a:t>h</a:t>
            </a:r>
            <a:r>
              <a:rPr lang="en-US" spc="15" dirty="0">
                <a:latin typeface="Times New Roman"/>
                <a:cs typeface="Times New Roman"/>
              </a:rPr>
              <a:t> </a:t>
            </a:r>
            <a:r>
              <a:rPr lang="en-US" spc="-5" dirty="0">
                <a:latin typeface="Times New Roman"/>
                <a:cs typeface="Times New Roman"/>
              </a:rPr>
              <a:t>a</a:t>
            </a:r>
            <a:r>
              <a:rPr lang="en-US" spc="1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egio</a:t>
            </a:r>
            <a:r>
              <a:rPr lang="en-US" spc="-5" dirty="0">
                <a:latin typeface="Times New Roman"/>
                <a:cs typeface="Times New Roman"/>
              </a:rPr>
              <a:t>n</a:t>
            </a:r>
            <a:r>
              <a:rPr lang="en-US" spc="10" dirty="0">
                <a:latin typeface="Times New Roman"/>
                <a:cs typeface="Times New Roman"/>
              </a:rPr>
              <a:t> </a:t>
            </a:r>
            <a:r>
              <a:rPr lang="en-US" b="1" i="1" spc="-5" dirty="0">
                <a:latin typeface="Times New Roman"/>
                <a:cs typeface="Times New Roman"/>
              </a:rPr>
              <a:t>vertically</a:t>
            </a:r>
            <a:r>
              <a:rPr lang="en-US" b="1" i="1" spc="15" dirty="0">
                <a:latin typeface="Times New Roman"/>
                <a:cs typeface="Times New Roman"/>
              </a:rPr>
              <a:t> </a:t>
            </a:r>
            <a:r>
              <a:rPr lang="en-US" b="1" i="1" spc="-5" dirty="0">
                <a:latin typeface="Times New Roman"/>
                <a:cs typeface="Times New Roman"/>
              </a:rPr>
              <a:t>simple</a:t>
            </a:r>
            <a:r>
              <a:rPr lang="en-US" b="1" i="1" spc="10" dirty="0">
                <a:latin typeface="Times New Roman"/>
                <a:cs typeface="Times New Roman"/>
              </a:rPr>
              <a:t> </a:t>
            </a:r>
            <a:r>
              <a:rPr lang="en-US" spc="-5" dirty="0">
                <a:latin typeface="Times New Roman"/>
                <a:cs typeface="Times New Roman"/>
              </a:rPr>
              <a:t>since </a:t>
            </a:r>
            <a:r>
              <a:rPr lang="en-US" spc="-10" dirty="0">
                <a:latin typeface="Times New Roman"/>
                <a:cs typeface="Times New Roman"/>
              </a:rPr>
              <a:t>an</a:t>
            </a:r>
            <a:r>
              <a:rPr lang="en-US" spc="-5" dirty="0">
                <a:latin typeface="Times New Roman"/>
                <a:cs typeface="Times New Roman"/>
              </a:rPr>
              <a:t>y</a:t>
            </a:r>
            <a:r>
              <a:rPr lang="en-US" spc="105" dirty="0">
                <a:latin typeface="Times New Roman"/>
                <a:cs typeface="Times New Roman"/>
              </a:rPr>
              <a:t> </a:t>
            </a:r>
            <a:r>
              <a:rPr lang="en-US" spc="-10" dirty="0">
                <a:latin typeface="Times New Roman"/>
                <a:cs typeface="Times New Roman"/>
              </a:rPr>
              <a:t>vertica</a:t>
            </a:r>
            <a:r>
              <a:rPr lang="en-US" spc="-5" dirty="0">
                <a:latin typeface="Times New Roman"/>
                <a:cs typeface="Times New Roman"/>
              </a:rPr>
              <a:t>l</a:t>
            </a:r>
            <a:r>
              <a:rPr lang="en-US" spc="105" dirty="0">
                <a:latin typeface="Times New Roman"/>
                <a:cs typeface="Times New Roman"/>
              </a:rPr>
              <a:t> </a:t>
            </a:r>
            <a:r>
              <a:rPr lang="en-US" spc="-10" dirty="0">
                <a:latin typeface="Times New Roman"/>
                <a:cs typeface="Times New Roman"/>
              </a:rPr>
              <a:t>lin</a:t>
            </a:r>
            <a:r>
              <a:rPr lang="en-US" spc="-5" dirty="0">
                <a:latin typeface="Times New Roman"/>
                <a:cs typeface="Times New Roman"/>
              </a:rPr>
              <a:t>e</a:t>
            </a:r>
            <a:r>
              <a:rPr lang="en-US" spc="10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105" dirty="0">
                <a:latin typeface="Times New Roman"/>
                <a:cs typeface="Times New Roman"/>
              </a:rPr>
              <a:t> </a:t>
            </a:r>
            <a:r>
              <a:rPr lang="en-US" spc="-10" dirty="0">
                <a:latin typeface="Times New Roman"/>
                <a:cs typeface="Times New Roman"/>
              </a:rPr>
              <a:t>intersect</a:t>
            </a:r>
            <a:r>
              <a:rPr lang="en-US" spc="-5" dirty="0">
                <a:latin typeface="Times New Roman"/>
                <a:cs typeface="Times New Roman"/>
              </a:rPr>
              <a:t>s</a:t>
            </a:r>
            <a:r>
              <a:rPr lang="en-US" spc="10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5" dirty="0">
                <a:latin typeface="Times New Roman"/>
                <a:cs typeface="Times New Roman"/>
              </a:rPr>
              <a:t> </a:t>
            </a:r>
            <a:r>
              <a:rPr lang="en-US" spc="-10" dirty="0">
                <a:latin typeface="Times New Roman"/>
                <a:cs typeface="Times New Roman"/>
              </a:rPr>
              <a:t>regio</a:t>
            </a:r>
            <a:r>
              <a:rPr lang="en-US" spc="-5" dirty="0">
                <a:latin typeface="Times New Roman"/>
                <a:cs typeface="Times New Roman"/>
              </a:rPr>
              <a:t>n</a:t>
            </a:r>
            <a:r>
              <a:rPr lang="en-US" spc="105" dirty="0">
                <a:latin typeface="Times New Roman"/>
                <a:cs typeface="Times New Roman"/>
              </a:rPr>
              <a:t> </a:t>
            </a:r>
            <a:r>
              <a:rPr lang="en-US" spc="-10" dirty="0">
                <a:latin typeface="Times New Roman"/>
                <a:cs typeface="Times New Roman"/>
              </a:rPr>
              <a:t>doe</a:t>
            </a:r>
            <a:r>
              <a:rPr lang="en-US" spc="-5" dirty="0">
                <a:latin typeface="Times New Roman"/>
                <a:cs typeface="Times New Roman"/>
              </a:rPr>
              <a:t>s</a:t>
            </a:r>
            <a:r>
              <a:rPr lang="en-US" spc="110" dirty="0">
                <a:latin typeface="Times New Roman"/>
                <a:cs typeface="Times New Roman"/>
              </a:rPr>
              <a:t> </a:t>
            </a:r>
            <a:r>
              <a:rPr lang="en-US" spc="-10" dirty="0">
                <a:latin typeface="Times New Roman"/>
                <a:cs typeface="Times New Roman"/>
              </a:rPr>
              <a:t>s</a:t>
            </a:r>
            <a:r>
              <a:rPr lang="en-US" spc="-5" dirty="0">
                <a:latin typeface="Times New Roman"/>
                <a:cs typeface="Times New Roman"/>
              </a:rPr>
              <a:t>o</a:t>
            </a:r>
            <a:r>
              <a:rPr lang="en-US" spc="10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105" dirty="0">
                <a:latin typeface="Times New Roman"/>
                <a:cs typeface="Times New Roman"/>
              </a:rPr>
              <a:t> </a:t>
            </a:r>
            <a:r>
              <a:rPr lang="en-US" spc="-5" dirty="0">
                <a:latin typeface="Times New Roman"/>
                <a:cs typeface="Times New Roman"/>
              </a:rPr>
              <a:t>a</a:t>
            </a:r>
            <a:r>
              <a:rPr lang="en-US" spc="10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ingl</a:t>
            </a:r>
            <a:r>
              <a:rPr lang="en-US" spc="-5" dirty="0">
                <a:latin typeface="Times New Roman"/>
                <a:cs typeface="Times New Roman"/>
              </a:rPr>
              <a:t>e</a:t>
            </a:r>
            <a:r>
              <a:rPr lang="en-US" spc="105" dirty="0">
                <a:latin typeface="Times New Roman"/>
                <a:cs typeface="Times New Roman"/>
              </a:rPr>
              <a:t> </a:t>
            </a:r>
            <a:r>
              <a:rPr lang="en-US" spc="-10" dirty="0">
                <a:latin typeface="Times New Roman"/>
                <a:cs typeface="Times New Roman"/>
              </a:rPr>
              <a:t>vertica</a:t>
            </a:r>
            <a:r>
              <a:rPr lang="en-US" spc="-5" dirty="0">
                <a:latin typeface="Times New Roman"/>
                <a:cs typeface="Times New Roman"/>
              </a:rPr>
              <a:t>l</a:t>
            </a:r>
            <a:r>
              <a:rPr lang="en-US" spc="110" dirty="0">
                <a:latin typeface="Times New Roman"/>
                <a:cs typeface="Times New Roman"/>
              </a:rPr>
              <a:t> </a:t>
            </a:r>
            <a:r>
              <a:rPr lang="en-US" spc="-10" dirty="0">
                <a:latin typeface="Times New Roman"/>
                <a:cs typeface="Times New Roman"/>
              </a:rPr>
              <a:t>lin</a:t>
            </a:r>
            <a:r>
              <a:rPr lang="en-US" spc="-5" dirty="0">
                <a:latin typeface="Times New Roman"/>
                <a:cs typeface="Times New Roman"/>
              </a:rPr>
              <a:t>e</a:t>
            </a:r>
            <a:r>
              <a:rPr lang="en-US" spc="105" dirty="0">
                <a:latin typeface="Times New Roman"/>
                <a:cs typeface="Times New Roman"/>
              </a:rPr>
              <a:t> </a:t>
            </a:r>
            <a:r>
              <a:rPr lang="en-US" spc="-5" dirty="0">
                <a:latin typeface="Times New Roman"/>
                <a:cs typeface="Times New Roman"/>
              </a:rPr>
              <a:t>s</a:t>
            </a:r>
            <a:r>
              <a:rPr lang="en-US" spc="-15" dirty="0">
                <a:latin typeface="Times New Roman"/>
                <a:cs typeface="Times New Roman"/>
              </a:rPr>
              <a:t>egmen</a:t>
            </a:r>
            <a:r>
              <a:rPr lang="en-US" spc="-5" dirty="0">
                <a:latin typeface="Times New Roman"/>
                <a:cs typeface="Times New Roman"/>
              </a:rPr>
              <a:t>t</a:t>
            </a:r>
            <a:r>
              <a:rPr lang="en-US" spc="110" dirty="0">
                <a:latin typeface="Times New Roman"/>
                <a:cs typeface="Times New Roman"/>
              </a:rPr>
              <a:t> </a:t>
            </a:r>
            <a:r>
              <a:rPr lang="en-US" spc="-10" dirty="0">
                <a:latin typeface="Times New Roman"/>
                <a:cs typeface="Times New Roman"/>
              </a:rPr>
              <a:t>or poin</a:t>
            </a:r>
            <a:r>
              <a:rPr lang="en-US" spc="-5" dirty="0">
                <a:latin typeface="Times New Roman"/>
                <a:cs typeface="Times New Roman"/>
              </a:rPr>
              <a:t>t</a:t>
            </a:r>
            <a:r>
              <a:rPr lang="en-US" spc="20" dirty="0">
                <a:latin typeface="Times New Roman"/>
                <a:cs typeface="Times New Roman"/>
              </a:rPr>
              <a:t> </a:t>
            </a:r>
            <a:r>
              <a:rPr lang="en-US" spc="-10" dirty="0">
                <a:latin typeface="Times New Roman"/>
                <a:cs typeface="Times New Roman"/>
              </a:rPr>
              <a:t>wit</a:t>
            </a:r>
            <a:r>
              <a:rPr lang="en-US" spc="-5" dirty="0">
                <a:latin typeface="Times New Roman"/>
                <a:cs typeface="Times New Roman"/>
              </a:rPr>
              <a:t>h</a:t>
            </a:r>
            <a:r>
              <a:rPr lang="en-US" spc="20" dirty="0">
                <a:latin typeface="Times New Roman"/>
                <a:cs typeface="Times New Roman"/>
              </a:rPr>
              <a:t> </a:t>
            </a:r>
            <a:r>
              <a:rPr lang="en-US" spc="-10" dirty="0">
                <a:latin typeface="Times New Roman"/>
                <a:cs typeface="Times New Roman"/>
              </a:rPr>
              <a:t>it</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lowe</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endpoin</a:t>
            </a:r>
            <a:r>
              <a:rPr lang="en-US" spc="-5" dirty="0">
                <a:latin typeface="Times New Roman"/>
                <a:cs typeface="Times New Roman"/>
              </a:rPr>
              <a:t>t</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grap</a:t>
            </a:r>
            <a:r>
              <a:rPr lang="en-US" spc="-5" dirty="0">
                <a:latin typeface="Times New Roman"/>
                <a:cs typeface="Times New Roman"/>
              </a:rPr>
              <a:t>h</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85"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20" dirty="0">
                <a:latin typeface="Times New Roman"/>
                <a:cs typeface="Times New Roman"/>
              </a:rPr>
              <a:t> </a:t>
            </a:r>
            <a:r>
              <a:rPr lang="en-US" spc="-10" dirty="0">
                <a:latin typeface="Times New Roman"/>
                <a:cs typeface="Times New Roman"/>
              </a:rPr>
              <a:t>uppe</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endpoin</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graph o</a:t>
            </a:r>
            <a:r>
              <a:rPr lang="en-US" spc="-5" dirty="0">
                <a:latin typeface="Times New Roman"/>
                <a:cs typeface="Times New Roman"/>
              </a:rPr>
              <a:t>f</a:t>
            </a:r>
            <a:r>
              <a:rPr lang="en-US" spc="4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spc="-140"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appears</a:t>
            </a:r>
            <a:r>
              <a:rPr lang="en-US" spc="-5" dirty="0">
                <a:latin typeface="Times New Roman"/>
                <a:cs typeface="Times New Roman"/>
              </a:rPr>
              <a:t>,</a:t>
            </a:r>
            <a:r>
              <a:rPr lang="en-US" spc="-25"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25" dirty="0">
                <a:latin typeface="Times New Roman"/>
                <a:cs typeface="Times New Roman"/>
              </a:rPr>
              <a:t> </a:t>
            </a:r>
            <a:r>
              <a:rPr lang="en-US" spc="-10" dirty="0">
                <a:latin typeface="Times New Roman"/>
                <a:cs typeface="Times New Roman"/>
              </a:rPr>
              <a:t>example</a:t>
            </a:r>
            <a:r>
              <a:rPr lang="en-US" spc="-5" dirty="0">
                <a:latin typeface="Times New Roman"/>
                <a:cs typeface="Times New Roman"/>
              </a:rPr>
              <a:t>,</a:t>
            </a:r>
            <a:r>
              <a:rPr lang="en-US" spc="-2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Figur</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2</a:t>
            </a:r>
            <a:r>
              <a:rPr lang="en-US" spc="-5" dirty="0">
                <a:latin typeface="Times New Roman"/>
                <a:cs typeface="Times New Roman"/>
              </a:rPr>
              <a:t>.</a:t>
            </a:r>
            <a:r>
              <a:rPr lang="en-US" spc="-25" dirty="0">
                <a:latin typeface="Times New Roman"/>
                <a:cs typeface="Times New Roman"/>
              </a:rPr>
              <a:t> </a:t>
            </a:r>
            <a:endParaRPr lang="en-US" dirty="0">
              <a:latin typeface="Times New Roman"/>
              <a:cs typeface="Times New Roman"/>
            </a:endParaRPr>
          </a:p>
        </p:txBody>
      </p:sp>
      <p:pic>
        <p:nvPicPr>
          <p:cNvPr id="4" name="Picture 3" descr="A graph of two functions creating a vertically simple region.&#10;In a graph, the x axis has point a and b labeled. In quadrant 1, two curves, one g of x, the other f of x, intersect when x equals a with the curve of f of x remaining above the curve of g of x, past x equals b. A vertical line intersects both curves at a common point when x equals a. Between x equals a and x equals b, a vertical line intersects both curves. The area above and below the curves is shaded between x equals a and x equals b.">
            <a:extLst>
              <a:ext uri="{FF2B5EF4-FFF2-40B4-BE49-F238E27FC236}">
                <a16:creationId xmlns="" xmlns:a16="http://schemas.microsoft.com/office/drawing/2014/main" id="{B9307A14-8D18-4C39-B826-7BFDB7D17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662" y="1709848"/>
            <a:ext cx="3966720" cy="3763300"/>
          </a:xfrm>
          <a:prstGeom prst="rect">
            <a:avLst/>
          </a:prstGeom>
        </p:spPr>
      </p:pic>
    </p:spTree>
    <p:extLst>
      <p:ext uri="{BB962C8B-B14F-4D97-AF65-F5344CB8AC3E}">
        <p14:creationId xmlns:p14="http://schemas.microsoft.com/office/powerpoint/2010/main" val="2753642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14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0" indent="0" algn="just">
                  <a:lnSpc>
                    <a:spcPct val="100000"/>
                  </a:lnSpc>
                  <a:spcBef>
                    <a:spcPts val="590"/>
                  </a:spcBef>
                  <a:buNone/>
                </a:pPr>
                <a:r>
                  <a:rPr lang="en-US" b="1" u="sng" spc="-170" dirty="0"/>
                  <a:t>E</a:t>
                </a:r>
                <a:r>
                  <a:rPr lang="en-US" b="1" u="sng" spc="-30" dirty="0"/>
                  <a:t>X</a:t>
                </a:r>
                <a:r>
                  <a:rPr lang="en-US" b="1" u="sng" spc="-20" dirty="0"/>
                  <a:t>AMPL</a:t>
                </a:r>
                <a:r>
                  <a:rPr lang="en-US" b="1" u="sng" spc="-120" dirty="0"/>
                  <a:t>E</a:t>
                </a:r>
                <a:r>
                  <a:rPr lang="en-US" b="1" dirty="0"/>
                  <a:t>:</a:t>
                </a:r>
                <a:r>
                  <a:rPr lang="en-US" dirty="0"/>
                  <a:t> </a:t>
                </a:r>
                <a:r>
                  <a:rPr lang="en-US" b="1" spc="-40" dirty="0"/>
                  <a:t>Computin</a:t>
                </a:r>
                <a:r>
                  <a:rPr lang="en-US" b="1" spc="-30" dirty="0"/>
                  <a:t>g</a:t>
                </a:r>
                <a:r>
                  <a:rPr lang="en-US" b="1" dirty="0"/>
                  <a:t> </a:t>
                </a:r>
                <a:r>
                  <a:rPr lang="en-US" b="1" spc="-35" dirty="0"/>
                  <a:t> </a:t>
                </a:r>
                <a:r>
                  <a:rPr lang="en-US" b="1" spc="-60" dirty="0"/>
                  <a:t>T</a:t>
                </a:r>
                <a:r>
                  <a:rPr lang="en-US" b="1" spc="-30" dirty="0"/>
                  <a:t>ota</a:t>
                </a:r>
                <a:r>
                  <a:rPr lang="en-US" b="1" spc="-15" dirty="0"/>
                  <a:t>l</a:t>
                </a:r>
                <a:r>
                  <a:rPr lang="en-US" b="1" dirty="0"/>
                  <a:t> </a:t>
                </a:r>
                <a:r>
                  <a:rPr lang="en-US" b="1" spc="-35" dirty="0"/>
                  <a:t> </a:t>
                </a:r>
                <a:r>
                  <a:rPr lang="en-US" b="1" spc="-25" dirty="0"/>
                  <a:t>Population</a:t>
                </a:r>
                <a:r>
                  <a:rPr lang="en-US" b="1" dirty="0"/>
                  <a:t> </a:t>
                </a:r>
                <a:r>
                  <a:rPr lang="en-US" spc="-15" dirty="0"/>
                  <a:t>Th</a:t>
                </a:r>
                <a:r>
                  <a:rPr lang="en-US" spc="-5" dirty="0"/>
                  <a:t>e</a:t>
                </a:r>
                <a:r>
                  <a:rPr lang="en-US" dirty="0"/>
                  <a:t> </a:t>
                </a:r>
                <a:r>
                  <a:rPr lang="en-US" spc="-125" dirty="0"/>
                  <a:t> </a:t>
                </a:r>
                <a:r>
                  <a:rPr lang="en-US" spc="-10" dirty="0"/>
                  <a:t>populatio</a:t>
                </a:r>
                <a:r>
                  <a:rPr lang="en-US" spc="-5" dirty="0"/>
                  <a:t>n</a:t>
                </a:r>
                <a:r>
                  <a:rPr lang="en-US" dirty="0"/>
                  <a:t> </a:t>
                </a:r>
                <a:r>
                  <a:rPr lang="en-US" spc="-125" dirty="0"/>
                  <a:t> </a:t>
                </a:r>
                <a:r>
                  <a:rPr lang="en-US" spc="-5" dirty="0"/>
                  <a:t>in</a:t>
                </a:r>
                <a:r>
                  <a:rPr lang="en-US" spc="120" dirty="0"/>
                  <a:t> </a:t>
                </a:r>
                <a:r>
                  <a:rPr lang="en-US" spc="-5" dirty="0"/>
                  <a:t>t</a:t>
                </a:r>
                <a:r>
                  <a:rPr lang="en-US" spc="-10" dirty="0"/>
                  <a:t>h</a:t>
                </a:r>
                <a:r>
                  <a:rPr lang="en-US" spc="-5" dirty="0"/>
                  <a:t>e</a:t>
                </a:r>
                <a:r>
                  <a:rPr lang="en-US" dirty="0"/>
                  <a:t> </a:t>
                </a:r>
                <a:r>
                  <a:rPr lang="en-US" spc="-125" dirty="0"/>
                  <a:t> </a:t>
                </a:r>
                <a:r>
                  <a:rPr lang="en-US" spc="-10" dirty="0"/>
                  <a:t>cit</a:t>
                </a:r>
                <a:r>
                  <a:rPr lang="en-US" spc="-5" dirty="0"/>
                  <a:t>y</a:t>
                </a:r>
                <a:r>
                  <a:rPr lang="en-US" spc="120" dirty="0"/>
                  <a:t> </a:t>
                </a:r>
                <a:r>
                  <a:rPr lang="en-US" spc="-10" dirty="0"/>
                  <a:t>o</a:t>
                </a:r>
                <a:r>
                  <a:rPr lang="en-US" spc="-5" dirty="0"/>
                  <a:t>f</a:t>
                </a:r>
                <a:r>
                  <a:rPr lang="en-US" dirty="0"/>
                  <a:t> </a:t>
                </a:r>
                <a:r>
                  <a:rPr lang="en-US" spc="-125" dirty="0"/>
                  <a:t> </a:t>
                </a:r>
                <a:r>
                  <a:rPr lang="en-US" spc="-10" dirty="0" err="1"/>
                  <a:t>Isaactonia</a:t>
                </a:r>
                <a:r>
                  <a:rPr lang="en-US" spc="-10" dirty="0"/>
                  <a:t> </a:t>
                </a:r>
                <a:r>
                  <a:rPr lang="en-US" spc="-5" dirty="0"/>
                  <a:t>and</a:t>
                </a:r>
                <a:r>
                  <a:rPr lang="en-US" spc="40" dirty="0"/>
                  <a:t> </a:t>
                </a:r>
                <a:r>
                  <a:rPr lang="en-US" spc="-5" dirty="0"/>
                  <a:t>its</a:t>
                </a:r>
                <a:r>
                  <a:rPr lang="en-US" spc="40" dirty="0"/>
                  <a:t> </a:t>
                </a:r>
                <a:r>
                  <a:rPr lang="en-US" spc="-5" dirty="0"/>
                  <a:t>surrounding</a:t>
                </a:r>
                <a:r>
                  <a:rPr lang="en-US" spc="40" dirty="0"/>
                  <a:t> </a:t>
                </a:r>
                <a:r>
                  <a:rPr lang="en-US" spc="-5" dirty="0"/>
                  <a:t>suburbs</a:t>
                </a:r>
                <a:r>
                  <a:rPr lang="en-US" spc="40" dirty="0"/>
                  <a:t> </a:t>
                </a:r>
                <a:r>
                  <a:rPr lang="en-US" spc="-5" dirty="0"/>
                  <a:t>has</a:t>
                </a:r>
                <a:r>
                  <a:rPr lang="en-US" spc="40" dirty="0"/>
                  <a:t> </a:t>
                </a:r>
                <a:r>
                  <a:rPr lang="en-US" spc="-5" dirty="0"/>
                  <a:t>radial</a:t>
                </a:r>
                <a:r>
                  <a:rPr lang="en-US" spc="40" dirty="0"/>
                  <a:t> </a:t>
                </a:r>
                <a:r>
                  <a:rPr lang="en-US" spc="-5" dirty="0"/>
                  <a:t>density</a:t>
                </a:r>
                <a:r>
                  <a:rPr lang="en-US" spc="40" dirty="0"/>
                  <a:t> </a:t>
                </a:r>
                <a:r>
                  <a:rPr lang="en-US" spc="-5" dirty="0"/>
                  <a:t>function</a:t>
                </a:r>
                <a:r>
                  <a:rPr lang="en-US" spc="40" dirty="0"/>
                  <a:t> </a:t>
                </a:r>
                <a:r>
                  <a:rPr lang="en-US" i="1" spc="20" dirty="0"/>
                  <a:t>ρ</a:t>
                </a:r>
                <a:r>
                  <a:rPr lang="en-US" spc="-30" dirty="0"/>
                  <a:t>(</a:t>
                </a:r>
                <a:r>
                  <a:rPr lang="en-US" i="1" spc="-5" dirty="0"/>
                  <a:t>r</a:t>
                </a:r>
                <a:r>
                  <a:rPr lang="en-US" i="1" spc="-150" dirty="0"/>
                  <a:t> </a:t>
                </a:r>
                <a:r>
                  <a:rPr lang="en-US" spc="-5" dirty="0"/>
                  <a:t>)</a:t>
                </a:r>
                <a:r>
                  <a:rPr lang="en-US" spc="25" dirty="0"/>
                  <a:t> </a:t>
                </a:r>
                <a:r>
                  <a:rPr lang="en-US" spc="-25" dirty="0"/>
                  <a:t>=</a:t>
                </a:r>
                <a:r>
                  <a:rPr lang="en-US" spc="-40" dirty="0"/>
                  <a:t> </a:t>
                </a:r>
                <a:r>
                  <a:rPr lang="en-US" spc="-10" dirty="0"/>
                  <a:t>15(</a:t>
                </a:r>
                <a:r>
                  <a:rPr lang="en-US" spc="-5" dirty="0"/>
                  <a:t>1</a:t>
                </a:r>
                <a:r>
                  <a:rPr lang="en-US" spc="-30" dirty="0"/>
                  <a:t> </a:t>
                </a:r>
                <a:r>
                  <a:rPr lang="en-US" spc="-25" dirty="0"/>
                  <a:t>+</a:t>
                </a:r>
                <a:r>
                  <a:rPr lang="en-US" spc="-120" dirty="0"/>
                  <a:t> </a:t>
                </a:r>
                <a:r>
                  <a:rPr lang="en-US" i="1" spc="-5" dirty="0"/>
                  <a:t>r</a:t>
                </a:r>
                <a:r>
                  <a:rPr lang="en-US" i="1" spc="-150" dirty="0"/>
                  <a:t> </a:t>
                </a:r>
                <a:r>
                  <a:rPr lang="en-US" spc="67" baseline="25925" dirty="0"/>
                  <a:t>2</a:t>
                </a:r>
                <a:r>
                  <a:rPr lang="en-US" spc="-5" dirty="0"/>
                  <a:t>)</a:t>
                </a:r>
                <a:r>
                  <a:rPr lang="en-US" spc="-22" baseline="25925" dirty="0"/>
                  <a:t>−</a:t>
                </a:r>
                <a:r>
                  <a:rPr lang="en-US" baseline="25925" dirty="0"/>
                  <a:t>1</a:t>
                </a:r>
                <a:r>
                  <a:rPr lang="en-US" i="1" spc="209" baseline="25925" dirty="0"/>
                  <a:t>/</a:t>
                </a:r>
                <a:r>
                  <a:rPr lang="en-US" spc="67" baseline="25925" dirty="0"/>
                  <a:t>2</a:t>
                </a:r>
                <a:r>
                  <a:rPr lang="en-US" spc="-5" dirty="0"/>
                  <a:t>,</a:t>
                </a:r>
                <a:r>
                  <a:rPr lang="en-US" spc="40" dirty="0"/>
                  <a:t> </a:t>
                </a:r>
                <a:r>
                  <a:rPr lang="en-US" spc="-10" dirty="0"/>
                  <a:t>wher</a:t>
                </a:r>
                <a:r>
                  <a:rPr lang="en-US" spc="-5" dirty="0"/>
                  <a:t>e</a:t>
                </a:r>
                <a:r>
                  <a:rPr lang="en-US" spc="20" dirty="0"/>
                  <a:t> </a:t>
                </a:r>
                <a:r>
                  <a:rPr lang="en-US" i="1" spc="-5" dirty="0"/>
                  <a:t>r </a:t>
                </a:r>
                <a:r>
                  <a:rPr lang="en-US" spc="-5" dirty="0"/>
                  <a:t>is</a:t>
                </a:r>
                <a:r>
                  <a:rPr lang="en-US" dirty="0"/>
                  <a:t> </a:t>
                </a:r>
                <a:r>
                  <a:rPr lang="en-US" spc="-5" dirty="0"/>
                  <a:t>the</a:t>
                </a:r>
                <a:r>
                  <a:rPr lang="en-US" dirty="0"/>
                  <a:t> </a:t>
                </a:r>
                <a:r>
                  <a:rPr lang="en-US" spc="-10" dirty="0"/>
                  <a:t>d</a:t>
                </a:r>
                <a:r>
                  <a:rPr lang="en-US" spc="-5" dirty="0"/>
                  <a:t>istance</a:t>
                </a:r>
                <a:r>
                  <a:rPr lang="en-US" dirty="0"/>
                  <a:t> </a:t>
                </a:r>
                <a:r>
                  <a:rPr lang="en-US" spc="-5" dirty="0"/>
                  <a:t>from</a:t>
                </a:r>
                <a:r>
                  <a:rPr lang="en-US" dirty="0"/>
                  <a:t> </a:t>
                </a:r>
                <a:r>
                  <a:rPr lang="en-US" spc="-5" dirty="0"/>
                  <a:t>the</a:t>
                </a:r>
                <a:r>
                  <a:rPr lang="en-US" dirty="0"/>
                  <a:t> </a:t>
                </a:r>
                <a:r>
                  <a:rPr lang="en-US" spc="-5" dirty="0"/>
                  <a:t>city</a:t>
                </a:r>
                <a:r>
                  <a:rPr lang="en-US" dirty="0"/>
                  <a:t> </a:t>
                </a:r>
                <a:r>
                  <a:rPr lang="en-US" spc="-5" dirty="0"/>
                  <a:t>center</a:t>
                </a:r>
                <a:r>
                  <a:rPr lang="en-US" spc="5" dirty="0"/>
                  <a:t> </a:t>
                </a:r>
                <a:r>
                  <a:rPr lang="en-US" spc="-5" dirty="0"/>
                  <a:t>in</a:t>
                </a:r>
                <a:r>
                  <a:rPr lang="en-US" dirty="0"/>
                  <a:t> </a:t>
                </a:r>
                <a:r>
                  <a:rPr lang="en-US" spc="-5" dirty="0"/>
                  <a:t>kilometers</a:t>
                </a:r>
                <a:r>
                  <a:rPr lang="en-US" dirty="0"/>
                  <a:t> </a:t>
                </a:r>
                <a:r>
                  <a:rPr lang="en-US" spc="-5" dirty="0"/>
                  <a:t>and</a:t>
                </a:r>
                <a:r>
                  <a:rPr lang="en-US" spc="5" dirty="0"/>
                  <a:t> </a:t>
                </a:r>
                <a:r>
                  <a:rPr lang="en-US" i="1" spc="-35" dirty="0"/>
                  <a:t>ρ</a:t>
                </a:r>
                <a:r>
                  <a:rPr lang="en-US" i="1" spc="35" dirty="0"/>
                  <a:t> </a:t>
                </a:r>
                <a:r>
                  <a:rPr lang="en-US" spc="-10" dirty="0"/>
                  <a:t>ha</a:t>
                </a:r>
                <a:r>
                  <a:rPr lang="en-US" spc="-5" dirty="0"/>
                  <a:t>s</a:t>
                </a:r>
                <a:r>
                  <a:rPr lang="en-US" spc="5" dirty="0"/>
                  <a:t> </a:t>
                </a:r>
                <a:r>
                  <a:rPr lang="en-US" spc="-10" dirty="0"/>
                  <a:t>unit</a:t>
                </a:r>
                <a:r>
                  <a:rPr lang="en-US" spc="-5" dirty="0"/>
                  <a:t>s</a:t>
                </a:r>
                <a:r>
                  <a:rPr lang="en-US" dirty="0"/>
                  <a:t> </a:t>
                </a:r>
                <a:r>
                  <a:rPr lang="en-US" spc="-10" dirty="0"/>
                  <a:t>o</a:t>
                </a:r>
                <a:r>
                  <a:rPr lang="en-US" spc="-5" dirty="0"/>
                  <a:t>f</a:t>
                </a:r>
                <a:r>
                  <a:rPr lang="en-US" dirty="0"/>
                  <a:t> </a:t>
                </a:r>
                <a:r>
                  <a:rPr lang="en-US" spc="-10" dirty="0"/>
                  <a:t>thousand</a:t>
                </a:r>
                <a:r>
                  <a:rPr lang="en-US" spc="-5" dirty="0"/>
                  <a:t>s</a:t>
                </a:r>
                <a:r>
                  <a:rPr lang="en-US" spc="5" dirty="0"/>
                  <a:t> </a:t>
                </a:r>
                <a:r>
                  <a:rPr lang="en-US" spc="-10" dirty="0"/>
                  <a:t>pe</a:t>
                </a:r>
                <a:r>
                  <a:rPr lang="en-US" spc="-5" dirty="0"/>
                  <a:t>r</a:t>
                </a:r>
                <a:r>
                  <a:rPr lang="en-US" spc="5" dirty="0"/>
                  <a:t> </a:t>
                </a:r>
                <a:r>
                  <a:rPr lang="en-US" spc="-10" dirty="0"/>
                  <a:t>square kilometer</a:t>
                </a:r>
                <a:r>
                  <a:rPr lang="en-US" spc="-5" dirty="0"/>
                  <a:t>.</a:t>
                </a:r>
                <a:r>
                  <a:rPr lang="en-US" spc="-15" dirty="0"/>
                  <a:t> Ho</a:t>
                </a:r>
                <a:r>
                  <a:rPr lang="en-US" spc="-10" dirty="0"/>
                  <a:t>w</a:t>
                </a:r>
                <a:r>
                  <a:rPr lang="en-US" spc="-20" dirty="0"/>
                  <a:t> </a:t>
                </a:r>
                <a:r>
                  <a:rPr lang="en-US" spc="-15" dirty="0"/>
                  <a:t>man</a:t>
                </a:r>
                <a:r>
                  <a:rPr lang="en-US" spc="-5" dirty="0"/>
                  <a:t>y</a:t>
                </a:r>
                <a:r>
                  <a:rPr lang="en-US" spc="-15" dirty="0"/>
                  <a:t> </a:t>
                </a:r>
                <a:r>
                  <a:rPr lang="en-US" spc="-10" dirty="0"/>
                  <a:t>peopl</a:t>
                </a:r>
                <a:r>
                  <a:rPr lang="en-US" spc="-5" dirty="0"/>
                  <a:t>e</a:t>
                </a:r>
                <a:r>
                  <a:rPr lang="en-US" spc="-15" dirty="0"/>
                  <a:t> </a:t>
                </a:r>
                <a:r>
                  <a:rPr lang="en-US" spc="-10" dirty="0"/>
                  <a:t>liv</a:t>
                </a:r>
                <a:r>
                  <a:rPr lang="en-US" spc="-5" dirty="0"/>
                  <a:t>e</a:t>
                </a:r>
                <a:r>
                  <a:rPr lang="en-US" spc="-20" dirty="0"/>
                  <a:t> </a:t>
                </a:r>
                <a:r>
                  <a:rPr lang="en-US" spc="-5" dirty="0"/>
                  <a:t>in</a:t>
                </a:r>
                <a:r>
                  <a:rPr lang="en-US" spc="-20" dirty="0"/>
                  <a:t> </a:t>
                </a:r>
                <a:r>
                  <a:rPr lang="en-US" spc="-5" dirty="0"/>
                  <a:t>t</a:t>
                </a:r>
                <a:r>
                  <a:rPr lang="en-US" spc="-10" dirty="0"/>
                  <a:t>h</a:t>
                </a:r>
                <a:r>
                  <a:rPr lang="en-US" spc="-5" dirty="0"/>
                  <a:t>e</a:t>
                </a:r>
                <a:r>
                  <a:rPr lang="en-US" spc="-15" dirty="0"/>
                  <a:t> </a:t>
                </a:r>
                <a:r>
                  <a:rPr lang="en-US" spc="-10" dirty="0"/>
                  <a:t>rin</a:t>
                </a:r>
                <a:r>
                  <a:rPr lang="en-US" spc="-5" dirty="0"/>
                  <a:t>g</a:t>
                </a:r>
                <a:r>
                  <a:rPr lang="en-US" spc="-20" dirty="0"/>
                  <a:t> </a:t>
                </a:r>
                <a:r>
                  <a:rPr lang="en-US" spc="-10" dirty="0"/>
                  <a:t>betwee</a:t>
                </a:r>
                <a:r>
                  <a:rPr lang="en-US" spc="-5" dirty="0"/>
                  <a:t>n</a:t>
                </a:r>
                <a:r>
                  <a:rPr lang="en-US" spc="-15" dirty="0"/>
                  <a:t> </a:t>
                </a:r>
                <a:r>
                  <a:rPr lang="en-US" spc="-10" dirty="0"/>
                  <a:t>1</a:t>
                </a:r>
                <a:r>
                  <a:rPr lang="en-US" spc="-5" dirty="0"/>
                  <a:t>0</a:t>
                </a:r>
                <a:r>
                  <a:rPr lang="en-US" spc="-20" dirty="0"/>
                  <a:t> </a:t>
                </a:r>
                <a:r>
                  <a:rPr lang="en-US" spc="-10" dirty="0"/>
                  <a:t>an</a:t>
                </a:r>
                <a:r>
                  <a:rPr lang="en-US" spc="-5" dirty="0"/>
                  <a:t>d</a:t>
                </a:r>
                <a:r>
                  <a:rPr lang="en-US" spc="-15" dirty="0"/>
                  <a:t> </a:t>
                </a:r>
                <a:r>
                  <a:rPr lang="en-US" spc="-10" dirty="0"/>
                  <a:t>3</a:t>
                </a:r>
                <a:r>
                  <a:rPr lang="en-US" spc="-5" dirty="0"/>
                  <a:t>0</a:t>
                </a:r>
                <a:r>
                  <a:rPr lang="en-US" spc="-15" dirty="0"/>
                  <a:t> </a:t>
                </a:r>
                <a:r>
                  <a:rPr lang="en-US" spc="-10" dirty="0"/>
                  <a:t>km</a:t>
                </a:r>
                <a:r>
                  <a:rPr lang="en-US" spc="-20" dirty="0"/>
                  <a:t> </a:t>
                </a:r>
                <a:r>
                  <a:rPr lang="en-US" spc="-10" dirty="0"/>
                  <a:t>from</a:t>
                </a:r>
                <a:r>
                  <a:rPr lang="en-US" spc="-20" dirty="0"/>
                  <a:t> </a:t>
                </a:r>
                <a:r>
                  <a:rPr lang="en-US" spc="-10" dirty="0"/>
                  <a:t>th</a:t>
                </a:r>
                <a:r>
                  <a:rPr lang="en-US" spc="-5" dirty="0"/>
                  <a:t>e</a:t>
                </a:r>
                <a:r>
                  <a:rPr lang="en-US" spc="-20" dirty="0"/>
                  <a:t> </a:t>
                </a:r>
                <a:r>
                  <a:rPr lang="en-US" spc="-10" dirty="0"/>
                  <a:t>cit</a:t>
                </a:r>
                <a:r>
                  <a:rPr lang="en-US" spc="-5" dirty="0"/>
                  <a:t>y</a:t>
                </a:r>
                <a:r>
                  <a:rPr lang="en-US" spc="-20" dirty="0"/>
                  <a:t> </a:t>
                </a:r>
                <a:r>
                  <a:rPr lang="en-US" spc="-10" dirty="0"/>
                  <a:t>center?</a:t>
                </a:r>
              </a:p>
              <a:p>
                <a:pPr marL="0" indent="0" algn="just">
                  <a:lnSpc>
                    <a:spcPct val="100000"/>
                  </a:lnSpc>
                  <a:spcBef>
                    <a:spcPts val="590"/>
                  </a:spcBef>
                  <a:buNone/>
                </a:pPr>
                <a:endParaRPr lang="en-US" dirty="0"/>
              </a:p>
              <a:p>
                <a:pPr marL="0" indent="0" algn="just">
                  <a:lnSpc>
                    <a:spcPct val="100000"/>
                  </a:lnSpc>
                  <a:spcBef>
                    <a:spcPts val="590"/>
                  </a:spcBef>
                  <a:buNone/>
                </a:pPr>
                <a:r>
                  <a:rPr lang="en-US" b="1" spc="-5" dirty="0">
                    <a:solidFill>
                      <a:schemeClr val="tx1"/>
                    </a:solidFill>
                    <a:latin typeface="Times New Roman"/>
                    <a:cs typeface="Times New Roman"/>
                  </a:rPr>
                  <a:t>Solution </a:t>
                </a:r>
                <a:r>
                  <a:rPr lang="en-US" b="1" spc="95"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populatio</a:t>
                </a:r>
                <a:r>
                  <a:rPr lang="en-US" spc="-5" dirty="0">
                    <a:solidFill>
                      <a:schemeClr val="tx1"/>
                    </a:solidFill>
                    <a:latin typeface="Times New Roman"/>
                    <a:cs typeface="Times New Roman"/>
                  </a:rPr>
                  <a:t>n</a:t>
                </a:r>
                <a:r>
                  <a:rPr lang="en-US" spc="85" dirty="0">
                    <a:solidFill>
                      <a:schemeClr val="tx1"/>
                    </a:solidFill>
                    <a:latin typeface="Times New Roman"/>
                    <a:cs typeface="Times New Roman"/>
                  </a:rPr>
                  <a:t> </a:t>
                </a:r>
                <a:r>
                  <a:rPr lang="en-US" i="1" spc="-10" dirty="0">
                    <a:solidFill>
                      <a:schemeClr val="tx1"/>
                    </a:solidFill>
                    <a:latin typeface="Times New Roman"/>
                    <a:cs typeface="Times New Roman"/>
                  </a:rPr>
                  <a:t>P</a:t>
                </a:r>
                <a:r>
                  <a:rPr lang="en-US" i="1" spc="80" dirty="0">
                    <a:solidFill>
                      <a:schemeClr val="tx1"/>
                    </a:solidFill>
                    <a:latin typeface="Times New Roman"/>
                    <a:cs typeface="Times New Roman"/>
                  </a:rPr>
                  <a:t> </a:t>
                </a:r>
                <a:r>
                  <a:rPr lang="en-US" spc="-5" dirty="0">
                    <a:solidFill>
                      <a:schemeClr val="tx1"/>
                    </a:solidFill>
                    <a:latin typeface="Times New Roman"/>
                    <a:cs typeface="Times New Roman"/>
                  </a:rPr>
                  <a:t>(in thousands)</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ithin the ring is</a:t>
                </a:r>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𝑃</m:t>
                      </m:r>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ea typeface="Cambria Math" panose="02040503050406030204" pitchFamily="18" charset="0"/>
                          <a:cs typeface="Times New Roman"/>
                        </a:rPr>
                        <m:t>𝜋</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1</m:t>
                          </m:r>
                          <m:r>
                            <a:rPr lang="en-US" b="0" i="1"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30</m:t>
                          </m:r>
                        </m:sup>
                        <m:e>
                          <m:r>
                            <a:rPr lang="en-US" b="0" i="1" smtClean="0">
                              <a:solidFill>
                                <a:schemeClr val="tx1"/>
                              </a:solidFill>
                              <a:latin typeface="Cambria Math" panose="02040503050406030204" pitchFamily="18" charset="0"/>
                              <a:ea typeface="Cambria Math" panose="02040503050406030204" pitchFamily="18" charset="0"/>
                              <a:cs typeface="Times New Roman"/>
                            </a:rPr>
                            <m:t>15</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𝑟</m:t>
                              </m:r>
                            </m:num>
                            <m:den>
                              <m:rad>
                                <m:radPr>
                                  <m:degHide m:val="on"/>
                                  <m:ctrlPr>
                                    <a:rPr lang="en-US" b="0" i="1"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ea typeface="Cambria Math" panose="02040503050406030204" pitchFamily="18" charset="0"/>
                                      <a:cs typeface="Times New Roman"/>
                                    </a:rPr>
                                    <m:t>1+</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𝑟</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e>
                              </m:rad>
                            </m:den>
                          </m:f>
                          <m:r>
                            <a:rPr lang="en-US" b="0" i="1" smtClean="0">
                              <a:solidFill>
                                <a:schemeClr val="tx1"/>
                              </a:solidFill>
                              <a:latin typeface="Cambria Math" panose="02040503050406030204" pitchFamily="18" charset="0"/>
                              <a:ea typeface="Cambria Math" panose="02040503050406030204" pitchFamily="18" charset="0"/>
                              <a:cs typeface="Times New Roman"/>
                            </a:rPr>
                            <m:t>𝑑𝑟</m:t>
                          </m:r>
                          <m:r>
                            <a:rPr lang="en-US" b="0" i="1" smtClean="0">
                              <a:solidFill>
                                <a:schemeClr val="tx1"/>
                              </a:solidFill>
                              <a:latin typeface="Cambria Math" panose="02040503050406030204" pitchFamily="18" charset="0"/>
                              <a:ea typeface="Cambria Math" panose="02040503050406030204" pitchFamily="18" charset="0"/>
                              <a:cs typeface="Times New Roman"/>
                            </a:rPr>
                            <m:t>=30</m:t>
                          </m:r>
                          <m:r>
                            <a:rPr lang="en-US" b="0" i="1" smtClean="0">
                              <a:solidFill>
                                <a:schemeClr val="tx1"/>
                              </a:solidFill>
                              <a:latin typeface="Cambria Math" panose="02040503050406030204" pitchFamily="18" charset="0"/>
                              <a:ea typeface="Cambria Math" panose="02040503050406030204" pitchFamily="18" charset="0"/>
                              <a:cs typeface="Times New Roman"/>
                            </a:rPr>
                            <m:t>𝜋</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1</m:t>
                              </m:r>
                              <m:r>
                                <a:rPr lang="en-US" b="0" i="1" smtClean="0">
                                  <a:solidFill>
                                    <a:schemeClr val="tx1"/>
                                  </a:solidFill>
                                  <a:latin typeface="Cambria Math" panose="02040503050406030204" pitchFamily="18" charset="0"/>
                                  <a:ea typeface="Cambria Math" panose="02040503050406030204" pitchFamily="18" charset="0"/>
                                  <a:cs typeface="Times New Roman"/>
                                </a:rPr>
                                <m:t>01</m:t>
                              </m:r>
                            </m:sub>
                            <m:sup>
                              <m:r>
                                <a:rPr lang="en-US" b="0" i="1" smtClean="0">
                                  <a:solidFill>
                                    <a:schemeClr val="tx1"/>
                                  </a:solidFill>
                                  <a:latin typeface="Cambria Math" panose="02040503050406030204" pitchFamily="18" charset="0"/>
                                  <a:ea typeface="Cambria Math" panose="02040503050406030204" pitchFamily="18" charset="0"/>
                                  <a:cs typeface="Times New Roman"/>
                                </a:rPr>
                                <m:t>901</m:t>
                              </m:r>
                            </m:sup>
                            <m:e>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𝑢</m:t>
                                  </m:r>
                                </m:e>
                                <m:sup>
                                  <m:r>
                                    <a:rPr lang="en-US" b="0" i="1" smtClean="0">
                                      <a:solidFill>
                                        <a:schemeClr val="tx1"/>
                                      </a:solidFill>
                                      <a:latin typeface="Cambria Math" panose="02040503050406030204" pitchFamily="18" charset="0"/>
                                      <a:ea typeface="Cambria Math" panose="02040503050406030204" pitchFamily="18" charset="0"/>
                                      <a:cs typeface="Times New Roman"/>
                                    </a:rPr>
                                    <m:t>−</m:t>
                                  </m:r>
                                  <m:f>
                                    <m:fPr>
                                      <m:type m:val="skw"/>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ea typeface="Cambria Math" panose="02040503050406030204" pitchFamily="18" charset="0"/>
                                  <a:cs typeface="Times New Roman"/>
                                </a:rPr>
                                <m:t>𝑑𝑟</m:t>
                              </m:r>
                            </m:e>
                          </m:nary>
                          <m:r>
                            <a:rPr lang="en-US" b="0" i="1" smtClean="0">
                              <a:solidFill>
                                <a:schemeClr val="tx1"/>
                              </a:solidFill>
                              <a:latin typeface="Cambria Math" panose="02040503050406030204" pitchFamily="18" charset="0"/>
                              <a:ea typeface="Cambria Math" panose="02040503050406030204" pitchFamily="18" charset="0"/>
                              <a:cs typeface="Times New Roman"/>
                            </a:rPr>
                            <m:t>=30</m:t>
                          </m:r>
                          <m:r>
                            <a:rPr lang="en-US" b="0" i="1" smtClean="0">
                              <a:solidFill>
                                <a:schemeClr val="tx1"/>
                              </a:solidFill>
                              <a:latin typeface="Cambria Math" panose="02040503050406030204" pitchFamily="18" charset="0"/>
                              <a:ea typeface="Cambria Math" panose="02040503050406030204" pitchFamily="18" charset="0"/>
                              <a:cs typeface="Times New Roman"/>
                            </a:rPr>
                            <m:t>𝜋</m:t>
                          </m:r>
                          <m:rad>
                            <m:radPr>
                              <m:degHide m:val="on"/>
                              <m:ctrlPr>
                                <a:rPr lang="en-US" b="0" i="1"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ea typeface="Cambria Math" panose="02040503050406030204" pitchFamily="18" charset="0"/>
                                  <a:cs typeface="Times New Roman"/>
                                </a:rPr>
                                <m:t>𝑢</m:t>
                              </m:r>
                            </m:e>
                          </m:rad>
                        </m:e>
                      </m:nary>
                      <m:sSubSup>
                        <m:sSub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SupPr>
                        <m:e>
                          <m:r>
                            <a:rPr lang="en-US" b="0" i="1" smtClean="0">
                              <a:solidFill>
                                <a:schemeClr val="tx1"/>
                              </a:solidFill>
                              <a:latin typeface="Cambria Math" panose="02040503050406030204" pitchFamily="18" charset="0"/>
                              <a:ea typeface="Cambria Math" panose="02040503050406030204" pitchFamily="18" charset="0"/>
                              <a:cs typeface="Times New Roman"/>
                            </a:rPr>
                            <m:t>|</m:t>
                          </m:r>
                        </m:e>
                        <m:sub>
                          <m:r>
                            <a:rPr lang="en-US" b="0" i="1" smtClean="0">
                              <a:solidFill>
                                <a:schemeClr val="tx1"/>
                              </a:solidFill>
                              <a:latin typeface="Cambria Math" panose="02040503050406030204" pitchFamily="18" charset="0"/>
                              <a:ea typeface="Cambria Math" panose="02040503050406030204" pitchFamily="18" charset="0"/>
                              <a:cs typeface="Times New Roman"/>
                            </a:rPr>
                            <m:t>101</m:t>
                          </m:r>
                        </m:sub>
                        <m:sup>
                          <m:r>
                            <a:rPr lang="en-US" b="0" i="1" smtClean="0">
                              <a:solidFill>
                                <a:schemeClr val="tx1"/>
                              </a:solidFill>
                              <a:latin typeface="Cambria Math" panose="02040503050406030204" pitchFamily="18" charset="0"/>
                              <a:ea typeface="Cambria Math" panose="02040503050406030204" pitchFamily="18" charset="0"/>
                              <a:cs typeface="Times New Roman"/>
                            </a:rPr>
                            <m:t>901</m:t>
                          </m:r>
                        </m:sup>
                      </m:sSubSup>
                      <m:r>
                        <a:rPr lang="en-US" i="1">
                          <a:solidFill>
                            <a:schemeClr val="tx1"/>
                          </a:solidFill>
                          <a:latin typeface="Cambria Math" panose="02040503050406030204" pitchFamily="18" charset="0"/>
                          <a:ea typeface="Cambria Math" panose="02040503050406030204" pitchFamily="18" charset="0"/>
                          <a:cs typeface="Times New Roman"/>
                        </a:rPr>
                        <m:t>≈ 1</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i="1">
                          <a:solidFill>
                            <a:schemeClr val="tx1"/>
                          </a:solidFill>
                          <a:latin typeface="Cambria Math" panose="02040503050406030204" pitchFamily="18" charset="0"/>
                          <a:ea typeface="Cambria Math" panose="02040503050406030204" pitchFamily="18" charset="0"/>
                          <a:cs typeface="Times New Roman"/>
                        </a:rPr>
                        <m:t>882</m:t>
                      </m:r>
                      <m:r>
                        <a:rPr lang="en-US" b="0" i="1" smtClean="0">
                          <a:solidFill>
                            <a:schemeClr val="tx1"/>
                          </a:solidFill>
                          <a:latin typeface="Cambria Math" panose="02040503050406030204" pitchFamily="18" charset="0"/>
                          <a:ea typeface="Cambria Math" panose="02040503050406030204" pitchFamily="18" charset="0"/>
                          <a:cs typeface="Times New Roman"/>
                        </a:rPr>
                        <m:t>,000</m:t>
                      </m:r>
                    </m:oMath>
                  </m:oMathPara>
                </a14:m>
                <a:endParaRPr lang="en-US" dirty="0">
                  <a:solidFill>
                    <a:schemeClr val="tx1"/>
                  </a:solidFill>
                  <a:latin typeface="Times New Roman"/>
                  <a:cs typeface="Times New Roman"/>
                </a:endParaRPr>
              </a:p>
              <a:p>
                <a:pPr marL="36900" indent="0">
                  <a:lnSpc>
                    <a:spcPct val="100000"/>
                  </a:lnSpc>
                  <a:buNone/>
                </a:pPr>
                <a:r>
                  <a:rPr lang="en-US" spc="-5" dirty="0">
                    <a:solidFill>
                      <a:schemeClr val="tx1"/>
                    </a:solidFill>
                    <a:latin typeface="Times New Roman"/>
                    <a:cs typeface="Times New Roman"/>
                  </a:rPr>
                  <a:t>In other</a:t>
                </a:r>
                <a:r>
                  <a:rPr lang="en-US" dirty="0">
                    <a:solidFill>
                      <a:schemeClr val="tx1"/>
                    </a:solidFill>
                    <a:latin typeface="Times New Roman"/>
                    <a:cs typeface="Times New Roman"/>
                  </a:rPr>
                  <a:t> </a:t>
                </a:r>
                <a:r>
                  <a:rPr lang="en-US" spc="-5" dirty="0">
                    <a:solidFill>
                      <a:schemeClr val="tx1"/>
                    </a:solidFill>
                    <a:latin typeface="Times New Roman"/>
                    <a:cs typeface="Times New Roman"/>
                  </a:rPr>
                  <a:t>words, the population</a:t>
                </a:r>
                <a:r>
                  <a:rPr lang="en-US" dirty="0">
                    <a:solidFill>
                      <a:schemeClr val="tx1"/>
                    </a:solidFill>
                    <a:latin typeface="Times New Roman"/>
                    <a:cs typeface="Times New Roman"/>
                  </a:rPr>
                  <a:t> </a:t>
                </a:r>
                <a:r>
                  <a:rPr lang="en-US" spc="-5" dirty="0">
                    <a:solidFill>
                      <a:schemeClr val="tx1"/>
                    </a:solidFill>
                    <a:latin typeface="Times New Roman"/>
                    <a:cs typeface="Times New Roman"/>
                  </a:rPr>
                  <a:t>in the ring is approximately</a:t>
                </a:r>
                <a:r>
                  <a:rPr lang="en-US" dirty="0">
                    <a:solidFill>
                      <a:schemeClr val="tx1"/>
                    </a:solidFill>
                    <a:latin typeface="Times New Roman"/>
                    <a:cs typeface="Times New Roman"/>
                  </a:rPr>
                  <a:t> </a:t>
                </a:r>
                <a:r>
                  <a:rPr lang="en-US" spc="-5" dirty="0">
                    <a:solidFill>
                      <a:schemeClr val="tx1"/>
                    </a:solidFill>
                    <a:latin typeface="Times New Roman"/>
                    <a:cs typeface="Times New Roman"/>
                  </a:rPr>
                  <a:t>1.9 </a:t>
                </a:r>
                <a:r>
                  <a:rPr lang="en-US" spc="-15" dirty="0">
                    <a:solidFill>
                      <a:schemeClr val="tx1"/>
                    </a:solidFill>
                    <a:latin typeface="Times New Roman"/>
                    <a:cs typeface="Times New Roman"/>
                  </a:rPr>
                  <a:t>m</a:t>
                </a:r>
                <a:r>
                  <a:rPr lang="en-US" spc="-5" dirty="0">
                    <a:solidFill>
                      <a:schemeClr val="tx1"/>
                    </a:solidFill>
                    <a:latin typeface="Times New Roman"/>
                    <a:cs typeface="Times New Roman"/>
                  </a:rPr>
                  <a:t>illion people.</a:t>
                </a:r>
                <a:endParaRPr lang="en-US" dirty="0">
                  <a:solidFill>
                    <a:schemeClr val="tx1"/>
                  </a:solidFill>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734" t="-976" r="-734"/>
                </a:stretch>
              </a:blipFill>
            </p:spPr>
            <p:txBody>
              <a:bodyPr/>
              <a:lstStyle/>
              <a:p>
                <a:r>
                  <a:rPr lang="en-US">
                    <a:noFill/>
                  </a:rPr>
                  <a:t> </a:t>
                </a:r>
              </a:p>
            </p:txBody>
          </p:sp>
        </mc:Fallback>
      </mc:AlternateContent>
    </p:spTree>
    <p:extLst>
      <p:ext uri="{BB962C8B-B14F-4D97-AF65-F5344CB8AC3E}">
        <p14:creationId xmlns:p14="http://schemas.microsoft.com/office/powerpoint/2010/main" val="2762662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15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43592" cy="4764157"/>
          </a:xfrm>
        </p:spPr>
        <p:txBody>
          <a:bodyPr>
            <a:noAutofit/>
          </a:bodyPr>
          <a:lstStyle/>
          <a:p>
            <a:pPr marL="36900" indent="0">
              <a:lnSpc>
                <a:spcPct val="100000"/>
              </a:lnSpc>
              <a:buNone/>
            </a:pPr>
            <a:r>
              <a:rPr lang="en-US" spc="-15" dirty="0"/>
              <a:t>Whe</a:t>
            </a:r>
            <a:r>
              <a:rPr lang="en-US" spc="-5" dirty="0"/>
              <a:t>n</a:t>
            </a:r>
            <a:r>
              <a:rPr lang="en-US" spc="80" dirty="0"/>
              <a:t> </a:t>
            </a:r>
            <a:r>
              <a:rPr lang="en-US" spc="-10" dirty="0"/>
              <a:t>flui</a:t>
            </a:r>
            <a:r>
              <a:rPr lang="en-US" spc="-5" dirty="0"/>
              <a:t>d</a:t>
            </a:r>
            <a:r>
              <a:rPr lang="en-US" spc="75" dirty="0"/>
              <a:t> </a:t>
            </a:r>
            <a:r>
              <a:rPr lang="en-US" spc="-5" dirty="0"/>
              <a:t>f</a:t>
            </a:r>
            <a:r>
              <a:rPr lang="en-US" spc="-10" dirty="0"/>
              <a:t>low</a:t>
            </a:r>
            <a:r>
              <a:rPr lang="en-US" spc="-5" dirty="0"/>
              <a:t>s</a:t>
            </a:r>
            <a:r>
              <a:rPr lang="en-US" spc="80" dirty="0"/>
              <a:t> </a:t>
            </a:r>
            <a:r>
              <a:rPr lang="en-US" spc="-10" dirty="0"/>
              <a:t>throug</a:t>
            </a:r>
            <a:r>
              <a:rPr lang="en-US" spc="-5" dirty="0"/>
              <a:t>h</a:t>
            </a:r>
            <a:r>
              <a:rPr lang="en-US" spc="80" dirty="0"/>
              <a:t> </a:t>
            </a:r>
            <a:r>
              <a:rPr lang="en-US" spc="-5" dirty="0"/>
              <a:t>a</a:t>
            </a:r>
            <a:r>
              <a:rPr lang="en-US" spc="80" dirty="0"/>
              <a:t> </a:t>
            </a:r>
            <a:r>
              <a:rPr lang="en-US" spc="-5" dirty="0"/>
              <a:t>t</a:t>
            </a:r>
            <a:r>
              <a:rPr lang="en-US" spc="-10" dirty="0"/>
              <a:t>ube</a:t>
            </a:r>
            <a:r>
              <a:rPr lang="en-US" spc="-5" dirty="0"/>
              <a:t>,</a:t>
            </a:r>
            <a:r>
              <a:rPr lang="en-US" spc="80" dirty="0"/>
              <a:t> </a:t>
            </a:r>
            <a:r>
              <a:rPr lang="en-US" spc="-10" dirty="0"/>
              <a:t>th</a:t>
            </a:r>
            <a:r>
              <a:rPr lang="en-US" spc="-5" dirty="0"/>
              <a:t>e</a:t>
            </a:r>
            <a:r>
              <a:rPr lang="en-US" spc="80" dirty="0"/>
              <a:t> </a:t>
            </a:r>
            <a:r>
              <a:rPr lang="en-US" b="1" i="1" spc="-5" dirty="0"/>
              <a:t>flow</a:t>
            </a:r>
            <a:r>
              <a:rPr lang="en-US" b="1" i="1" spc="80" dirty="0"/>
              <a:t> </a:t>
            </a:r>
            <a:r>
              <a:rPr lang="en-US" b="1" i="1" spc="-5" dirty="0"/>
              <a:t>rate</a:t>
            </a:r>
            <a:r>
              <a:rPr lang="en-US" b="1" i="1" dirty="0"/>
              <a:t> </a:t>
            </a:r>
            <a:r>
              <a:rPr lang="en-US" b="1" i="1" spc="-100" dirty="0"/>
              <a:t> </a:t>
            </a:r>
            <a:r>
              <a:rPr lang="en-US" i="1" spc="-10" dirty="0"/>
              <a:t>Q</a:t>
            </a:r>
            <a:r>
              <a:rPr lang="en-US" i="1" dirty="0"/>
              <a:t> </a:t>
            </a:r>
            <a:r>
              <a:rPr lang="en-US" i="1" spc="-114" dirty="0"/>
              <a:t> </a:t>
            </a:r>
            <a:r>
              <a:rPr lang="en-US" spc="-5" dirty="0"/>
              <a:t>is</a:t>
            </a:r>
            <a:r>
              <a:rPr lang="en-US" spc="75" dirty="0"/>
              <a:t> </a:t>
            </a:r>
            <a:r>
              <a:rPr lang="en-US" spc="-5" dirty="0"/>
              <a:t>the</a:t>
            </a:r>
            <a:r>
              <a:rPr lang="en-US" spc="80" dirty="0"/>
              <a:t> </a:t>
            </a:r>
            <a:r>
              <a:rPr lang="en-US" i="1" spc="-10" dirty="0"/>
              <a:t>volum</a:t>
            </a:r>
            <a:r>
              <a:rPr lang="en-US" i="1" spc="-5" dirty="0"/>
              <a:t>e</a:t>
            </a:r>
            <a:r>
              <a:rPr lang="en-US" i="1" spc="80" dirty="0"/>
              <a:t> </a:t>
            </a:r>
            <a:r>
              <a:rPr lang="en-US" i="1" spc="-10" dirty="0"/>
              <a:t>pe</a:t>
            </a:r>
            <a:r>
              <a:rPr lang="en-US" i="1" spc="-5" dirty="0"/>
              <a:t>r</a:t>
            </a:r>
            <a:r>
              <a:rPr lang="en-US" i="1" spc="80" dirty="0"/>
              <a:t> </a:t>
            </a:r>
            <a:r>
              <a:rPr lang="en-US" i="1" spc="-10" dirty="0"/>
              <a:t>uni</a:t>
            </a:r>
            <a:r>
              <a:rPr lang="en-US" i="1" spc="-5" dirty="0"/>
              <a:t>t</a:t>
            </a:r>
            <a:r>
              <a:rPr lang="en-US" i="1" spc="80" dirty="0"/>
              <a:t> </a:t>
            </a:r>
            <a:r>
              <a:rPr lang="en-US" i="1" spc="-10" dirty="0"/>
              <a:t>tim</a:t>
            </a:r>
            <a:r>
              <a:rPr lang="en-US" i="1" spc="-5" dirty="0"/>
              <a:t>e</a:t>
            </a:r>
            <a:r>
              <a:rPr lang="en-US" i="1" spc="80" dirty="0"/>
              <a:t> </a:t>
            </a:r>
            <a:r>
              <a:rPr lang="en-US" spc="-5" dirty="0"/>
              <a:t>of</a:t>
            </a:r>
            <a:r>
              <a:rPr lang="en-US" spc="80" dirty="0"/>
              <a:t> </a:t>
            </a:r>
            <a:r>
              <a:rPr lang="en-US" spc="-5" dirty="0"/>
              <a:t>fluid passing</a:t>
            </a:r>
            <a:r>
              <a:rPr lang="en-US" spc="65" dirty="0"/>
              <a:t> </a:t>
            </a:r>
            <a:r>
              <a:rPr lang="en-US" spc="-5" dirty="0"/>
              <a:t>through</a:t>
            </a:r>
            <a:r>
              <a:rPr lang="en-US" spc="65" dirty="0"/>
              <a:t> </a:t>
            </a:r>
            <a:r>
              <a:rPr lang="en-US" spc="-5" dirty="0"/>
              <a:t>the</a:t>
            </a:r>
            <a:r>
              <a:rPr lang="en-US" spc="65" dirty="0"/>
              <a:t> </a:t>
            </a:r>
            <a:r>
              <a:rPr lang="en-US" spc="-5" dirty="0"/>
              <a:t>tube</a:t>
            </a:r>
            <a:r>
              <a:rPr lang="en-US" spc="65" dirty="0"/>
              <a:t> </a:t>
            </a:r>
            <a:r>
              <a:rPr lang="en-US" spc="-5" dirty="0"/>
              <a:t>(Figure</a:t>
            </a:r>
            <a:r>
              <a:rPr lang="en-US" spc="65" dirty="0"/>
              <a:t> </a:t>
            </a:r>
            <a:r>
              <a:rPr lang="en-US" spc="-10" dirty="0"/>
              <a:t>9</a:t>
            </a:r>
            <a:r>
              <a:rPr lang="en-US" spc="-5" dirty="0"/>
              <a:t>).</a:t>
            </a:r>
            <a:r>
              <a:rPr lang="en-US" spc="65" dirty="0"/>
              <a:t> </a:t>
            </a:r>
            <a:r>
              <a:rPr lang="en-US" spc="-10" dirty="0"/>
              <a:t>The</a:t>
            </a:r>
            <a:r>
              <a:rPr lang="en-US" spc="65" dirty="0"/>
              <a:t> </a:t>
            </a:r>
            <a:r>
              <a:rPr lang="en-US" spc="-5" dirty="0"/>
              <a:t>flow</a:t>
            </a:r>
            <a:r>
              <a:rPr lang="en-US" spc="65" dirty="0"/>
              <a:t> </a:t>
            </a:r>
            <a:r>
              <a:rPr lang="en-US" spc="-5" dirty="0"/>
              <a:t>rate</a:t>
            </a:r>
            <a:r>
              <a:rPr lang="en-US" spc="65" dirty="0"/>
              <a:t> </a:t>
            </a:r>
            <a:r>
              <a:rPr lang="en-US" spc="-5" dirty="0"/>
              <a:t>depends</a:t>
            </a:r>
            <a:r>
              <a:rPr lang="en-US" spc="65" dirty="0"/>
              <a:t> </a:t>
            </a:r>
            <a:r>
              <a:rPr lang="en-US" spc="-5" dirty="0"/>
              <a:t>on</a:t>
            </a:r>
            <a:r>
              <a:rPr lang="en-US" spc="65" dirty="0"/>
              <a:t> </a:t>
            </a:r>
            <a:r>
              <a:rPr lang="en-US" spc="-5" dirty="0"/>
              <a:t>the</a:t>
            </a:r>
            <a:r>
              <a:rPr lang="en-US" spc="65" dirty="0"/>
              <a:t> </a:t>
            </a:r>
            <a:r>
              <a:rPr lang="en-US" spc="-5" dirty="0"/>
              <a:t>velocity</a:t>
            </a:r>
            <a:r>
              <a:rPr lang="en-US" spc="65" dirty="0"/>
              <a:t> </a:t>
            </a:r>
            <a:r>
              <a:rPr lang="en-US" spc="-5" dirty="0"/>
              <a:t>of</a:t>
            </a:r>
            <a:r>
              <a:rPr lang="en-US" spc="65" dirty="0"/>
              <a:t> </a:t>
            </a:r>
            <a:r>
              <a:rPr lang="en-US" spc="-5" dirty="0"/>
              <a:t>the</a:t>
            </a:r>
            <a:r>
              <a:rPr lang="en-US" spc="65" dirty="0"/>
              <a:t> </a:t>
            </a:r>
            <a:r>
              <a:rPr lang="en-US" spc="-5" dirty="0"/>
              <a:t>fluid particles.</a:t>
            </a:r>
            <a:r>
              <a:rPr lang="en-US" spc="-15" dirty="0"/>
              <a:t> </a:t>
            </a:r>
            <a:r>
              <a:rPr lang="en-US" spc="-5" dirty="0"/>
              <a:t>If</a:t>
            </a:r>
            <a:r>
              <a:rPr lang="en-US" spc="-15" dirty="0"/>
              <a:t> </a:t>
            </a:r>
            <a:r>
              <a:rPr lang="en-US" spc="-5" dirty="0"/>
              <a:t>all</a:t>
            </a:r>
            <a:r>
              <a:rPr lang="en-US" spc="-15" dirty="0"/>
              <a:t> </a:t>
            </a:r>
            <a:r>
              <a:rPr lang="en-US" spc="-5" dirty="0"/>
              <a:t>particles</a:t>
            </a:r>
            <a:r>
              <a:rPr lang="en-US" spc="-15" dirty="0"/>
              <a:t> </a:t>
            </a:r>
            <a:r>
              <a:rPr lang="en-US" spc="-10" dirty="0"/>
              <a:t>o</a:t>
            </a:r>
            <a:r>
              <a:rPr lang="en-US" spc="-5" dirty="0"/>
              <a:t>f</a:t>
            </a:r>
            <a:r>
              <a:rPr lang="en-US" spc="-15" dirty="0"/>
              <a:t> </a:t>
            </a:r>
            <a:r>
              <a:rPr lang="en-US" spc="-5" dirty="0"/>
              <a:t>the</a:t>
            </a:r>
            <a:r>
              <a:rPr lang="en-US" spc="-15" dirty="0"/>
              <a:t> </a:t>
            </a:r>
            <a:r>
              <a:rPr lang="en-US" spc="-5" dirty="0"/>
              <a:t>fluid</a:t>
            </a:r>
            <a:r>
              <a:rPr lang="en-US" spc="-15" dirty="0"/>
              <a:t> </a:t>
            </a:r>
            <a:r>
              <a:rPr lang="en-US" spc="-5" dirty="0"/>
              <a:t>travel</a:t>
            </a:r>
            <a:r>
              <a:rPr lang="en-US" spc="-15" dirty="0"/>
              <a:t> </a:t>
            </a:r>
            <a:r>
              <a:rPr lang="en-US" spc="-5" dirty="0"/>
              <a:t>with</a:t>
            </a:r>
            <a:r>
              <a:rPr lang="en-US" spc="-15" dirty="0"/>
              <a:t> </a:t>
            </a:r>
            <a:r>
              <a:rPr lang="en-US" spc="-5" dirty="0"/>
              <a:t>the</a:t>
            </a:r>
            <a:r>
              <a:rPr lang="en-US" spc="-15" dirty="0"/>
              <a:t> </a:t>
            </a:r>
            <a:r>
              <a:rPr lang="en-US" spc="-10" dirty="0"/>
              <a:t>same</a:t>
            </a:r>
            <a:r>
              <a:rPr lang="en-US" spc="-15" dirty="0"/>
              <a:t> </a:t>
            </a:r>
            <a:r>
              <a:rPr lang="en-US" spc="-5" dirty="0"/>
              <a:t>velocity</a:t>
            </a:r>
            <a:r>
              <a:rPr lang="en-US" spc="-15" dirty="0"/>
              <a:t> </a:t>
            </a:r>
            <a:r>
              <a:rPr lang="en-US" i="1" spc="-15" dirty="0"/>
              <a:t>v</a:t>
            </a:r>
            <a:r>
              <a:rPr lang="en-US" i="1" spc="-5" dirty="0"/>
              <a:t> </a:t>
            </a:r>
            <a:r>
              <a:rPr lang="en-US" spc="-5" dirty="0"/>
              <a:t>(say,</a:t>
            </a:r>
            <a:r>
              <a:rPr lang="en-US" spc="-15" dirty="0"/>
              <a:t> </a:t>
            </a:r>
            <a:r>
              <a:rPr lang="en-US" spc="-5" dirty="0"/>
              <a:t>in</a:t>
            </a:r>
            <a:r>
              <a:rPr lang="en-US" spc="-15" dirty="0"/>
              <a:t> </a:t>
            </a:r>
            <a:r>
              <a:rPr lang="en-US" spc="-5" dirty="0"/>
              <a:t>units</a:t>
            </a:r>
            <a:r>
              <a:rPr lang="en-US" spc="-15" dirty="0"/>
              <a:t> </a:t>
            </a:r>
            <a:r>
              <a:rPr lang="en-US" spc="-5" dirty="0"/>
              <a:t>of</a:t>
            </a:r>
            <a:r>
              <a:rPr lang="en-US" spc="-15" dirty="0"/>
              <a:t> </a:t>
            </a:r>
            <a:r>
              <a:rPr lang="en-US" spc="-5" dirty="0"/>
              <a:t>cubic </a:t>
            </a:r>
            <a:r>
              <a:rPr lang="en-US" spc="-10" dirty="0"/>
              <a:t>meter</a:t>
            </a:r>
            <a:r>
              <a:rPr lang="en-US" spc="-5" dirty="0"/>
              <a:t>s </a:t>
            </a:r>
            <a:r>
              <a:rPr lang="en-US" spc="-10" dirty="0"/>
              <a:t>pe</a:t>
            </a:r>
            <a:r>
              <a:rPr lang="en-US" spc="-5" dirty="0"/>
              <a:t>r</a:t>
            </a:r>
            <a:r>
              <a:rPr lang="en-US" dirty="0"/>
              <a:t> </a:t>
            </a:r>
            <a:r>
              <a:rPr lang="en-US" spc="-10" dirty="0"/>
              <a:t>minute)</a:t>
            </a:r>
            <a:r>
              <a:rPr lang="en-US" spc="-5" dirty="0"/>
              <a:t>, </a:t>
            </a:r>
            <a:r>
              <a:rPr lang="en-US" spc="-10" dirty="0"/>
              <a:t>an</a:t>
            </a:r>
            <a:r>
              <a:rPr lang="en-US" spc="-5" dirty="0"/>
              <a:t>d </a:t>
            </a:r>
            <a:r>
              <a:rPr lang="en-US" spc="-10" dirty="0"/>
              <a:t>th</a:t>
            </a:r>
            <a:r>
              <a:rPr lang="en-US" spc="-5" dirty="0"/>
              <a:t>e t</a:t>
            </a:r>
            <a:r>
              <a:rPr lang="en-US" spc="-10" dirty="0"/>
              <a:t>ub</a:t>
            </a:r>
            <a:r>
              <a:rPr lang="en-US" spc="-5" dirty="0"/>
              <a:t>e </a:t>
            </a:r>
            <a:r>
              <a:rPr lang="en-US" spc="-10" dirty="0"/>
              <a:t>ha</a:t>
            </a:r>
            <a:r>
              <a:rPr lang="en-US" spc="-5" dirty="0"/>
              <a:t>s </a:t>
            </a:r>
            <a:r>
              <a:rPr lang="en-US" spc="-10" dirty="0"/>
              <a:t>radiu</a:t>
            </a:r>
            <a:r>
              <a:rPr lang="en-US" spc="-5" dirty="0"/>
              <a:t>s</a:t>
            </a:r>
            <a:r>
              <a:rPr lang="en-US" spc="80" dirty="0"/>
              <a:t> </a:t>
            </a:r>
            <a:r>
              <a:rPr lang="en-US" i="1" spc="30" dirty="0"/>
              <a:t>R</a:t>
            </a:r>
            <a:r>
              <a:rPr lang="en-US" spc="-5" dirty="0"/>
              <a:t>, t</a:t>
            </a:r>
            <a:r>
              <a:rPr lang="en-US" spc="-10" dirty="0"/>
              <a:t>hen</a:t>
            </a:r>
            <a:endParaRPr lang="en-US" dirty="0"/>
          </a:p>
          <a:p>
            <a:pPr marL="36900" indent="0" algn="ctr">
              <a:lnSpc>
                <a:spcPct val="100000"/>
              </a:lnSpc>
              <a:buNone/>
            </a:pPr>
            <a:r>
              <a:rPr lang="en-US" spc="-5" dirty="0"/>
              <a:t>flow rate</a:t>
            </a:r>
            <a:r>
              <a:rPr lang="en-US" spc="60" dirty="0"/>
              <a:t> </a:t>
            </a:r>
            <a:r>
              <a:rPr lang="en-US" i="1" spc="-10" dirty="0"/>
              <a:t>Q </a:t>
            </a:r>
            <a:r>
              <a:rPr lang="en-US" spc="-25" dirty="0"/>
              <a:t>=</a:t>
            </a:r>
            <a:r>
              <a:rPr lang="en-US" spc="-40" dirty="0"/>
              <a:t> </a:t>
            </a:r>
            <a:r>
              <a:rPr lang="en-US" spc="-5" dirty="0"/>
              <a:t>cross-sectional area</a:t>
            </a:r>
            <a:r>
              <a:rPr lang="en-US" spc="-30" dirty="0"/>
              <a:t> </a:t>
            </a:r>
            <a:r>
              <a:rPr lang="en-US" spc="-20" dirty="0"/>
              <a:t>×</a:t>
            </a:r>
            <a:r>
              <a:rPr lang="en-US" spc="-95" dirty="0"/>
              <a:t> </a:t>
            </a:r>
            <a:r>
              <a:rPr lang="en-US" spc="-5" dirty="0"/>
              <a:t>velocity</a:t>
            </a:r>
            <a:r>
              <a:rPr lang="en-US" spc="25" dirty="0"/>
              <a:t> </a:t>
            </a:r>
            <a:r>
              <a:rPr lang="en-US" spc="-25" dirty="0"/>
              <a:t>=</a:t>
            </a:r>
            <a:r>
              <a:rPr lang="en-US" spc="-40" dirty="0"/>
              <a:t> </a:t>
            </a:r>
            <a:r>
              <a:rPr lang="en-US" i="1" spc="-75" dirty="0"/>
              <a:t>π</a:t>
            </a:r>
            <a:r>
              <a:rPr lang="en-US" i="1" spc="-100" dirty="0"/>
              <a:t> </a:t>
            </a:r>
            <a:r>
              <a:rPr lang="en-US" i="1" spc="30" dirty="0"/>
              <a:t>R</a:t>
            </a:r>
            <a:r>
              <a:rPr lang="en-US" spc="67" baseline="29629" dirty="0"/>
              <a:t>2</a:t>
            </a:r>
            <a:r>
              <a:rPr lang="en-US" i="1" spc="-15" dirty="0"/>
              <a:t>v</a:t>
            </a:r>
            <a:r>
              <a:rPr lang="en-US" i="1" spc="10" dirty="0"/>
              <a:t> </a:t>
            </a:r>
            <a:r>
              <a:rPr lang="en-US" spc="-15" dirty="0"/>
              <a:t>cm</a:t>
            </a:r>
            <a:r>
              <a:rPr lang="en-US" spc="67" baseline="29629" dirty="0"/>
              <a:t>3</a:t>
            </a:r>
            <a:r>
              <a:rPr lang="en-US" spc="-5" dirty="0"/>
              <a:t>/</a:t>
            </a:r>
            <a:r>
              <a:rPr lang="en-US" spc="-10" dirty="0"/>
              <a:t>min</a:t>
            </a:r>
          </a:p>
          <a:p>
            <a:pPr marL="36900" indent="0" algn="ctr">
              <a:lnSpc>
                <a:spcPct val="100000"/>
              </a:lnSpc>
              <a:buNone/>
            </a:pPr>
            <a:endParaRPr lang="en-US" spc="-10" dirty="0"/>
          </a:p>
          <a:p>
            <a:pPr marL="36900" indent="0" algn="ctr">
              <a:lnSpc>
                <a:spcPct val="100000"/>
              </a:lnSpc>
              <a:buNone/>
            </a:pPr>
            <a:endParaRPr lang="en-US" spc="-10" dirty="0"/>
          </a:p>
          <a:p>
            <a:pPr marL="36900" indent="0" algn="ctr">
              <a:lnSpc>
                <a:spcPct val="100000"/>
              </a:lnSpc>
              <a:buNone/>
            </a:pPr>
            <a:endParaRPr lang="en-US" spc="-10" dirty="0"/>
          </a:p>
          <a:p>
            <a:pPr marL="36900" indent="0">
              <a:lnSpc>
                <a:spcPct val="100000"/>
              </a:lnSpc>
              <a:buNone/>
            </a:pPr>
            <a:r>
              <a:rPr lang="en-US" spc="-5" dirty="0"/>
              <a:t>Fix</a:t>
            </a:r>
            <a:r>
              <a:rPr lang="en-US" spc="65" dirty="0"/>
              <a:t> </a:t>
            </a:r>
            <a:r>
              <a:rPr lang="en-US" spc="-5" dirty="0"/>
              <a:t>an</a:t>
            </a:r>
            <a:r>
              <a:rPr lang="en-US" spc="65" dirty="0"/>
              <a:t> </a:t>
            </a:r>
            <a:r>
              <a:rPr lang="en-US" spc="-5" dirty="0"/>
              <a:t>observation</a:t>
            </a:r>
            <a:r>
              <a:rPr lang="en-US" spc="70" dirty="0"/>
              <a:t> </a:t>
            </a:r>
            <a:r>
              <a:rPr lang="en-US" spc="-5" dirty="0"/>
              <a:t>point</a:t>
            </a:r>
            <a:r>
              <a:rPr lang="en-US" dirty="0"/>
              <a:t> </a:t>
            </a:r>
            <a:r>
              <a:rPr lang="en-US" spc="-95" dirty="0"/>
              <a:t> </a:t>
            </a:r>
            <a:r>
              <a:rPr lang="en-US" i="1" spc="-10" dirty="0"/>
              <a:t>P. </a:t>
            </a:r>
            <a:r>
              <a:rPr lang="en-US" spc="-114" dirty="0"/>
              <a:t> </a:t>
            </a:r>
            <a:r>
              <a:rPr lang="en-US" spc="-10" dirty="0"/>
              <a:t>A</a:t>
            </a:r>
            <a:r>
              <a:rPr lang="en-US" dirty="0"/>
              <a:t> </a:t>
            </a:r>
            <a:r>
              <a:rPr lang="en-US" spc="-114" dirty="0"/>
              <a:t> </a:t>
            </a:r>
            <a:r>
              <a:rPr lang="en-US" spc="-5" dirty="0"/>
              <a:t>particle</a:t>
            </a:r>
            <a:r>
              <a:rPr lang="en-US" dirty="0"/>
              <a:t> </a:t>
            </a:r>
            <a:r>
              <a:rPr lang="en-US" spc="-114" dirty="0"/>
              <a:t> </a:t>
            </a:r>
            <a:r>
              <a:rPr lang="en-US" spc="-5" dirty="0"/>
              <a:t>travels</a:t>
            </a:r>
            <a:r>
              <a:rPr lang="en-US" dirty="0"/>
              <a:t> </a:t>
            </a:r>
            <a:r>
              <a:rPr lang="en-US" spc="-114" dirty="0"/>
              <a:t> </a:t>
            </a:r>
            <a:r>
              <a:rPr lang="en-US" i="1" spc="-15" dirty="0"/>
              <a:t>v</a:t>
            </a:r>
            <a:r>
              <a:rPr lang="en-US" i="1" dirty="0"/>
              <a:t> </a:t>
            </a:r>
            <a:r>
              <a:rPr lang="en-US" i="1" spc="-130" dirty="0"/>
              <a:t> </a:t>
            </a:r>
            <a:r>
              <a:rPr lang="en-US" spc="-10" dirty="0"/>
              <a:t>cm/min</a:t>
            </a:r>
            <a:r>
              <a:rPr lang="en-US" spc="-5" dirty="0"/>
              <a:t>,</a:t>
            </a:r>
            <a:r>
              <a:rPr lang="en-US" spc="15" dirty="0"/>
              <a:t> </a:t>
            </a:r>
            <a:r>
              <a:rPr lang="en-US" spc="-5" dirty="0"/>
              <a:t>so</a:t>
            </a:r>
            <a:r>
              <a:rPr lang="en-US" spc="15" dirty="0"/>
              <a:t> </a:t>
            </a:r>
            <a:r>
              <a:rPr lang="en-US" spc="-5" dirty="0"/>
              <a:t>it</a:t>
            </a:r>
            <a:r>
              <a:rPr lang="en-US" spc="15" dirty="0"/>
              <a:t> </a:t>
            </a:r>
            <a:r>
              <a:rPr lang="en-US" spc="-5" dirty="0"/>
              <a:t>flows</a:t>
            </a:r>
            <a:r>
              <a:rPr lang="en-US" spc="15" dirty="0"/>
              <a:t> </a:t>
            </a:r>
            <a:r>
              <a:rPr lang="en-US" spc="-5" dirty="0"/>
              <a:t>past</a:t>
            </a:r>
            <a:r>
              <a:rPr lang="en-US" spc="100" dirty="0"/>
              <a:t> </a:t>
            </a:r>
            <a:r>
              <a:rPr lang="en-US" i="1" spc="-10" dirty="0"/>
              <a:t>P</a:t>
            </a:r>
            <a:r>
              <a:rPr lang="en-US" i="1" spc="95" dirty="0"/>
              <a:t> </a:t>
            </a:r>
            <a:r>
              <a:rPr lang="en-US" spc="-10" dirty="0"/>
              <a:t>durin</a:t>
            </a:r>
            <a:r>
              <a:rPr lang="en-US" spc="-5" dirty="0"/>
              <a:t>g</a:t>
            </a:r>
            <a:r>
              <a:rPr lang="en-US" spc="15" dirty="0"/>
              <a:t> </a:t>
            </a:r>
            <a:r>
              <a:rPr lang="en-US" spc="-5" dirty="0"/>
              <a:t>t</a:t>
            </a:r>
            <a:r>
              <a:rPr lang="en-US" spc="-10" dirty="0"/>
              <a:t>hi</a:t>
            </a:r>
            <a:r>
              <a:rPr lang="en-US" spc="-5" dirty="0"/>
              <a:t>s</a:t>
            </a:r>
            <a:r>
              <a:rPr lang="en-US" spc="15" dirty="0"/>
              <a:t> </a:t>
            </a:r>
            <a:r>
              <a:rPr lang="en-US" spc="-10" dirty="0"/>
              <a:t>minut</a:t>
            </a:r>
            <a:r>
              <a:rPr lang="en-US" spc="-5" dirty="0"/>
              <a:t>e</a:t>
            </a:r>
            <a:r>
              <a:rPr lang="en-US" spc="15" dirty="0"/>
              <a:t> </a:t>
            </a:r>
            <a:r>
              <a:rPr lang="en-US" spc="-5" dirty="0"/>
              <a:t>if</a:t>
            </a:r>
            <a:r>
              <a:rPr lang="en-US" spc="15" dirty="0"/>
              <a:t> </a:t>
            </a:r>
            <a:r>
              <a:rPr lang="en-US" spc="-5" dirty="0"/>
              <a:t>it</a:t>
            </a:r>
            <a:r>
              <a:rPr lang="en-US" spc="15" dirty="0"/>
              <a:t> </a:t>
            </a:r>
            <a:r>
              <a:rPr lang="en-US" spc="-5" dirty="0"/>
              <a:t>is</a:t>
            </a:r>
            <a:r>
              <a:rPr lang="en-US" spc="15" dirty="0"/>
              <a:t> </a:t>
            </a:r>
            <a:r>
              <a:rPr lang="en-US" spc="-5" dirty="0"/>
              <a:t>l</a:t>
            </a:r>
            <a:r>
              <a:rPr lang="en-US" spc="-10" dirty="0"/>
              <a:t>ocate</a:t>
            </a:r>
            <a:r>
              <a:rPr lang="en-US" spc="-5" dirty="0"/>
              <a:t>d</a:t>
            </a:r>
            <a:r>
              <a:rPr lang="en-US" spc="15" dirty="0"/>
              <a:t> </a:t>
            </a:r>
            <a:r>
              <a:rPr lang="en-US" spc="-10" dirty="0"/>
              <a:t>no</a:t>
            </a:r>
            <a:r>
              <a:rPr lang="en-US" spc="-5" dirty="0"/>
              <a:t>t</a:t>
            </a:r>
            <a:r>
              <a:rPr lang="en-US" spc="15" dirty="0"/>
              <a:t> </a:t>
            </a:r>
            <a:r>
              <a:rPr lang="en-US" spc="-15" dirty="0"/>
              <a:t>mor</a:t>
            </a:r>
            <a:r>
              <a:rPr lang="en-US" spc="-5" dirty="0"/>
              <a:t>e</a:t>
            </a:r>
            <a:r>
              <a:rPr lang="en-US" spc="15" dirty="0"/>
              <a:t> </a:t>
            </a:r>
            <a:r>
              <a:rPr lang="en-US" spc="-10" dirty="0"/>
              <a:t>tha</a:t>
            </a:r>
            <a:r>
              <a:rPr lang="en-US" spc="-5" dirty="0"/>
              <a:t>n</a:t>
            </a:r>
            <a:r>
              <a:rPr lang="en-US" spc="15" dirty="0"/>
              <a:t> </a:t>
            </a:r>
            <a:r>
              <a:rPr lang="en-US" i="1" spc="-15" dirty="0"/>
              <a:t>v</a:t>
            </a:r>
            <a:r>
              <a:rPr lang="en-US" i="1" spc="25" dirty="0"/>
              <a:t> </a:t>
            </a:r>
            <a:r>
              <a:rPr lang="en-US" spc="-5" dirty="0"/>
              <a:t>centimeters to</a:t>
            </a:r>
            <a:r>
              <a:rPr lang="en-US" spc="75" dirty="0"/>
              <a:t> </a:t>
            </a:r>
            <a:r>
              <a:rPr lang="en-US" spc="-5" dirty="0"/>
              <a:t>the</a:t>
            </a:r>
            <a:r>
              <a:rPr lang="en-US" spc="75" dirty="0"/>
              <a:t> </a:t>
            </a:r>
            <a:r>
              <a:rPr lang="en-US" spc="-5" dirty="0"/>
              <a:t>left</a:t>
            </a:r>
            <a:r>
              <a:rPr lang="en-US" spc="75" dirty="0"/>
              <a:t> </a:t>
            </a:r>
            <a:r>
              <a:rPr lang="en-US" spc="-10" dirty="0"/>
              <a:t>o</a:t>
            </a:r>
            <a:r>
              <a:rPr lang="en-US" spc="-5" dirty="0"/>
              <a:t>f</a:t>
            </a:r>
            <a:r>
              <a:rPr lang="en-US" dirty="0"/>
              <a:t> </a:t>
            </a:r>
            <a:r>
              <a:rPr lang="en-US" spc="-90" dirty="0"/>
              <a:t> </a:t>
            </a:r>
            <a:r>
              <a:rPr lang="en-US" i="1" spc="-10" dirty="0"/>
              <a:t>P</a:t>
            </a:r>
            <a:r>
              <a:rPr lang="en-US" i="1" dirty="0"/>
              <a:t> </a:t>
            </a:r>
            <a:r>
              <a:rPr lang="en-US" i="1" spc="-95" dirty="0"/>
              <a:t> </a:t>
            </a:r>
            <a:r>
              <a:rPr lang="en-US" spc="-5" dirty="0"/>
              <a:t>(assuming</a:t>
            </a:r>
            <a:r>
              <a:rPr lang="en-US" spc="75" dirty="0"/>
              <a:t> </a:t>
            </a:r>
            <a:r>
              <a:rPr lang="en-US" spc="-5" dirty="0"/>
              <a:t>the</a:t>
            </a:r>
            <a:r>
              <a:rPr lang="en-US" spc="75" dirty="0"/>
              <a:t> </a:t>
            </a:r>
            <a:r>
              <a:rPr lang="en-US" spc="-5" dirty="0"/>
              <a:t>fluid</a:t>
            </a:r>
            <a:r>
              <a:rPr lang="en-US" spc="75" dirty="0"/>
              <a:t> </a:t>
            </a:r>
            <a:r>
              <a:rPr lang="en-US" spc="-5" dirty="0"/>
              <a:t>flows</a:t>
            </a:r>
            <a:r>
              <a:rPr lang="en-US" spc="75" dirty="0"/>
              <a:t> </a:t>
            </a:r>
            <a:r>
              <a:rPr lang="en-US" spc="-5" dirty="0"/>
              <a:t>from</a:t>
            </a:r>
            <a:r>
              <a:rPr lang="en-US" spc="75" dirty="0"/>
              <a:t> </a:t>
            </a:r>
            <a:r>
              <a:rPr lang="en-US" spc="-5" dirty="0"/>
              <a:t>left</a:t>
            </a:r>
            <a:r>
              <a:rPr lang="en-US" spc="75" dirty="0"/>
              <a:t> </a:t>
            </a:r>
            <a:r>
              <a:rPr lang="en-US" spc="-5" dirty="0"/>
              <a:t>to</a:t>
            </a:r>
            <a:r>
              <a:rPr lang="en-US" spc="75" dirty="0"/>
              <a:t> </a:t>
            </a:r>
            <a:r>
              <a:rPr lang="en-US" spc="-5" dirty="0"/>
              <a:t>right).</a:t>
            </a:r>
            <a:r>
              <a:rPr lang="en-US" spc="75" dirty="0"/>
              <a:t> </a:t>
            </a:r>
            <a:r>
              <a:rPr lang="en-US" spc="-5" dirty="0"/>
              <a:t>Therefore,</a:t>
            </a:r>
            <a:r>
              <a:rPr lang="en-US" spc="75" dirty="0"/>
              <a:t> </a:t>
            </a:r>
            <a:r>
              <a:rPr lang="en-US" spc="-5" dirty="0"/>
              <a:t>the</a:t>
            </a:r>
            <a:r>
              <a:rPr lang="en-US" spc="75" dirty="0"/>
              <a:t> </a:t>
            </a:r>
            <a:r>
              <a:rPr lang="en-US" spc="-5" dirty="0"/>
              <a:t>column</a:t>
            </a:r>
            <a:r>
              <a:rPr lang="en-US" spc="75" dirty="0"/>
              <a:t> </a:t>
            </a:r>
            <a:r>
              <a:rPr lang="en-US" spc="-10" dirty="0"/>
              <a:t>o</a:t>
            </a:r>
            <a:r>
              <a:rPr lang="en-US" spc="-5" dirty="0"/>
              <a:t>f fluid</a:t>
            </a:r>
            <a:r>
              <a:rPr lang="en-US" spc="40" dirty="0"/>
              <a:t> </a:t>
            </a:r>
            <a:r>
              <a:rPr lang="en-US" spc="-5" dirty="0"/>
              <a:t>flowing</a:t>
            </a:r>
            <a:r>
              <a:rPr lang="en-US" spc="40" dirty="0"/>
              <a:t> </a:t>
            </a:r>
            <a:r>
              <a:rPr lang="en-US" spc="-5" dirty="0"/>
              <a:t>past</a:t>
            </a:r>
            <a:r>
              <a:rPr lang="en-US" dirty="0"/>
              <a:t> </a:t>
            </a:r>
            <a:r>
              <a:rPr lang="en-US" spc="-125" dirty="0"/>
              <a:t> </a:t>
            </a:r>
            <a:r>
              <a:rPr lang="en-US" i="1" spc="-10" dirty="0"/>
              <a:t>P</a:t>
            </a:r>
            <a:r>
              <a:rPr lang="en-US" i="1" spc="120" dirty="0"/>
              <a:t> </a:t>
            </a:r>
            <a:r>
              <a:rPr lang="en-US" spc="-5" dirty="0"/>
              <a:t>in</a:t>
            </a:r>
            <a:r>
              <a:rPr lang="en-US" spc="40" dirty="0"/>
              <a:t> </a:t>
            </a:r>
            <a:r>
              <a:rPr lang="en-US" spc="-5" dirty="0"/>
              <a:t>a</a:t>
            </a:r>
            <a:r>
              <a:rPr lang="en-US" spc="40" dirty="0"/>
              <a:t> </a:t>
            </a:r>
            <a:r>
              <a:rPr lang="en-US" spc="-10" dirty="0"/>
              <a:t>1</a:t>
            </a:r>
            <a:r>
              <a:rPr lang="en-US" spc="-5" dirty="0"/>
              <a:t>-min</a:t>
            </a:r>
            <a:r>
              <a:rPr lang="en-US" spc="40" dirty="0"/>
              <a:t> </a:t>
            </a:r>
            <a:r>
              <a:rPr lang="en-US" spc="-5" dirty="0"/>
              <a:t>interval</a:t>
            </a:r>
            <a:r>
              <a:rPr lang="en-US" spc="40" dirty="0"/>
              <a:t> </a:t>
            </a:r>
            <a:r>
              <a:rPr lang="en-US" spc="-5" dirty="0"/>
              <a:t>is</a:t>
            </a:r>
            <a:r>
              <a:rPr lang="en-US" spc="40" dirty="0"/>
              <a:t> </a:t>
            </a:r>
            <a:r>
              <a:rPr lang="en-US" spc="-5" dirty="0"/>
              <a:t>a</a:t>
            </a:r>
            <a:r>
              <a:rPr lang="en-US" spc="40" dirty="0"/>
              <a:t> </a:t>
            </a:r>
            <a:r>
              <a:rPr lang="en-US" spc="-5" dirty="0"/>
              <a:t>cylinder</a:t>
            </a:r>
            <a:r>
              <a:rPr lang="en-US" spc="40" dirty="0"/>
              <a:t> </a:t>
            </a:r>
            <a:r>
              <a:rPr lang="en-US" spc="-5" dirty="0"/>
              <a:t>of</a:t>
            </a:r>
            <a:r>
              <a:rPr lang="en-US" spc="40" dirty="0"/>
              <a:t> </a:t>
            </a:r>
            <a:r>
              <a:rPr lang="en-US" spc="-5" dirty="0"/>
              <a:t>radius</a:t>
            </a:r>
            <a:r>
              <a:rPr lang="en-US" spc="120" dirty="0"/>
              <a:t> </a:t>
            </a:r>
            <a:r>
              <a:rPr lang="en-US" i="1" spc="30" dirty="0"/>
              <a:t>R</a:t>
            </a:r>
            <a:r>
              <a:rPr lang="en-US" spc="-5" dirty="0"/>
              <a:t>,</a:t>
            </a:r>
            <a:r>
              <a:rPr lang="en-US" spc="40" dirty="0"/>
              <a:t> </a:t>
            </a:r>
            <a:r>
              <a:rPr lang="en-US" spc="-5" dirty="0"/>
              <a:t>l</a:t>
            </a:r>
            <a:r>
              <a:rPr lang="en-US" spc="-10" dirty="0"/>
              <a:t>engt</a:t>
            </a:r>
            <a:r>
              <a:rPr lang="en-US" spc="-5" dirty="0"/>
              <a:t>h</a:t>
            </a:r>
            <a:r>
              <a:rPr lang="en-US" spc="40" dirty="0"/>
              <a:t> </a:t>
            </a:r>
            <a:r>
              <a:rPr lang="en-US" i="1" spc="20" dirty="0"/>
              <a:t>v</a:t>
            </a:r>
            <a:r>
              <a:rPr lang="en-US" spc="-5" dirty="0"/>
              <a:t>,</a:t>
            </a:r>
            <a:r>
              <a:rPr lang="en-US" spc="40" dirty="0"/>
              <a:t> </a:t>
            </a:r>
            <a:r>
              <a:rPr lang="en-US" spc="-10" dirty="0"/>
              <a:t>an</a:t>
            </a:r>
            <a:r>
              <a:rPr lang="en-US" spc="-5" dirty="0"/>
              <a:t>d</a:t>
            </a:r>
            <a:r>
              <a:rPr lang="en-US" spc="40" dirty="0"/>
              <a:t> </a:t>
            </a:r>
            <a:r>
              <a:rPr lang="en-US" spc="-10" dirty="0"/>
              <a:t>volume </a:t>
            </a:r>
            <a:r>
              <a:rPr lang="en-US" i="1" spc="-75" dirty="0"/>
              <a:t>π</a:t>
            </a:r>
            <a:r>
              <a:rPr lang="en-US" i="1" spc="-100" dirty="0"/>
              <a:t> </a:t>
            </a:r>
            <a:r>
              <a:rPr lang="en-US" i="1" spc="30" dirty="0"/>
              <a:t>R</a:t>
            </a:r>
            <a:r>
              <a:rPr lang="en-US" spc="67" baseline="25925" dirty="0"/>
              <a:t>2</a:t>
            </a:r>
            <a:r>
              <a:rPr lang="en-US" i="1" spc="-15" dirty="0"/>
              <a:t>v</a:t>
            </a:r>
            <a:r>
              <a:rPr lang="en-US" i="1" spc="10" dirty="0"/>
              <a:t> </a:t>
            </a:r>
            <a:r>
              <a:rPr lang="en-US" spc="-5" dirty="0"/>
              <a:t>(Figure </a:t>
            </a:r>
            <a:r>
              <a:rPr lang="en-US" spc="-10" dirty="0"/>
              <a:t>9</a:t>
            </a:r>
            <a:r>
              <a:rPr lang="en-US" spc="-5" dirty="0"/>
              <a:t>).</a:t>
            </a:r>
            <a:endParaRPr lang="en-US" dirty="0"/>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p:pic>
        <p:nvPicPr>
          <p:cNvPr id="4" name="Picture 3" descr="An illustration shows a cylinder representing a column of fluid flowing.&#10;A horizontal cylinder has two arrows to the left of the cylinder, two arrows in the middle, and two arrows on the right all pointing toward the right. In the center of the cylinder are two circular cross sections. From one cross section to the next is labeled v centimeters. A dashed horizontal line passes through the center of the second cross section, labeled capital P. The distance from the dashed line to the cylinder is labeled capital R.">
            <a:extLst>
              <a:ext uri="{FF2B5EF4-FFF2-40B4-BE49-F238E27FC236}">
                <a16:creationId xmlns="" xmlns:a16="http://schemas.microsoft.com/office/drawing/2014/main" id="{4BFAA4B6-A877-4000-A420-2CA446683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446" y="3370041"/>
            <a:ext cx="7229546" cy="1280018"/>
          </a:xfrm>
          <a:prstGeom prst="rect">
            <a:avLst/>
          </a:prstGeom>
        </p:spPr>
      </p:pic>
      <p:pic>
        <p:nvPicPr>
          <p:cNvPr id="5" name="Picture 4" descr="Figure 9: The column of fluid flowing past P in 1 unit of time is a cylinder of volume pi R squared upsilon">
            <a:extLst>
              <a:ext uri="{FF2B5EF4-FFF2-40B4-BE49-F238E27FC236}">
                <a16:creationId xmlns="" xmlns:a16="http://schemas.microsoft.com/office/drawing/2014/main" id="{4BD1ABEB-71C5-43BE-9388-86BA65D7BC02}"/>
              </a:ext>
            </a:extLst>
          </p:cNvPr>
          <p:cNvPicPr>
            <a:picLocks noChangeAspect="1"/>
          </p:cNvPicPr>
          <p:nvPr/>
        </p:nvPicPr>
        <p:blipFill>
          <a:blip r:embed="rId3"/>
          <a:stretch>
            <a:fillRect/>
          </a:stretch>
        </p:blipFill>
        <p:spPr>
          <a:xfrm>
            <a:off x="1109869" y="3922848"/>
            <a:ext cx="2901084" cy="572906"/>
          </a:xfrm>
          <a:prstGeom prst="rect">
            <a:avLst/>
          </a:prstGeom>
        </p:spPr>
      </p:pic>
    </p:spTree>
    <p:extLst>
      <p:ext uri="{BB962C8B-B14F-4D97-AF65-F5344CB8AC3E}">
        <p14:creationId xmlns:p14="http://schemas.microsoft.com/office/powerpoint/2010/main" val="661471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16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684566" cy="4724400"/>
          </a:xfrm>
        </p:spPr>
        <p:txBody>
          <a:bodyPr>
            <a:noAutofit/>
          </a:bodyPr>
          <a:lstStyle/>
          <a:p>
            <a:pPr marL="36900" indent="0">
              <a:lnSpc>
                <a:spcPct val="100000"/>
              </a:lnSpc>
              <a:buNone/>
            </a:pPr>
            <a:r>
              <a:rPr lang="en-US" spc="-5" dirty="0">
                <a:latin typeface="Times New Roman"/>
                <a:cs typeface="Times New Roman"/>
              </a:rPr>
              <a:t>In</a:t>
            </a:r>
            <a:r>
              <a:rPr lang="en-US" spc="-20" dirty="0">
                <a:latin typeface="Times New Roman"/>
                <a:cs typeface="Times New Roman"/>
              </a:rPr>
              <a:t> </a:t>
            </a:r>
            <a:r>
              <a:rPr lang="en-US" spc="-5" dirty="0">
                <a:latin typeface="Times New Roman"/>
                <a:cs typeface="Times New Roman"/>
              </a:rPr>
              <a:t>reality,</a:t>
            </a:r>
            <a:r>
              <a:rPr lang="en-US" spc="-20" dirty="0">
                <a:latin typeface="Times New Roman"/>
                <a:cs typeface="Times New Roman"/>
              </a:rPr>
              <a:t> </a:t>
            </a:r>
            <a:r>
              <a:rPr lang="en-US" spc="-5" dirty="0">
                <a:latin typeface="Times New Roman"/>
                <a:cs typeface="Times New Roman"/>
              </a:rPr>
              <a:t>the</a:t>
            </a:r>
            <a:r>
              <a:rPr lang="en-US" spc="-20" dirty="0">
                <a:latin typeface="Times New Roman"/>
                <a:cs typeface="Times New Roman"/>
              </a:rPr>
              <a:t> </a:t>
            </a:r>
            <a:r>
              <a:rPr lang="en-US" spc="-5" dirty="0">
                <a:latin typeface="Times New Roman"/>
                <a:cs typeface="Times New Roman"/>
              </a:rPr>
              <a:t>fluid</a:t>
            </a:r>
            <a:r>
              <a:rPr lang="en-US" spc="-20" dirty="0">
                <a:latin typeface="Times New Roman"/>
                <a:cs typeface="Times New Roman"/>
              </a:rPr>
              <a:t> </a:t>
            </a:r>
            <a:r>
              <a:rPr lang="en-US" spc="-5" dirty="0">
                <a:latin typeface="Times New Roman"/>
                <a:cs typeface="Times New Roman"/>
              </a:rPr>
              <a:t>particles</a:t>
            </a:r>
            <a:r>
              <a:rPr lang="en-US" spc="-20" dirty="0">
                <a:latin typeface="Times New Roman"/>
                <a:cs typeface="Times New Roman"/>
              </a:rPr>
              <a:t> </a:t>
            </a:r>
            <a:r>
              <a:rPr lang="en-US" spc="-10" dirty="0">
                <a:latin typeface="Times New Roman"/>
                <a:cs typeface="Times New Roman"/>
              </a:rPr>
              <a:t>d</a:t>
            </a:r>
            <a:r>
              <a:rPr lang="en-US" spc="-5" dirty="0">
                <a:latin typeface="Times New Roman"/>
                <a:cs typeface="Times New Roman"/>
              </a:rPr>
              <a:t>o</a:t>
            </a:r>
            <a:r>
              <a:rPr lang="en-US" spc="-20" dirty="0">
                <a:latin typeface="Times New Roman"/>
                <a:cs typeface="Times New Roman"/>
              </a:rPr>
              <a:t> </a:t>
            </a:r>
            <a:r>
              <a:rPr lang="en-US" spc="-5" dirty="0">
                <a:latin typeface="Times New Roman"/>
                <a:cs typeface="Times New Roman"/>
              </a:rPr>
              <a:t>not</a:t>
            </a:r>
            <a:r>
              <a:rPr lang="en-US" spc="-20" dirty="0">
                <a:latin typeface="Times New Roman"/>
                <a:cs typeface="Times New Roman"/>
              </a:rPr>
              <a:t> </a:t>
            </a:r>
            <a:r>
              <a:rPr lang="en-US" spc="-5" dirty="0">
                <a:latin typeface="Times New Roman"/>
                <a:cs typeface="Times New Roman"/>
              </a:rPr>
              <a:t>all</a:t>
            </a:r>
            <a:r>
              <a:rPr lang="en-US" spc="-20" dirty="0">
                <a:latin typeface="Times New Roman"/>
                <a:cs typeface="Times New Roman"/>
              </a:rPr>
              <a:t> </a:t>
            </a:r>
            <a:r>
              <a:rPr lang="en-US" spc="-5" dirty="0">
                <a:latin typeface="Times New Roman"/>
                <a:cs typeface="Times New Roman"/>
              </a:rPr>
              <a:t>travel</a:t>
            </a:r>
            <a:r>
              <a:rPr lang="en-US" spc="-20" dirty="0">
                <a:latin typeface="Times New Roman"/>
                <a:cs typeface="Times New Roman"/>
              </a:rPr>
              <a:t> </a:t>
            </a:r>
            <a:r>
              <a:rPr lang="en-US" spc="-5" dirty="0">
                <a:latin typeface="Times New Roman"/>
                <a:cs typeface="Times New Roman"/>
              </a:rPr>
              <a:t>at</a:t>
            </a:r>
            <a:r>
              <a:rPr lang="en-US" spc="-20" dirty="0">
                <a:latin typeface="Times New Roman"/>
                <a:cs typeface="Times New Roman"/>
              </a:rPr>
              <a:t> </a:t>
            </a:r>
            <a:r>
              <a:rPr lang="en-US" spc="-5" dirty="0">
                <a:latin typeface="Times New Roman"/>
                <a:cs typeface="Times New Roman"/>
              </a:rPr>
              <a:t>the</a:t>
            </a:r>
            <a:r>
              <a:rPr lang="en-US" spc="-20" dirty="0">
                <a:latin typeface="Times New Roman"/>
                <a:cs typeface="Times New Roman"/>
              </a:rPr>
              <a:t> </a:t>
            </a:r>
            <a:r>
              <a:rPr lang="en-US" spc="-10" dirty="0">
                <a:latin typeface="Times New Roman"/>
                <a:cs typeface="Times New Roman"/>
              </a:rPr>
              <a:t>same</a:t>
            </a:r>
            <a:r>
              <a:rPr lang="en-US" spc="-20" dirty="0">
                <a:latin typeface="Times New Roman"/>
                <a:cs typeface="Times New Roman"/>
              </a:rPr>
              <a:t> </a:t>
            </a:r>
            <a:r>
              <a:rPr lang="en-US" spc="-5" dirty="0">
                <a:latin typeface="Times New Roman"/>
                <a:cs typeface="Times New Roman"/>
              </a:rPr>
              <a:t>velocity</a:t>
            </a:r>
            <a:r>
              <a:rPr lang="en-US" spc="-20" dirty="0">
                <a:latin typeface="Times New Roman"/>
                <a:cs typeface="Times New Roman"/>
              </a:rPr>
              <a:t> </a:t>
            </a:r>
            <a:r>
              <a:rPr lang="en-US" spc="-5" dirty="0">
                <a:latin typeface="Times New Roman"/>
                <a:cs typeface="Times New Roman"/>
              </a:rPr>
              <a:t>because</a:t>
            </a:r>
            <a:r>
              <a:rPr lang="en-US" spc="-2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20" dirty="0">
                <a:latin typeface="Times New Roman"/>
                <a:cs typeface="Times New Roman"/>
              </a:rPr>
              <a:t> </a:t>
            </a:r>
            <a:r>
              <a:rPr lang="en-US" spc="-5" dirty="0">
                <a:latin typeface="Times New Roman"/>
                <a:cs typeface="Times New Roman"/>
              </a:rPr>
              <a:t>friction. </a:t>
            </a:r>
            <a:r>
              <a:rPr lang="en-US" spc="-15" dirty="0">
                <a:latin typeface="Times New Roman"/>
                <a:cs typeface="Times New Roman"/>
              </a:rPr>
              <a:t>However</a:t>
            </a:r>
            <a:r>
              <a:rPr lang="en-US" spc="-5" dirty="0">
                <a:latin typeface="Times New Roman"/>
                <a:cs typeface="Times New Roman"/>
              </a:rPr>
              <a:t>,</a:t>
            </a:r>
            <a:r>
              <a:rPr lang="en-US" spc="9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a:t>
            </a:r>
            <a:r>
              <a:rPr lang="en-US" spc="-5" dirty="0">
                <a:latin typeface="Times New Roman"/>
                <a:cs typeface="Times New Roman"/>
              </a:rPr>
              <a:t>r</a:t>
            </a:r>
            <a:r>
              <a:rPr lang="en-US" spc="90" dirty="0">
                <a:latin typeface="Times New Roman"/>
                <a:cs typeface="Times New Roman"/>
              </a:rPr>
              <a:t> </a:t>
            </a:r>
            <a:r>
              <a:rPr lang="en-US" spc="-5" dirty="0">
                <a:latin typeface="Times New Roman"/>
                <a:cs typeface="Times New Roman"/>
              </a:rPr>
              <a:t>a</a:t>
            </a:r>
            <a:r>
              <a:rPr lang="en-US" spc="9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lowl</a:t>
            </a:r>
            <a:r>
              <a:rPr lang="en-US" spc="-5" dirty="0">
                <a:latin typeface="Times New Roman"/>
                <a:cs typeface="Times New Roman"/>
              </a:rPr>
              <a:t>y</a:t>
            </a:r>
            <a:r>
              <a:rPr lang="en-US" spc="90" dirty="0">
                <a:latin typeface="Times New Roman"/>
                <a:cs typeface="Times New Roman"/>
              </a:rPr>
              <a:t> </a:t>
            </a:r>
            <a:r>
              <a:rPr lang="en-US" spc="-15" dirty="0">
                <a:latin typeface="Times New Roman"/>
                <a:cs typeface="Times New Roman"/>
              </a:rPr>
              <a:t>movin</a:t>
            </a:r>
            <a:r>
              <a:rPr lang="en-US" spc="-5" dirty="0">
                <a:latin typeface="Times New Roman"/>
                <a:cs typeface="Times New Roman"/>
              </a:rPr>
              <a:t>g</a:t>
            </a:r>
            <a:r>
              <a:rPr lang="en-US" spc="90" dirty="0">
                <a:latin typeface="Times New Roman"/>
                <a:cs typeface="Times New Roman"/>
              </a:rPr>
              <a:t> </a:t>
            </a:r>
            <a:r>
              <a:rPr lang="en-US" spc="-10" dirty="0">
                <a:latin typeface="Times New Roman"/>
                <a:cs typeface="Times New Roman"/>
              </a:rPr>
              <a:t>fluid</a:t>
            </a:r>
            <a:r>
              <a:rPr lang="en-US" spc="-5" dirty="0">
                <a:latin typeface="Times New Roman"/>
                <a:cs typeface="Times New Roman"/>
              </a:rPr>
              <a:t>,</a:t>
            </a:r>
            <a:r>
              <a:rPr lang="en-US" spc="9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9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low</a:t>
            </a:r>
            <a:r>
              <a:rPr lang="en-US" spc="90" dirty="0">
                <a:latin typeface="Times New Roman"/>
                <a:cs typeface="Times New Roman"/>
              </a:rPr>
              <a:t> </a:t>
            </a:r>
            <a:r>
              <a:rPr lang="en-US" spc="-5" dirty="0">
                <a:latin typeface="Times New Roman"/>
                <a:cs typeface="Times New Roman"/>
              </a:rPr>
              <a:t>is</a:t>
            </a:r>
            <a:r>
              <a:rPr lang="en-US" spc="90" dirty="0">
                <a:latin typeface="Times New Roman"/>
                <a:cs typeface="Times New Roman"/>
              </a:rPr>
              <a:t> </a:t>
            </a:r>
            <a:r>
              <a:rPr lang="en-US" b="1" i="1" spc="-10" dirty="0">
                <a:latin typeface="Times New Roman"/>
                <a:cs typeface="Times New Roman"/>
              </a:rPr>
              <a:t>lamina</a:t>
            </a:r>
            <a:r>
              <a:rPr lang="en-US" b="1" i="1" spc="-5" dirty="0">
                <a:latin typeface="Times New Roman"/>
                <a:cs typeface="Times New Roman"/>
              </a:rPr>
              <a:t>r</a:t>
            </a:r>
            <a:r>
              <a:rPr lang="en-US" spc="-5" dirty="0">
                <a:latin typeface="Times New Roman"/>
                <a:cs typeface="Times New Roman"/>
              </a:rPr>
              <a:t>,</a:t>
            </a:r>
            <a:r>
              <a:rPr lang="en-US" spc="9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90" dirty="0">
                <a:latin typeface="Times New Roman"/>
                <a:cs typeface="Times New Roman"/>
              </a:rPr>
              <a:t> </a:t>
            </a:r>
            <a:r>
              <a:rPr lang="en-US" spc="-10" dirty="0">
                <a:latin typeface="Times New Roman"/>
                <a:cs typeface="Times New Roman"/>
              </a:rPr>
              <a:t>whic</a:t>
            </a:r>
            <a:r>
              <a:rPr lang="en-US" spc="-5" dirty="0">
                <a:latin typeface="Times New Roman"/>
                <a:cs typeface="Times New Roman"/>
              </a:rPr>
              <a:t>h</a:t>
            </a:r>
            <a:r>
              <a:rPr lang="en-US" spc="9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90" dirty="0">
                <a:latin typeface="Times New Roman"/>
                <a:cs typeface="Times New Roman"/>
              </a:rPr>
              <a:t> </a:t>
            </a:r>
            <a:r>
              <a:rPr lang="en-US" spc="-15" dirty="0">
                <a:latin typeface="Times New Roman"/>
                <a:cs typeface="Times New Roman"/>
              </a:rPr>
              <a:t>mea</a:t>
            </a:r>
            <a:r>
              <a:rPr lang="en-US" spc="-5" dirty="0">
                <a:latin typeface="Times New Roman"/>
                <a:cs typeface="Times New Roman"/>
              </a:rPr>
              <a:t>n</a:t>
            </a:r>
            <a:r>
              <a:rPr lang="en-US" spc="9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90" dirty="0">
                <a:latin typeface="Times New Roman"/>
                <a:cs typeface="Times New Roman"/>
              </a:rPr>
              <a:t> </a:t>
            </a:r>
            <a:r>
              <a:rPr lang="en-US" spc="-10" dirty="0">
                <a:latin typeface="Times New Roman"/>
                <a:cs typeface="Times New Roman"/>
              </a:rPr>
              <a:t>the </a:t>
            </a:r>
            <a:r>
              <a:rPr lang="en-US" spc="-5" dirty="0">
                <a:latin typeface="Times New Roman"/>
                <a:cs typeface="Times New Roman"/>
              </a:rPr>
              <a:t>velocity</a:t>
            </a:r>
            <a:r>
              <a:rPr lang="en-US" spc="75" dirty="0">
                <a:latin typeface="Times New Roman"/>
                <a:cs typeface="Times New Roman"/>
              </a:rPr>
              <a:t> </a:t>
            </a:r>
            <a:r>
              <a:rPr lang="en-US" i="1" spc="20" dirty="0">
                <a:latin typeface="Arial"/>
                <a:cs typeface="Arial"/>
              </a:rPr>
              <a:t>v</a:t>
            </a:r>
            <a:r>
              <a:rPr lang="en-US" spc="-30" dirty="0">
                <a:latin typeface="Times New Roman"/>
                <a:cs typeface="Times New Roman"/>
              </a:rPr>
              <a:t>(</a:t>
            </a:r>
            <a:r>
              <a:rPr lang="en-US" i="1" spc="-5" dirty="0">
                <a:latin typeface="Times New Roman"/>
                <a:cs typeface="Times New Roman"/>
              </a:rPr>
              <a:t>r</a:t>
            </a:r>
            <a:r>
              <a:rPr lang="en-US" spc="-5" dirty="0">
                <a:latin typeface="Times New Roman"/>
                <a:cs typeface="Times New Roman"/>
              </a:rPr>
              <a:t>)</a:t>
            </a:r>
            <a:r>
              <a:rPr lang="en-US" spc="75" dirty="0">
                <a:latin typeface="Times New Roman"/>
                <a:cs typeface="Times New Roman"/>
              </a:rPr>
              <a:t> </a:t>
            </a:r>
            <a:r>
              <a:rPr lang="en-US" spc="-10" dirty="0">
                <a:latin typeface="Times New Roman"/>
                <a:cs typeface="Times New Roman"/>
              </a:rPr>
              <a:t>depend</a:t>
            </a:r>
            <a:r>
              <a:rPr lang="en-US" spc="-5" dirty="0">
                <a:latin typeface="Times New Roman"/>
                <a:cs typeface="Times New Roman"/>
              </a:rPr>
              <a:t>s</a:t>
            </a:r>
            <a:r>
              <a:rPr lang="en-US" spc="75" dirty="0">
                <a:latin typeface="Times New Roman"/>
                <a:cs typeface="Times New Roman"/>
              </a:rPr>
              <a:t> </a:t>
            </a:r>
            <a:r>
              <a:rPr lang="en-US" spc="-10" dirty="0">
                <a:latin typeface="Times New Roman"/>
                <a:cs typeface="Times New Roman"/>
              </a:rPr>
              <a:t>onl</a:t>
            </a:r>
            <a:r>
              <a:rPr lang="en-US" spc="-5" dirty="0">
                <a:latin typeface="Times New Roman"/>
                <a:cs typeface="Times New Roman"/>
              </a:rPr>
              <a:t>y</a:t>
            </a:r>
            <a:r>
              <a:rPr lang="en-US" spc="7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7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distanc</a:t>
            </a:r>
            <a:r>
              <a:rPr lang="en-US" spc="-5" dirty="0">
                <a:latin typeface="Times New Roman"/>
                <a:cs typeface="Times New Roman"/>
              </a:rPr>
              <a:t>e</a:t>
            </a:r>
            <a:r>
              <a:rPr lang="en-US" spc="55" dirty="0">
                <a:latin typeface="Times New Roman"/>
                <a:cs typeface="Times New Roman"/>
              </a:rPr>
              <a:t> </a:t>
            </a:r>
            <a:r>
              <a:rPr lang="en-US" i="1" spc="-5" dirty="0">
                <a:latin typeface="Times New Roman"/>
                <a:cs typeface="Times New Roman"/>
              </a:rPr>
              <a:t>r</a:t>
            </a:r>
            <a:r>
              <a:rPr lang="en-US" i="1" dirty="0">
                <a:latin typeface="Times New Roman"/>
                <a:cs typeface="Times New Roman"/>
              </a:rPr>
              <a:t> </a:t>
            </a:r>
            <a:r>
              <a:rPr lang="en-US" i="1" spc="-75" dirty="0">
                <a:latin typeface="Times New Roman"/>
                <a:cs typeface="Times New Roman"/>
              </a:rPr>
              <a:t> </a:t>
            </a:r>
            <a:r>
              <a:rPr lang="en-US" spc="-10" dirty="0">
                <a:latin typeface="Times New Roman"/>
                <a:cs typeface="Times New Roman"/>
              </a:rPr>
              <a:t>from</a:t>
            </a:r>
            <a:r>
              <a:rPr lang="en-US" spc="7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cente</a:t>
            </a:r>
            <a:r>
              <a:rPr lang="en-US" spc="-5" dirty="0">
                <a:latin typeface="Times New Roman"/>
                <a:cs typeface="Times New Roman"/>
              </a:rPr>
              <a:t>r</a:t>
            </a:r>
            <a:r>
              <a:rPr lang="en-US" spc="7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7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7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ube</a:t>
            </a:r>
            <a:r>
              <a:rPr lang="en-US" spc="-5" dirty="0">
                <a:latin typeface="Times New Roman"/>
                <a:cs typeface="Times New Roman"/>
              </a:rPr>
              <a:t>.</a:t>
            </a:r>
            <a:r>
              <a:rPr lang="en-US" spc="75"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particles a</a:t>
            </a:r>
            <a:r>
              <a:rPr lang="en-US" spc="-5" dirty="0">
                <a:latin typeface="Times New Roman"/>
                <a:cs typeface="Times New Roman"/>
              </a:rPr>
              <a:t>t</a:t>
            </a:r>
            <a:r>
              <a:rPr lang="en-US" spc="3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cente</a:t>
            </a:r>
            <a:r>
              <a:rPr lang="en-US" spc="-5" dirty="0">
                <a:latin typeface="Times New Roman"/>
                <a:cs typeface="Times New Roman"/>
              </a:rPr>
              <a:t>r</a:t>
            </a:r>
            <a:r>
              <a:rPr lang="en-US" spc="3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ub</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trave</a:t>
            </a:r>
            <a:r>
              <a:rPr lang="en-US" spc="-5" dirty="0">
                <a:latin typeface="Times New Roman"/>
                <a:cs typeface="Times New Roman"/>
              </a:rPr>
              <a:t>l</a:t>
            </a:r>
            <a:r>
              <a:rPr lang="en-US" spc="35" dirty="0">
                <a:latin typeface="Times New Roman"/>
                <a:cs typeface="Times New Roman"/>
              </a:rPr>
              <a:t> </a:t>
            </a:r>
            <a:r>
              <a:rPr lang="en-US" spc="-15" dirty="0">
                <a:latin typeface="Times New Roman"/>
                <a:cs typeface="Times New Roman"/>
              </a:rPr>
              <a:t>mos</a:t>
            </a:r>
            <a:r>
              <a:rPr lang="en-US" spc="-5" dirty="0">
                <a:latin typeface="Times New Roman"/>
                <a:cs typeface="Times New Roman"/>
              </a:rPr>
              <a:t>t</a:t>
            </a:r>
            <a:r>
              <a:rPr lang="en-US" spc="35" dirty="0">
                <a:latin typeface="Times New Roman"/>
                <a:cs typeface="Times New Roman"/>
              </a:rPr>
              <a:t> </a:t>
            </a:r>
            <a:r>
              <a:rPr lang="en-US" spc="-10" dirty="0">
                <a:latin typeface="Times New Roman"/>
                <a:cs typeface="Times New Roman"/>
              </a:rPr>
              <a:t>quickly</a:t>
            </a:r>
            <a:r>
              <a:rPr lang="en-US" spc="-5" dirty="0">
                <a:latin typeface="Times New Roman"/>
                <a:cs typeface="Times New Roman"/>
              </a:rPr>
              <a:t>,</a:t>
            </a:r>
            <a:r>
              <a:rPr lang="en-US" spc="3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3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velocit</a:t>
            </a:r>
            <a:r>
              <a:rPr lang="en-US" spc="-5" dirty="0">
                <a:latin typeface="Times New Roman"/>
                <a:cs typeface="Times New Roman"/>
              </a:rPr>
              <a:t>y</a:t>
            </a:r>
            <a:r>
              <a:rPr lang="en-US" spc="35" dirty="0">
                <a:latin typeface="Times New Roman"/>
                <a:cs typeface="Times New Roman"/>
              </a:rPr>
              <a:t> </a:t>
            </a:r>
            <a:r>
              <a:rPr lang="en-US" spc="-10" dirty="0">
                <a:latin typeface="Times New Roman"/>
                <a:cs typeface="Times New Roman"/>
              </a:rPr>
              <a:t>taper</a:t>
            </a:r>
            <a:r>
              <a:rPr lang="en-US" spc="-5" dirty="0">
                <a:latin typeface="Times New Roman"/>
                <a:cs typeface="Times New Roman"/>
              </a:rPr>
              <a:t>s</a:t>
            </a:r>
            <a:r>
              <a:rPr lang="en-US" spc="35" dirty="0">
                <a:latin typeface="Times New Roman"/>
                <a:cs typeface="Times New Roman"/>
              </a:rPr>
              <a:t> </a:t>
            </a:r>
            <a:r>
              <a:rPr lang="en-US" spc="-10" dirty="0">
                <a:latin typeface="Times New Roman"/>
                <a:cs typeface="Times New Roman"/>
              </a:rPr>
              <a:t>of</a:t>
            </a:r>
            <a:r>
              <a:rPr lang="en-US" spc="-5" dirty="0">
                <a:latin typeface="Times New Roman"/>
                <a:cs typeface="Times New Roman"/>
              </a:rPr>
              <a:t>f</a:t>
            </a:r>
            <a:r>
              <a:rPr lang="en-US" spc="3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35" dirty="0">
                <a:latin typeface="Times New Roman"/>
                <a:cs typeface="Times New Roman"/>
              </a:rPr>
              <a:t> </a:t>
            </a:r>
            <a:r>
              <a:rPr lang="en-US" spc="-10" dirty="0">
                <a:latin typeface="Times New Roman"/>
                <a:cs typeface="Times New Roman"/>
              </a:rPr>
              <a:t>zer</a:t>
            </a:r>
            <a:r>
              <a:rPr lang="en-US" spc="-5" dirty="0">
                <a:latin typeface="Times New Roman"/>
                <a:cs typeface="Times New Roman"/>
              </a:rPr>
              <a:t>o</a:t>
            </a:r>
            <a:r>
              <a:rPr lang="en-US" spc="35" dirty="0">
                <a:latin typeface="Times New Roman"/>
                <a:cs typeface="Times New Roman"/>
              </a:rPr>
              <a:t> </a:t>
            </a:r>
            <a:r>
              <a:rPr lang="en-US" spc="-10" dirty="0">
                <a:latin typeface="Times New Roman"/>
                <a:cs typeface="Times New Roman"/>
              </a:rPr>
              <a:t>nea</a:t>
            </a:r>
            <a:r>
              <a:rPr lang="en-US" spc="-5" dirty="0">
                <a:latin typeface="Times New Roman"/>
                <a:cs typeface="Times New Roman"/>
              </a:rPr>
              <a:t>r</a:t>
            </a:r>
            <a:r>
              <a:rPr lang="en-US" spc="35" dirty="0">
                <a:latin typeface="Times New Roman"/>
                <a:cs typeface="Times New Roman"/>
              </a:rPr>
              <a:t> </a:t>
            </a:r>
            <a:r>
              <a:rPr lang="en-US" spc="-10" dirty="0">
                <a:latin typeface="Times New Roman"/>
                <a:cs typeface="Times New Roman"/>
              </a:rPr>
              <a:t>the </a:t>
            </a:r>
            <a:r>
              <a:rPr lang="en-US" spc="-5" dirty="0">
                <a:latin typeface="Times New Roman"/>
                <a:cs typeface="Times New Roman"/>
              </a:rPr>
              <a:t>walls of the tube (Figure 10).</a:t>
            </a: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p:pic>
        <p:nvPicPr>
          <p:cNvPr id="4" name="Picture 3" descr="An illustration shows a cylinder representing a laminar flow.&#10;A horizontal cylinder has two arrows to the left of the cylinder and two arrows on the right all pointing toward the right. Five parallel arrows are shown in a parabolic shaped cross section. A dashed horizontal line goes through the center of the cross section at a point labeled capital p. The distance between the horizontal line and one of the five arrows is labeled r. This distance from the horizontal line and the cylinder is labeled capital R.">
            <a:extLst>
              <a:ext uri="{FF2B5EF4-FFF2-40B4-BE49-F238E27FC236}">
                <a16:creationId xmlns="" xmlns:a16="http://schemas.microsoft.com/office/drawing/2014/main" id="{BBC94805-C51C-4865-BD4F-CDCDBFFF4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429" y="3356840"/>
            <a:ext cx="8445305" cy="1327803"/>
          </a:xfrm>
          <a:prstGeom prst="rect">
            <a:avLst/>
          </a:prstGeom>
        </p:spPr>
      </p:pic>
      <p:pic>
        <p:nvPicPr>
          <p:cNvPr id="5" name="Picture 4" descr="Figure 10: Laminar flow: Velocity of fluid increases toward the center of the tube.">
            <a:extLst>
              <a:ext uri="{FF2B5EF4-FFF2-40B4-BE49-F238E27FC236}">
                <a16:creationId xmlns="" xmlns:a16="http://schemas.microsoft.com/office/drawing/2014/main" id="{FB9E7829-CA06-4D5E-8426-E08D83D83A98}"/>
              </a:ext>
            </a:extLst>
          </p:cNvPr>
          <p:cNvPicPr>
            <a:picLocks noChangeAspect="1"/>
          </p:cNvPicPr>
          <p:nvPr/>
        </p:nvPicPr>
        <p:blipFill>
          <a:blip r:embed="rId3"/>
          <a:stretch>
            <a:fillRect/>
          </a:stretch>
        </p:blipFill>
        <p:spPr>
          <a:xfrm>
            <a:off x="1741126" y="5112962"/>
            <a:ext cx="2719766" cy="554719"/>
          </a:xfrm>
          <a:prstGeom prst="rect">
            <a:avLst/>
          </a:prstGeom>
        </p:spPr>
      </p:pic>
    </p:spTree>
    <p:extLst>
      <p:ext uri="{BB962C8B-B14F-4D97-AF65-F5344CB8AC3E}">
        <p14:creationId xmlns:p14="http://schemas.microsoft.com/office/powerpoint/2010/main" val="766555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17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636565" cy="4711148"/>
              </a:xfrm>
            </p:spPr>
            <p:txBody>
              <a:bodyPr>
                <a:noAutofit/>
              </a:bodyPr>
              <a:lstStyle/>
              <a:p>
                <a:pPr marL="12700" marR="5080" indent="0">
                  <a:lnSpc>
                    <a:spcPct val="100000"/>
                  </a:lnSpc>
                  <a:buNone/>
                </a:pPr>
                <a:r>
                  <a:rPr lang="en-US" spc="-5" dirty="0">
                    <a:solidFill>
                      <a:schemeClr val="tx1"/>
                    </a:solidFill>
                  </a:rPr>
                  <a:t>If</a:t>
                </a:r>
                <a:r>
                  <a:rPr lang="en-US" spc="120" dirty="0">
                    <a:solidFill>
                      <a:schemeClr val="tx1"/>
                    </a:solidFill>
                  </a:rPr>
                  <a:t> </a:t>
                </a:r>
                <a:r>
                  <a:rPr lang="en-US" spc="-5" dirty="0">
                    <a:solidFill>
                      <a:schemeClr val="tx1"/>
                    </a:solidFill>
                  </a:rPr>
                  <a:t>the</a:t>
                </a:r>
                <a:r>
                  <a:rPr lang="en-US" spc="120" dirty="0">
                    <a:solidFill>
                      <a:schemeClr val="tx1"/>
                    </a:solidFill>
                  </a:rPr>
                  <a:t> </a:t>
                </a:r>
                <a:r>
                  <a:rPr lang="en-US" spc="-5" dirty="0">
                    <a:solidFill>
                      <a:schemeClr val="tx1"/>
                    </a:solidFill>
                  </a:rPr>
                  <a:t>flow</a:t>
                </a:r>
                <a:r>
                  <a:rPr lang="en-US" spc="120" dirty="0">
                    <a:solidFill>
                      <a:schemeClr val="tx1"/>
                    </a:solidFill>
                  </a:rPr>
                  <a:t> </a:t>
                </a:r>
                <a:r>
                  <a:rPr lang="en-US" spc="-5" dirty="0">
                    <a:solidFill>
                      <a:schemeClr val="tx1"/>
                    </a:solidFill>
                  </a:rPr>
                  <a:t>is</a:t>
                </a:r>
                <a:r>
                  <a:rPr lang="en-US" spc="120" dirty="0">
                    <a:solidFill>
                      <a:schemeClr val="tx1"/>
                    </a:solidFill>
                  </a:rPr>
                  <a:t> </a:t>
                </a:r>
                <a:r>
                  <a:rPr lang="en-US" spc="-5" dirty="0">
                    <a:solidFill>
                      <a:schemeClr val="tx1"/>
                    </a:solidFill>
                  </a:rPr>
                  <a:t>laminar,</a:t>
                </a:r>
                <a:r>
                  <a:rPr lang="en-US" spc="120" dirty="0">
                    <a:solidFill>
                      <a:schemeClr val="tx1"/>
                    </a:solidFill>
                  </a:rPr>
                  <a:t> </a:t>
                </a:r>
                <a:r>
                  <a:rPr lang="en-US" spc="-15" dirty="0">
                    <a:solidFill>
                      <a:schemeClr val="tx1"/>
                    </a:solidFill>
                  </a:rPr>
                  <a:t>w</a:t>
                </a:r>
                <a:r>
                  <a:rPr lang="en-US" spc="-5" dirty="0">
                    <a:solidFill>
                      <a:schemeClr val="tx1"/>
                    </a:solidFill>
                  </a:rPr>
                  <a:t>e</a:t>
                </a:r>
                <a:r>
                  <a:rPr lang="en-US" spc="120" dirty="0">
                    <a:solidFill>
                      <a:schemeClr val="tx1"/>
                    </a:solidFill>
                  </a:rPr>
                  <a:t> </a:t>
                </a:r>
                <a:r>
                  <a:rPr lang="en-US" spc="-5" dirty="0">
                    <a:solidFill>
                      <a:schemeClr val="tx1"/>
                    </a:solidFill>
                  </a:rPr>
                  <a:t>can</a:t>
                </a:r>
                <a:r>
                  <a:rPr lang="en-US" spc="120" dirty="0">
                    <a:solidFill>
                      <a:schemeClr val="tx1"/>
                    </a:solidFill>
                  </a:rPr>
                  <a:t> </a:t>
                </a:r>
                <a:r>
                  <a:rPr lang="en-US" spc="-5" dirty="0">
                    <a:solidFill>
                      <a:schemeClr val="tx1"/>
                    </a:solidFill>
                  </a:rPr>
                  <a:t>express</a:t>
                </a:r>
                <a:r>
                  <a:rPr lang="en-US" spc="120" dirty="0">
                    <a:solidFill>
                      <a:schemeClr val="tx1"/>
                    </a:solidFill>
                  </a:rPr>
                  <a:t> </a:t>
                </a:r>
                <a:r>
                  <a:rPr lang="en-US" spc="-5" dirty="0">
                    <a:solidFill>
                      <a:schemeClr val="tx1"/>
                    </a:solidFill>
                  </a:rPr>
                  <a:t>the</a:t>
                </a:r>
                <a:r>
                  <a:rPr lang="en-US" spc="120" dirty="0">
                    <a:solidFill>
                      <a:schemeClr val="tx1"/>
                    </a:solidFill>
                  </a:rPr>
                  <a:t> </a:t>
                </a:r>
                <a:r>
                  <a:rPr lang="en-US" spc="-5" dirty="0">
                    <a:solidFill>
                      <a:schemeClr val="tx1"/>
                    </a:solidFill>
                  </a:rPr>
                  <a:t>flow</a:t>
                </a:r>
                <a:r>
                  <a:rPr lang="en-US" spc="120" dirty="0">
                    <a:solidFill>
                      <a:schemeClr val="tx1"/>
                    </a:solidFill>
                  </a:rPr>
                  <a:t> </a:t>
                </a:r>
                <a:r>
                  <a:rPr lang="en-US" spc="-5" dirty="0">
                    <a:solidFill>
                      <a:schemeClr val="tx1"/>
                    </a:solidFill>
                  </a:rPr>
                  <a:t>rate</a:t>
                </a:r>
                <a:r>
                  <a:rPr lang="en-US" dirty="0">
                    <a:solidFill>
                      <a:schemeClr val="tx1"/>
                    </a:solidFill>
                  </a:rPr>
                  <a:t> </a:t>
                </a:r>
                <a:r>
                  <a:rPr lang="en-US" spc="-60" dirty="0">
                    <a:solidFill>
                      <a:schemeClr val="tx1"/>
                    </a:solidFill>
                  </a:rPr>
                  <a:t> </a:t>
                </a:r>
                <a:r>
                  <a:rPr lang="en-US" i="1" spc="-10" dirty="0">
                    <a:solidFill>
                      <a:schemeClr val="tx1"/>
                    </a:solidFill>
                  </a:rPr>
                  <a:t>Q</a:t>
                </a:r>
                <a:r>
                  <a:rPr lang="en-US" i="1" dirty="0">
                    <a:solidFill>
                      <a:schemeClr val="tx1"/>
                    </a:solidFill>
                  </a:rPr>
                  <a:t> </a:t>
                </a:r>
                <a:r>
                  <a:rPr lang="en-US" i="1" spc="-75" dirty="0">
                    <a:solidFill>
                      <a:schemeClr val="tx1"/>
                    </a:solidFill>
                  </a:rPr>
                  <a:t> </a:t>
                </a:r>
                <a:r>
                  <a:rPr lang="en-US" spc="-10" dirty="0">
                    <a:solidFill>
                      <a:schemeClr val="tx1"/>
                    </a:solidFill>
                  </a:rPr>
                  <a:t>a</a:t>
                </a:r>
                <a:r>
                  <a:rPr lang="en-US" spc="-5" dirty="0">
                    <a:solidFill>
                      <a:schemeClr val="tx1"/>
                    </a:solidFill>
                  </a:rPr>
                  <a:t>s</a:t>
                </a:r>
                <a:r>
                  <a:rPr lang="en-US" spc="120" dirty="0">
                    <a:solidFill>
                      <a:schemeClr val="tx1"/>
                    </a:solidFill>
                  </a:rPr>
                  <a:t> </a:t>
                </a:r>
                <a:r>
                  <a:rPr lang="en-US" spc="-10" dirty="0">
                    <a:solidFill>
                      <a:schemeClr val="tx1"/>
                    </a:solidFill>
                  </a:rPr>
                  <a:t>a</a:t>
                </a:r>
                <a:r>
                  <a:rPr lang="en-US" spc="-5" dirty="0">
                    <a:solidFill>
                      <a:schemeClr val="tx1"/>
                    </a:solidFill>
                  </a:rPr>
                  <a:t>n</a:t>
                </a:r>
                <a:r>
                  <a:rPr lang="en-US" spc="120" dirty="0">
                    <a:solidFill>
                      <a:schemeClr val="tx1"/>
                    </a:solidFill>
                  </a:rPr>
                  <a:t> </a:t>
                </a:r>
                <a:r>
                  <a:rPr lang="en-US" spc="-10" dirty="0">
                    <a:solidFill>
                      <a:schemeClr val="tx1"/>
                    </a:solidFill>
                  </a:rPr>
                  <a:t>integral</a:t>
                </a:r>
                <a:r>
                  <a:rPr lang="en-US" spc="-5" dirty="0">
                    <a:solidFill>
                      <a:schemeClr val="tx1"/>
                    </a:solidFill>
                  </a:rPr>
                  <a:t>.</a:t>
                </a:r>
                <a:r>
                  <a:rPr lang="en-US" spc="120" dirty="0">
                    <a:solidFill>
                      <a:schemeClr val="tx1"/>
                    </a:solidFill>
                  </a:rPr>
                  <a:t> </a:t>
                </a:r>
                <a:r>
                  <a:rPr lang="en-US" spc="-10" dirty="0">
                    <a:solidFill>
                      <a:schemeClr val="tx1"/>
                    </a:solidFill>
                  </a:rPr>
                  <a:t>We</a:t>
                </a:r>
                <a:r>
                  <a:rPr lang="en-US" spc="120" dirty="0">
                    <a:solidFill>
                      <a:schemeClr val="tx1"/>
                    </a:solidFill>
                  </a:rPr>
                  <a:t> </a:t>
                </a:r>
                <a:r>
                  <a:rPr lang="en-US" spc="-10" dirty="0">
                    <a:solidFill>
                      <a:schemeClr val="tx1"/>
                    </a:solidFill>
                  </a:rPr>
                  <a:t>divide </a:t>
                </a:r>
                <a:r>
                  <a:rPr lang="en-US" spc="-5" dirty="0">
                    <a:solidFill>
                      <a:schemeClr val="tx1"/>
                    </a:solidFill>
                  </a:rPr>
                  <a:t>the</a:t>
                </a:r>
                <a:r>
                  <a:rPr lang="en-US" spc="70" dirty="0">
                    <a:solidFill>
                      <a:schemeClr val="tx1"/>
                    </a:solidFill>
                  </a:rPr>
                  <a:t> </a:t>
                </a:r>
                <a:r>
                  <a:rPr lang="en-US" spc="-10" dirty="0">
                    <a:solidFill>
                      <a:schemeClr val="tx1"/>
                    </a:solidFill>
                  </a:rPr>
                  <a:t>c</a:t>
                </a:r>
                <a:r>
                  <a:rPr lang="en-US" spc="-5" dirty="0">
                    <a:solidFill>
                      <a:schemeClr val="tx1"/>
                    </a:solidFill>
                  </a:rPr>
                  <a:t>ircular</a:t>
                </a:r>
                <a:r>
                  <a:rPr lang="en-US" spc="75" dirty="0">
                    <a:solidFill>
                      <a:schemeClr val="tx1"/>
                    </a:solidFill>
                  </a:rPr>
                  <a:t> </a:t>
                </a:r>
                <a:r>
                  <a:rPr lang="en-US" spc="-5" dirty="0">
                    <a:solidFill>
                      <a:schemeClr val="tx1"/>
                    </a:solidFill>
                  </a:rPr>
                  <a:t>cross</a:t>
                </a:r>
                <a:r>
                  <a:rPr lang="en-US" spc="70" dirty="0">
                    <a:solidFill>
                      <a:schemeClr val="tx1"/>
                    </a:solidFill>
                  </a:rPr>
                  <a:t> </a:t>
                </a:r>
                <a:r>
                  <a:rPr lang="en-US" spc="-5" dirty="0">
                    <a:solidFill>
                      <a:schemeClr val="tx1"/>
                    </a:solidFill>
                  </a:rPr>
                  <a:t>section</a:t>
                </a:r>
                <a:r>
                  <a:rPr lang="en-US" spc="70" dirty="0">
                    <a:solidFill>
                      <a:schemeClr val="tx1"/>
                    </a:solidFill>
                  </a:rPr>
                  <a:t> </a:t>
                </a:r>
                <a:r>
                  <a:rPr lang="en-US" spc="-10" dirty="0">
                    <a:solidFill>
                      <a:schemeClr val="tx1"/>
                    </a:solidFill>
                  </a:rPr>
                  <a:t>o</a:t>
                </a:r>
                <a:r>
                  <a:rPr lang="en-US" spc="-5" dirty="0">
                    <a:solidFill>
                      <a:schemeClr val="tx1"/>
                    </a:solidFill>
                  </a:rPr>
                  <a:t>f</a:t>
                </a:r>
                <a:r>
                  <a:rPr lang="en-US" spc="70" dirty="0">
                    <a:solidFill>
                      <a:schemeClr val="tx1"/>
                    </a:solidFill>
                  </a:rPr>
                  <a:t> </a:t>
                </a:r>
                <a:r>
                  <a:rPr lang="en-US" spc="-5" dirty="0">
                    <a:solidFill>
                      <a:schemeClr val="tx1"/>
                    </a:solidFill>
                  </a:rPr>
                  <a:t>the</a:t>
                </a:r>
                <a:r>
                  <a:rPr lang="en-US" spc="70" dirty="0">
                    <a:solidFill>
                      <a:schemeClr val="tx1"/>
                    </a:solidFill>
                  </a:rPr>
                  <a:t> </a:t>
                </a:r>
                <a:r>
                  <a:rPr lang="en-US" spc="-5" dirty="0">
                    <a:solidFill>
                      <a:schemeClr val="tx1"/>
                    </a:solidFill>
                  </a:rPr>
                  <a:t>tube</a:t>
                </a:r>
                <a:r>
                  <a:rPr lang="en-US" spc="70" dirty="0">
                    <a:solidFill>
                      <a:schemeClr val="tx1"/>
                    </a:solidFill>
                  </a:rPr>
                  <a:t> </a:t>
                </a:r>
                <a:r>
                  <a:rPr lang="en-US" spc="-5" dirty="0">
                    <a:solidFill>
                      <a:schemeClr val="tx1"/>
                    </a:solidFill>
                  </a:rPr>
                  <a:t>into</a:t>
                </a:r>
                <a:r>
                  <a:rPr lang="en-US" dirty="0">
                    <a:solidFill>
                      <a:schemeClr val="tx1"/>
                    </a:solidFill>
                  </a:rPr>
                  <a:t> </a:t>
                </a:r>
                <a:r>
                  <a:rPr lang="en-US" spc="-110" dirty="0">
                    <a:solidFill>
                      <a:schemeClr val="tx1"/>
                    </a:solidFill>
                  </a:rPr>
                  <a:t> </a:t>
                </a:r>
                <a:r>
                  <a:rPr lang="en-US" i="1" spc="-10" dirty="0">
                    <a:solidFill>
                      <a:schemeClr val="tx1"/>
                    </a:solidFill>
                  </a:rPr>
                  <a:t>N</a:t>
                </a:r>
                <a:r>
                  <a:rPr lang="en-US" i="1" dirty="0">
                    <a:solidFill>
                      <a:schemeClr val="tx1"/>
                    </a:solidFill>
                  </a:rPr>
                  <a:t> </a:t>
                </a:r>
                <a:r>
                  <a:rPr lang="en-US" i="1" spc="-65" dirty="0">
                    <a:solidFill>
                      <a:schemeClr val="tx1"/>
                    </a:solidFill>
                  </a:rPr>
                  <a:t> </a:t>
                </a:r>
                <a:r>
                  <a:rPr lang="en-US" spc="-10" dirty="0">
                    <a:solidFill>
                      <a:schemeClr val="tx1"/>
                    </a:solidFill>
                  </a:rPr>
                  <a:t>thi</a:t>
                </a:r>
                <a:r>
                  <a:rPr lang="en-US" spc="-5" dirty="0">
                    <a:solidFill>
                      <a:schemeClr val="tx1"/>
                    </a:solidFill>
                  </a:rPr>
                  <a:t>n</a:t>
                </a:r>
                <a:r>
                  <a:rPr lang="en-US" spc="70" dirty="0">
                    <a:solidFill>
                      <a:schemeClr val="tx1"/>
                    </a:solidFill>
                  </a:rPr>
                  <a:t> </a:t>
                </a:r>
                <a:r>
                  <a:rPr lang="en-US" spc="-10" dirty="0">
                    <a:solidFill>
                      <a:schemeClr val="tx1"/>
                    </a:solidFill>
                  </a:rPr>
                  <a:t>concentri</a:t>
                </a:r>
                <a:r>
                  <a:rPr lang="en-US" spc="-5" dirty="0">
                    <a:solidFill>
                      <a:schemeClr val="tx1"/>
                    </a:solidFill>
                  </a:rPr>
                  <a:t>c</a:t>
                </a:r>
                <a:r>
                  <a:rPr lang="en-US" spc="75" dirty="0">
                    <a:solidFill>
                      <a:schemeClr val="tx1"/>
                    </a:solidFill>
                  </a:rPr>
                  <a:t> </a:t>
                </a:r>
                <a:r>
                  <a:rPr lang="en-US" spc="-5" dirty="0">
                    <a:solidFill>
                      <a:schemeClr val="tx1"/>
                    </a:solidFill>
                  </a:rPr>
                  <a:t>r</a:t>
                </a:r>
                <a:r>
                  <a:rPr lang="en-US" spc="-10" dirty="0">
                    <a:solidFill>
                      <a:schemeClr val="tx1"/>
                    </a:solidFill>
                  </a:rPr>
                  <a:t>ing</a:t>
                </a:r>
                <a:r>
                  <a:rPr lang="en-US" spc="-5" dirty="0">
                    <a:solidFill>
                      <a:schemeClr val="tx1"/>
                    </a:solidFill>
                  </a:rPr>
                  <a:t>s</a:t>
                </a:r>
                <a:r>
                  <a:rPr lang="en-US" spc="70" dirty="0">
                    <a:solidFill>
                      <a:schemeClr val="tx1"/>
                    </a:solidFill>
                  </a:rPr>
                  <a:t> </a:t>
                </a:r>
                <a:r>
                  <a:rPr lang="en-US" spc="-10" dirty="0">
                    <a:solidFill>
                      <a:schemeClr val="tx1"/>
                    </a:solidFill>
                  </a:rPr>
                  <a:t>o</a:t>
                </a:r>
                <a:r>
                  <a:rPr lang="en-US" spc="-5" dirty="0">
                    <a:solidFill>
                      <a:schemeClr val="tx1"/>
                    </a:solidFill>
                  </a:rPr>
                  <a:t>f</a:t>
                </a:r>
                <a:r>
                  <a:rPr lang="en-US" spc="70" dirty="0">
                    <a:solidFill>
                      <a:schemeClr val="tx1"/>
                    </a:solidFill>
                  </a:rPr>
                  <a:t> </a:t>
                </a:r>
                <a:r>
                  <a:rPr lang="en-US" spc="-10" dirty="0">
                    <a:solidFill>
                      <a:schemeClr val="tx1"/>
                    </a:solidFill>
                  </a:rPr>
                  <a:t>widt</a:t>
                </a:r>
                <a:r>
                  <a:rPr lang="en-US" spc="-5" dirty="0">
                    <a:solidFill>
                      <a:schemeClr val="tx1"/>
                    </a:solidFill>
                  </a:rPr>
                  <a:t>h</a:t>
                </a:r>
                <a:r>
                  <a:rPr lang="en-US" spc="70" dirty="0">
                    <a:solidFill>
                      <a:schemeClr val="tx1"/>
                    </a:solidFill>
                  </a:rPr>
                  <a:t> </a:t>
                </a:r>
                <a:r>
                  <a:rPr lang="el-GR" spc="-225" dirty="0">
                    <a:solidFill>
                      <a:schemeClr val="tx1"/>
                    </a:solidFill>
                  </a:rPr>
                  <a:t>Δ</a:t>
                </a:r>
                <a:r>
                  <a:rPr lang="en-US" i="1" spc="-225" dirty="0">
                    <a:solidFill>
                      <a:schemeClr val="tx1"/>
                    </a:solidFill>
                  </a:rPr>
                  <a:t> </a:t>
                </a:r>
                <a:r>
                  <a:rPr lang="en-US" i="1" spc="-5" dirty="0">
                    <a:solidFill>
                      <a:schemeClr val="tx1"/>
                    </a:solidFill>
                  </a:rPr>
                  <a:t>r</a:t>
                </a:r>
                <a:r>
                  <a:rPr lang="en-US" i="1" dirty="0">
                    <a:solidFill>
                      <a:schemeClr val="tx1"/>
                    </a:solidFill>
                  </a:rPr>
                  <a:t> </a:t>
                </a:r>
                <a:r>
                  <a:rPr lang="en-US" i="1" spc="-125" dirty="0">
                    <a:solidFill>
                      <a:schemeClr val="tx1"/>
                    </a:solidFill>
                  </a:rPr>
                  <a:t> </a:t>
                </a:r>
                <a:r>
                  <a:rPr lang="en-US" spc="-25" dirty="0">
                    <a:solidFill>
                      <a:schemeClr val="tx1"/>
                    </a:solidFill>
                  </a:rPr>
                  <a:t>=</a:t>
                </a:r>
                <a:r>
                  <a:rPr lang="en-US" spc="40" dirty="0">
                    <a:solidFill>
                      <a:schemeClr val="tx1"/>
                    </a:solidFill>
                  </a:rPr>
                  <a:t> </a:t>
                </a:r>
                <a:r>
                  <a:rPr lang="en-US" i="1" spc="30" dirty="0">
                    <a:solidFill>
                      <a:schemeClr val="tx1"/>
                    </a:solidFill>
                  </a:rPr>
                  <a:t>R</a:t>
                </a:r>
                <a:r>
                  <a:rPr lang="en-US" i="1" spc="250" dirty="0">
                    <a:solidFill>
                      <a:schemeClr val="tx1"/>
                    </a:solidFill>
                  </a:rPr>
                  <a:t>/</a:t>
                </a:r>
                <a:r>
                  <a:rPr lang="en-US" i="1" spc="-5" dirty="0">
                    <a:solidFill>
                      <a:schemeClr val="tx1"/>
                    </a:solidFill>
                  </a:rPr>
                  <a:t>N </a:t>
                </a:r>
                <a:r>
                  <a:rPr lang="en-US" spc="-10" dirty="0">
                    <a:solidFill>
                      <a:schemeClr val="tx1"/>
                    </a:solidFill>
                  </a:rPr>
                  <a:t>(Figur</a:t>
                </a:r>
                <a:r>
                  <a:rPr lang="en-US" spc="-5" dirty="0">
                    <a:solidFill>
                      <a:schemeClr val="tx1"/>
                    </a:solidFill>
                  </a:rPr>
                  <a:t>e</a:t>
                </a:r>
                <a:r>
                  <a:rPr lang="en-US" spc="120" dirty="0">
                    <a:solidFill>
                      <a:schemeClr val="tx1"/>
                    </a:solidFill>
                  </a:rPr>
                  <a:t> </a:t>
                </a:r>
                <a:r>
                  <a:rPr lang="en-US" spc="-10" dirty="0">
                    <a:solidFill>
                      <a:schemeClr val="tx1"/>
                    </a:solidFill>
                  </a:rPr>
                  <a:t>11)</a:t>
                </a:r>
                <a:r>
                  <a:rPr lang="en-US" spc="-5" dirty="0">
                    <a:solidFill>
                      <a:schemeClr val="tx1"/>
                    </a:solidFill>
                  </a:rPr>
                  <a:t>.</a:t>
                </a:r>
                <a:r>
                  <a:rPr lang="en-US" dirty="0">
                    <a:solidFill>
                      <a:schemeClr val="tx1"/>
                    </a:solidFill>
                  </a:rPr>
                  <a:t> </a:t>
                </a:r>
                <a:r>
                  <a:rPr lang="en-US" spc="-15" dirty="0">
                    <a:solidFill>
                      <a:schemeClr val="tx1"/>
                    </a:solidFill>
                  </a:rPr>
                  <a:t>Th</a:t>
                </a:r>
                <a:r>
                  <a:rPr lang="en-US" spc="-5" dirty="0">
                    <a:solidFill>
                      <a:schemeClr val="tx1"/>
                    </a:solidFill>
                  </a:rPr>
                  <a:t>e</a:t>
                </a:r>
                <a:r>
                  <a:rPr lang="en-US" spc="120" dirty="0">
                    <a:solidFill>
                      <a:schemeClr val="tx1"/>
                    </a:solidFill>
                  </a:rPr>
                  <a:t> </a:t>
                </a:r>
                <a:r>
                  <a:rPr lang="en-US" spc="-10" dirty="0">
                    <a:solidFill>
                      <a:schemeClr val="tx1"/>
                    </a:solidFill>
                  </a:rPr>
                  <a:t>are</a:t>
                </a:r>
                <a:r>
                  <a:rPr lang="en-US" spc="-5" dirty="0">
                    <a:solidFill>
                      <a:schemeClr val="tx1"/>
                    </a:solidFill>
                  </a:rPr>
                  <a:t>a</a:t>
                </a:r>
                <a:r>
                  <a:rPr lang="en-US" spc="120"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125" dirty="0">
                    <a:solidFill>
                      <a:schemeClr val="tx1"/>
                    </a:solidFill>
                  </a:rPr>
                  <a:t> </a:t>
                </a:r>
                <a:r>
                  <a:rPr lang="en-US" spc="-10" dirty="0">
                    <a:solidFill>
                      <a:schemeClr val="tx1"/>
                    </a:solidFill>
                  </a:rPr>
                  <a:t>th</a:t>
                </a:r>
                <a:r>
                  <a:rPr lang="en-US" spc="-5" dirty="0">
                    <a:solidFill>
                      <a:schemeClr val="tx1"/>
                    </a:solidFill>
                  </a:rPr>
                  <a:t>e</a:t>
                </a:r>
                <a:r>
                  <a:rPr lang="en-US" spc="114" dirty="0">
                    <a:solidFill>
                      <a:schemeClr val="tx1"/>
                    </a:solidFill>
                  </a:rPr>
                  <a:t> </a:t>
                </a:r>
                <a:r>
                  <a:rPr lang="en-US" i="1" spc="-5" dirty="0" err="1">
                    <a:solidFill>
                      <a:schemeClr val="tx1"/>
                    </a:solidFill>
                  </a:rPr>
                  <a:t>i</a:t>
                </a:r>
                <a:r>
                  <a:rPr lang="en-US" spc="120" dirty="0" err="1">
                    <a:solidFill>
                      <a:schemeClr val="tx1"/>
                    </a:solidFill>
                  </a:rPr>
                  <a:t>th</a:t>
                </a:r>
                <a:r>
                  <a:rPr lang="en-US" spc="120" dirty="0">
                    <a:solidFill>
                      <a:schemeClr val="tx1"/>
                    </a:solidFill>
                  </a:rPr>
                  <a:t> </a:t>
                </a:r>
                <a:r>
                  <a:rPr lang="en-US" spc="-5" dirty="0">
                    <a:solidFill>
                      <a:schemeClr val="tx1"/>
                    </a:solidFill>
                  </a:rPr>
                  <a:t>ring</a:t>
                </a:r>
                <a:r>
                  <a:rPr lang="en-US" spc="120" dirty="0">
                    <a:solidFill>
                      <a:schemeClr val="tx1"/>
                    </a:solidFill>
                  </a:rPr>
                  <a:t> </a:t>
                </a:r>
                <a:r>
                  <a:rPr lang="en-US" spc="-5" dirty="0">
                    <a:solidFill>
                      <a:schemeClr val="tx1"/>
                    </a:solidFill>
                  </a:rPr>
                  <a:t>is</a:t>
                </a:r>
                <a:r>
                  <a:rPr lang="en-US" spc="120" dirty="0">
                    <a:solidFill>
                      <a:schemeClr val="tx1"/>
                    </a:solidFill>
                  </a:rPr>
                  <a:t> </a:t>
                </a:r>
                <a:r>
                  <a:rPr lang="en-US" spc="-5" dirty="0">
                    <a:solidFill>
                      <a:schemeClr val="tx1"/>
                    </a:solidFill>
                  </a:rPr>
                  <a:t>approximately</a:t>
                </a:r>
                <a:r>
                  <a:rPr lang="en-US" dirty="0">
                    <a:solidFill>
                      <a:schemeClr val="tx1"/>
                    </a:solidFill>
                  </a:rPr>
                  <a:t> </a:t>
                </a:r>
                <a:r>
                  <a:rPr lang="en-US" spc="-125" dirty="0">
                    <a:solidFill>
                      <a:schemeClr val="tx1"/>
                    </a:solidFill>
                  </a:rPr>
                  <a:t> </a:t>
                </a:r>
                <a:r>
                  <a:rPr lang="en-US" spc="-10" dirty="0">
                    <a:solidFill>
                      <a:schemeClr val="tx1"/>
                    </a:solidFill>
                  </a:rPr>
                  <a:t>2</a:t>
                </a:r>
                <a:r>
                  <a:rPr lang="en-US" i="1" dirty="0">
                    <a:solidFill>
                      <a:schemeClr val="tx1"/>
                    </a:solidFill>
                  </a:rPr>
                  <a:t>π </a:t>
                </a:r>
                <a:r>
                  <a:rPr lang="en-US" i="1" spc="5" dirty="0" err="1">
                    <a:solidFill>
                      <a:schemeClr val="tx1"/>
                    </a:solidFill>
                  </a:rPr>
                  <a:t>r</a:t>
                </a:r>
                <a:r>
                  <a:rPr lang="en-US" i="1" baseline="-11111" dirty="0" err="1">
                    <a:solidFill>
                      <a:schemeClr val="tx1"/>
                    </a:solidFill>
                  </a:rPr>
                  <a:t>i</a:t>
                </a:r>
                <a:r>
                  <a:rPr lang="en-US" i="1" spc="-97" baseline="-11111" dirty="0">
                    <a:solidFill>
                      <a:schemeClr val="tx1"/>
                    </a:solidFill>
                  </a:rPr>
                  <a:t> </a:t>
                </a:r>
                <a:r>
                  <a:rPr lang="el-GR" spc="-225" dirty="0">
                    <a:solidFill>
                      <a:schemeClr val="tx1"/>
                    </a:solidFill>
                  </a:rPr>
                  <a:t>Δ</a:t>
                </a:r>
                <a:r>
                  <a:rPr lang="en-US" spc="-225" dirty="0">
                    <a:solidFill>
                      <a:schemeClr val="tx1"/>
                    </a:solidFill>
                  </a:rPr>
                  <a:t> </a:t>
                </a:r>
                <a:r>
                  <a:rPr lang="en-US" i="1" spc="-5" dirty="0">
                    <a:solidFill>
                      <a:schemeClr val="tx1"/>
                    </a:solidFill>
                  </a:rPr>
                  <a:t>r</a:t>
                </a:r>
                <a:r>
                  <a:rPr lang="en-US" i="1" dirty="0">
                    <a:solidFill>
                      <a:schemeClr val="tx1"/>
                    </a:solidFill>
                  </a:rPr>
                  <a:t> </a:t>
                </a:r>
                <a:r>
                  <a:rPr lang="en-US" i="1" spc="-25" dirty="0">
                    <a:solidFill>
                      <a:schemeClr val="tx1"/>
                    </a:solidFill>
                  </a:rPr>
                  <a:t> </a:t>
                </a:r>
                <a:r>
                  <a:rPr lang="en-US" spc="-5" dirty="0">
                    <a:solidFill>
                      <a:schemeClr val="tx1"/>
                    </a:solidFill>
                  </a:rPr>
                  <a:t>and</a:t>
                </a:r>
                <a:r>
                  <a:rPr lang="en-US" spc="120" dirty="0">
                    <a:solidFill>
                      <a:schemeClr val="tx1"/>
                    </a:solidFill>
                  </a:rPr>
                  <a:t> </a:t>
                </a:r>
                <a:r>
                  <a:rPr lang="en-US" spc="-5" dirty="0">
                    <a:solidFill>
                      <a:schemeClr val="tx1"/>
                    </a:solidFill>
                  </a:rPr>
                  <a:t>the</a:t>
                </a:r>
                <a:r>
                  <a:rPr lang="en-US" spc="120" dirty="0">
                    <a:solidFill>
                      <a:schemeClr val="tx1"/>
                    </a:solidFill>
                  </a:rPr>
                  <a:t> </a:t>
                </a:r>
                <a:r>
                  <a:rPr lang="en-US" spc="-5" dirty="0">
                    <a:solidFill>
                      <a:schemeClr val="tx1"/>
                    </a:solidFill>
                  </a:rPr>
                  <a:t>fluid</a:t>
                </a:r>
                <a:r>
                  <a:rPr lang="en-US" spc="120" dirty="0">
                    <a:solidFill>
                      <a:schemeClr val="tx1"/>
                    </a:solidFill>
                  </a:rPr>
                  <a:t> </a:t>
                </a:r>
                <a:r>
                  <a:rPr lang="en-US" spc="-5" dirty="0">
                    <a:solidFill>
                      <a:schemeClr val="tx1"/>
                    </a:solidFill>
                  </a:rPr>
                  <a:t>particles flowing</a:t>
                </a:r>
                <a:r>
                  <a:rPr lang="en-US" spc="15" dirty="0">
                    <a:solidFill>
                      <a:schemeClr val="tx1"/>
                    </a:solidFill>
                  </a:rPr>
                  <a:t> </a:t>
                </a:r>
                <a:r>
                  <a:rPr lang="en-US" spc="-5" dirty="0">
                    <a:solidFill>
                      <a:schemeClr val="tx1"/>
                    </a:solidFill>
                  </a:rPr>
                  <a:t>past</a:t>
                </a:r>
                <a:r>
                  <a:rPr lang="en-US" spc="15" dirty="0">
                    <a:solidFill>
                      <a:schemeClr val="tx1"/>
                    </a:solidFill>
                  </a:rPr>
                  <a:t> </a:t>
                </a:r>
                <a:r>
                  <a:rPr lang="en-US" spc="-5" dirty="0">
                    <a:solidFill>
                      <a:schemeClr val="tx1"/>
                    </a:solidFill>
                  </a:rPr>
                  <a:t>this</a:t>
                </a:r>
                <a:r>
                  <a:rPr lang="en-US" spc="15" dirty="0">
                    <a:solidFill>
                      <a:schemeClr val="tx1"/>
                    </a:solidFill>
                  </a:rPr>
                  <a:t> </a:t>
                </a:r>
                <a:r>
                  <a:rPr lang="en-US" spc="-5" dirty="0">
                    <a:solidFill>
                      <a:schemeClr val="tx1"/>
                    </a:solidFill>
                  </a:rPr>
                  <a:t>ring</a:t>
                </a:r>
                <a:r>
                  <a:rPr lang="en-US" spc="15" dirty="0">
                    <a:solidFill>
                      <a:schemeClr val="tx1"/>
                    </a:solidFill>
                  </a:rPr>
                  <a:t> </a:t>
                </a:r>
                <a:r>
                  <a:rPr lang="en-US" spc="-5" dirty="0">
                    <a:solidFill>
                      <a:schemeClr val="tx1"/>
                    </a:solidFill>
                  </a:rPr>
                  <a:t>have</a:t>
                </a:r>
                <a:r>
                  <a:rPr lang="en-US" spc="15"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velocity</a:t>
                </a:r>
                <a:r>
                  <a:rPr lang="en-US" spc="15" dirty="0">
                    <a:solidFill>
                      <a:schemeClr val="tx1"/>
                    </a:solidFill>
                  </a:rPr>
                  <a:t> </a:t>
                </a:r>
                <a:r>
                  <a:rPr lang="en-US" spc="-5" dirty="0">
                    <a:solidFill>
                      <a:schemeClr val="tx1"/>
                    </a:solidFill>
                  </a:rPr>
                  <a:t>that</a:t>
                </a:r>
                <a:r>
                  <a:rPr lang="en-US" spc="15" dirty="0">
                    <a:solidFill>
                      <a:schemeClr val="tx1"/>
                    </a:solidFill>
                  </a:rPr>
                  <a:t> </a:t>
                </a:r>
                <a:r>
                  <a:rPr lang="en-US" spc="-5" dirty="0">
                    <a:solidFill>
                      <a:schemeClr val="tx1"/>
                    </a:solidFill>
                  </a:rPr>
                  <a:t>is</a:t>
                </a:r>
                <a:r>
                  <a:rPr lang="en-US" spc="15" dirty="0">
                    <a:solidFill>
                      <a:schemeClr val="tx1"/>
                    </a:solidFill>
                  </a:rPr>
                  <a:t> </a:t>
                </a:r>
                <a:r>
                  <a:rPr lang="en-US" spc="-5" dirty="0">
                    <a:solidFill>
                      <a:schemeClr val="tx1"/>
                    </a:solidFill>
                  </a:rPr>
                  <a:t>nearly</a:t>
                </a:r>
                <a:r>
                  <a:rPr lang="en-US" spc="15" dirty="0">
                    <a:solidFill>
                      <a:schemeClr val="tx1"/>
                    </a:solidFill>
                  </a:rPr>
                  <a:t> </a:t>
                </a:r>
                <a:r>
                  <a:rPr lang="en-US" spc="-5" dirty="0">
                    <a:solidFill>
                      <a:schemeClr val="tx1"/>
                    </a:solidFill>
                  </a:rPr>
                  <a:t>constant</a:t>
                </a:r>
                <a:r>
                  <a:rPr lang="en-US" spc="15" dirty="0">
                    <a:solidFill>
                      <a:schemeClr val="tx1"/>
                    </a:solidFill>
                  </a:rPr>
                  <a:t> </a:t>
                </a:r>
                <a:r>
                  <a:rPr lang="en-US" spc="-5" dirty="0">
                    <a:solidFill>
                      <a:schemeClr val="tx1"/>
                    </a:solidFill>
                  </a:rPr>
                  <a:t>with</a:t>
                </a:r>
                <a:r>
                  <a:rPr lang="en-US" spc="15" dirty="0">
                    <a:solidFill>
                      <a:schemeClr val="tx1"/>
                    </a:solidFill>
                  </a:rPr>
                  <a:t> </a:t>
                </a:r>
                <a:r>
                  <a:rPr lang="en-US" spc="-5" dirty="0">
                    <a:solidFill>
                      <a:schemeClr val="tx1"/>
                    </a:solidFill>
                  </a:rPr>
                  <a:t>value</a:t>
                </a:r>
                <a:r>
                  <a:rPr lang="en-US" spc="15" dirty="0">
                    <a:solidFill>
                      <a:schemeClr val="tx1"/>
                    </a:solidFill>
                  </a:rPr>
                  <a:t> </a:t>
                </a:r>
                <a:r>
                  <a:rPr lang="en-US" i="1" spc="20" dirty="0">
                    <a:solidFill>
                      <a:schemeClr val="tx1"/>
                    </a:solidFill>
                  </a:rPr>
                  <a:t>v</a:t>
                </a:r>
                <a:r>
                  <a:rPr lang="en-US" spc="-30" dirty="0">
                    <a:solidFill>
                      <a:schemeClr val="tx1"/>
                    </a:solidFill>
                  </a:rPr>
                  <a:t>(</a:t>
                </a:r>
                <a:r>
                  <a:rPr lang="en-US" i="1" spc="5" dirty="0" err="1">
                    <a:solidFill>
                      <a:schemeClr val="tx1"/>
                    </a:solidFill>
                  </a:rPr>
                  <a:t>r</a:t>
                </a:r>
                <a:r>
                  <a:rPr lang="en-US" i="1" baseline="-11111" dirty="0" err="1">
                    <a:solidFill>
                      <a:schemeClr val="tx1"/>
                    </a:solidFill>
                  </a:rPr>
                  <a:t>i</a:t>
                </a:r>
                <a:r>
                  <a:rPr lang="en-US" spc="-5" dirty="0">
                    <a:solidFill>
                      <a:schemeClr val="tx1"/>
                    </a:solidFill>
                  </a:rPr>
                  <a:t>).</a:t>
                </a:r>
                <a:r>
                  <a:rPr lang="en-US" spc="15" dirty="0">
                    <a:solidFill>
                      <a:schemeClr val="tx1"/>
                    </a:solidFill>
                  </a:rPr>
                  <a:t> </a:t>
                </a:r>
                <a:r>
                  <a:rPr lang="en-US" spc="-15" dirty="0">
                    <a:solidFill>
                      <a:schemeClr val="tx1"/>
                    </a:solidFill>
                  </a:rPr>
                  <a:t>T</a:t>
                </a:r>
                <a:r>
                  <a:rPr lang="en-US" spc="-5" dirty="0">
                    <a:solidFill>
                      <a:schemeClr val="tx1"/>
                    </a:solidFill>
                  </a:rPr>
                  <a:t>herefore,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a:t>
                </a:r>
                <a:r>
                  <a:rPr lang="en-US" dirty="0">
                    <a:solidFill>
                      <a:schemeClr val="tx1"/>
                    </a:solidFill>
                  </a:rPr>
                  <a:t> </a:t>
                </a:r>
                <a:r>
                  <a:rPr lang="en-US" spc="-10" dirty="0">
                    <a:solidFill>
                      <a:schemeClr val="tx1"/>
                    </a:solidFill>
                  </a:rPr>
                  <a:t>approximat</a:t>
                </a:r>
                <a:r>
                  <a:rPr lang="en-US" spc="-5" dirty="0">
                    <a:solidFill>
                      <a:schemeClr val="tx1"/>
                    </a:solidFill>
                  </a:rPr>
                  <a:t>e</a:t>
                </a:r>
                <a:r>
                  <a:rPr lang="en-US" dirty="0">
                    <a:solidFill>
                      <a:schemeClr val="tx1"/>
                    </a:solidFill>
                  </a:rPr>
                  <a:t> </a:t>
                </a:r>
                <a:r>
                  <a:rPr lang="en-US" spc="-10" dirty="0">
                    <a:solidFill>
                      <a:schemeClr val="tx1"/>
                    </a:solidFill>
                  </a:rPr>
                  <a:t>th</a:t>
                </a:r>
                <a:r>
                  <a:rPr lang="en-US" spc="-5" dirty="0">
                    <a:solidFill>
                      <a:schemeClr val="tx1"/>
                    </a:solidFill>
                  </a:rPr>
                  <a:t>e f</a:t>
                </a:r>
                <a:r>
                  <a:rPr lang="en-US" spc="-10" dirty="0">
                    <a:solidFill>
                      <a:schemeClr val="tx1"/>
                    </a:solidFill>
                  </a:rPr>
                  <a:t>low</a:t>
                </a:r>
                <a:r>
                  <a:rPr lang="en-US" spc="-5" dirty="0">
                    <a:solidFill>
                      <a:schemeClr val="tx1"/>
                    </a:solidFill>
                  </a:rPr>
                  <a:t> r</a:t>
                </a:r>
                <a:r>
                  <a:rPr lang="en-US" spc="-10" dirty="0">
                    <a:solidFill>
                      <a:schemeClr val="tx1"/>
                    </a:solidFill>
                  </a:rPr>
                  <a:t>at</a:t>
                </a:r>
                <a:r>
                  <a:rPr lang="en-US" spc="-5" dirty="0">
                    <a:solidFill>
                      <a:schemeClr val="tx1"/>
                    </a:solidFill>
                  </a:rPr>
                  <a:t>e</a:t>
                </a:r>
                <a:r>
                  <a:rPr lang="en-US" spc="70" dirty="0">
                    <a:solidFill>
                      <a:schemeClr val="tx1"/>
                    </a:solidFill>
                  </a:rPr>
                  <a:t> </a:t>
                </a:r>
                <a:r>
                  <a:rPr lang="en-US" i="1" spc="30" dirty="0">
                    <a:solidFill>
                      <a:schemeClr val="tx1"/>
                    </a:solidFill>
                  </a:rPr>
                  <a:t>Q</a:t>
                </a:r>
                <a:r>
                  <a:rPr lang="en-US" i="1" baseline="-25000" dirty="0">
                    <a:solidFill>
                      <a:schemeClr val="tx1"/>
                    </a:solidFill>
                  </a:rPr>
                  <a:t>i </a:t>
                </a:r>
                <a:r>
                  <a:rPr lang="en-US" i="1" spc="-7" baseline="-11111" dirty="0">
                    <a:solidFill>
                      <a:schemeClr val="tx1"/>
                    </a:solidFill>
                  </a:rPr>
                  <a:t> </a:t>
                </a:r>
                <a:r>
                  <a:rPr lang="en-US" spc="-10" dirty="0">
                    <a:solidFill>
                      <a:schemeClr val="tx1"/>
                    </a:solidFill>
                  </a:rPr>
                  <a:t>throug</a:t>
                </a:r>
                <a:r>
                  <a:rPr lang="en-US" spc="-5" dirty="0">
                    <a:solidFill>
                      <a:schemeClr val="tx1"/>
                    </a:solidFill>
                  </a:rPr>
                  <a:t>h </a:t>
                </a:r>
                <a:r>
                  <a:rPr lang="en-US" spc="-10" dirty="0">
                    <a:solidFill>
                      <a:schemeClr val="tx1"/>
                    </a:solidFill>
                  </a:rPr>
                  <a:t>th</a:t>
                </a:r>
                <a:r>
                  <a:rPr lang="en-US" spc="-5" dirty="0">
                    <a:solidFill>
                      <a:schemeClr val="tx1"/>
                    </a:solidFill>
                  </a:rPr>
                  <a:t>e</a:t>
                </a:r>
                <a:r>
                  <a:rPr lang="en-US" spc="-10" dirty="0">
                    <a:solidFill>
                      <a:schemeClr val="tx1"/>
                    </a:solidFill>
                  </a:rPr>
                  <a:t> </a:t>
                </a:r>
                <a:r>
                  <a:rPr lang="en-US" i="1" spc="-5" dirty="0" err="1"/>
                  <a:t>i</a:t>
                </a:r>
                <a:r>
                  <a:rPr lang="en-US" spc="120" dirty="0" err="1"/>
                  <a:t>th</a:t>
                </a:r>
                <a:r>
                  <a:rPr lang="en-US" spc="120" dirty="0"/>
                  <a:t> ring </a:t>
                </a:r>
                <a:r>
                  <a:rPr lang="en-US" spc="-5" dirty="0">
                    <a:solidFill>
                      <a:schemeClr val="tx1"/>
                    </a:solidFill>
                  </a:rPr>
                  <a:t>by</a:t>
                </a:r>
                <a:endParaRPr lang="en-US" dirty="0">
                  <a:solidFill>
                    <a:schemeClr val="tx1"/>
                  </a:solidFill>
                </a:endParaRPr>
              </a:p>
              <a:p>
                <a:pPr marL="645160" indent="0">
                  <a:lnSpc>
                    <a:spcPct val="100000"/>
                  </a:lnSpc>
                  <a:spcBef>
                    <a:spcPts val="730"/>
                  </a:spcBef>
                  <a:buNone/>
                </a:pPr>
                <a:r>
                  <a:rPr lang="en-US" i="1" spc="30" dirty="0">
                    <a:solidFill>
                      <a:schemeClr val="tx1"/>
                    </a:solidFill>
                  </a:rPr>
                  <a:t>Q</a:t>
                </a:r>
                <a:r>
                  <a:rPr lang="en-US" i="1" baseline="-11111" dirty="0">
                    <a:solidFill>
                      <a:schemeClr val="tx1"/>
                    </a:solidFill>
                  </a:rPr>
                  <a:t>i </a:t>
                </a:r>
                <a:r>
                  <a:rPr lang="en-US" i="1" spc="30" baseline="-11111"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cross-sectional</a:t>
                </a:r>
                <a:r>
                  <a:rPr lang="en-US" dirty="0">
                    <a:solidFill>
                      <a:schemeClr val="tx1"/>
                    </a:solidFill>
                  </a:rPr>
                  <a:t> </a:t>
                </a:r>
                <a:r>
                  <a:rPr lang="en-US" spc="-5" dirty="0">
                    <a:solidFill>
                      <a:schemeClr val="tx1"/>
                    </a:solidFill>
                  </a:rPr>
                  <a:t>area</a:t>
                </a:r>
                <a:r>
                  <a:rPr lang="en-US" spc="-30" dirty="0">
                    <a:solidFill>
                      <a:schemeClr val="tx1"/>
                    </a:solidFill>
                  </a:rPr>
                  <a:t> </a:t>
                </a:r>
                <a:r>
                  <a:rPr lang="en-US" spc="-20" dirty="0">
                    <a:solidFill>
                      <a:schemeClr val="tx1"/>
                    </a:solidFill>
                  </a:rPr>
                  <a:t>×</a:t>
                </a:r>
                <a:r>
                  <a:rPr lang="en-US" spc="-95" dirty="0">
                    <a:solidFill>
                      <a:schemeClr val="tx1"/>
                    </a:solidFill>
                  </a:rPr>
                  <a:t> </a:t>
                </a:r>
                <a:r>
                  <a:rPr lang="en-US" spc="-5" dirty="0">
                    <a:solidFill>
                      <a:schemeClr val="tx1"/>
                    </a:solidFill>
                  </a:rPr>
                  <a:t>velocity</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a:t>
                </a:r>
                <a:r>
                  <a:rPr lang="en-US" spc="-10" dirty="0">
                    <a:solidFill>
                      <a:schemeClr val="tx1"/>
                    </a:solidFill>
                  </a:rPr>
                  <a:t>2</a:t>
                </a:r>
                <a:r>
                  <a:rPr lang="en-US" i="1" dirty="0">
                    <a:solidFill>
                      <a:schemeClr val="tx1"/>
                    </a:solidFill>
                  </a:rPr>
                  <a:t>π </a:t>
                </a:r>
                <a:r>
                  <a:rPr lang="en-US" i="1" spc="5" dirty="0" err="1">
                    <a:solidFill>
                      <a:schemeClr val="tx1"/>
                    </a:solidFill>
                  </a:rPr>
                  <a:t>r</a:t>
                </a:r>
                <a:r>
                  <a:rPr lang="en-US" i="1" baseline="-11111" dirty="0" err="1">
                    <a:solidFill>
                      <a:schemeClr val="tx1"/>
                    </a:solidFill>
                  </a:rPr>
                  <a:t>i</a:t>
                </a:r>
                <a:r>
                  <a:rPr lang="en-US" i="1" spc="-97" baseline="-11111" dirty="0">
                    <a:solidFill>
                      <a:schemeClr val="tx1"/>
                    </a:solidFill>
                  </a:rPr>
                  <a:t> </a:t>
                </a:r>
                <a:r>
                  <a:rPr lang="el-GR" spc="-225" dirty="0">
                    <a:solidFill>
                      <a:schemeClr val="tx1"/>
                    </a:solidFill>
                  </a:rPr>
                  <a:t>Δ</a:t>
                </a:r>
                <a:r>
                  <a:rPr lang="en-US" i="1" spc="-225" dirty="0">
                    <a:solidFill>
                      <a:schemeClr val="tx1"/>
                    </a:solidFill>
                  </a:rPr>
                  <a:t> </a:t>
                </a:r>
                <a:r>
                  <a:rPr lang="en-US" i="1" spc="-5" dirty="0">
                    <a:solidFill>
                      <a:schemeClr val="tx1"/>
                    </a:solidFill>
                  </a:rPr>
                  <a:t>r</a:t>
                </a:r>
                <a:r>
                  <a:rPr lang="en-US" i="1" spc="-150" dirty="0">
                    <a:solidFill>
                      <a:schemeClr val="tx1"/>
                    </a:solidFill>
                  </a:rPr>
                  <a:t> </a:t>
                </a:r>
                <a:r>
                  <a:rPr lang="en-US" spc="-5" dirty="0">
                    <a:solidFill>
                      <a:schemeClr val="tx1"/>
                    </a:solidFill>
                  </a:rPr>
                  <a:t>)</a:t>
                </a:r>
                <a:r>
                  <a:rPr lang="en-US" i="1" spc="20" dirty="0">
                    <a:solidFill>
                      <a:schemeClr val="tx1"/>
                    </a:solidFill>
                  </a:rPr>
                  <a:t>v</a:t>
                </a:r>
                <a:r>
                  <a:rPr lang="en-US" spc="-30" dirty="0">
                    <a:solidFill>
                      <a:schemeClr val="tx1"/>
                    </a:solidFill>
                  </a:rPr>
                  <a:t>(</a:t>
                </a:r>
                <a:r>
                  <a:rPr lang="en-US" i="1" spc="5" dirty="0" err="1">
                    <a:solidFill>
                      <a:schemeClr val="tx1"/>
                    </a:solidFill>
                  </a:rPr>
                  <a:t>r</a:t>
                </a:r>
                <a:r>
                  <a:rPr lang="en-US" i="1" baseline="-11111" dirty="0" err="1">
                    <a:solidFill>
                      <a:schemeClr val="tx1"/>
                    </a:solidFill>
                  </a:rPr>
                  <a:t>i</a:t>
                </a:r>
                <a:r>
                  <a:rPr lang="en-US" spc="-5" dirty="0">
                    <a:solidFill>
                      <a:schemeClr val="tx1"/>
                    </a:solidFill>
                  </a:rPr>
                  <a:t>)</a:t>
                </a:r>
                <a:endParaRPr lang="en-US" dirty="0">
                  <a:solidFill>
                    <a:schemeClr val="tx1"/>
                  </a:solidFill>
                </a:endParaRPr>
              </a:p>
              <a:p>
                <a:pPr marL="0" indent="0">
                  <a:lnSpc>
                    <a:spcPct val="100000"/>
                  </a:lnSpc>
                  <a:spcBef>
                    <a:spcPts val="730"/>
                  </a:spcBef>
                  <a:buNone/>
                </a:pPr>
                <a:r>
                  <a:rPr lang="en-US" spc="-10" dirty="0">
                    <a:solidFill>
                      <a:schemeClr val="tx1"/>
                    </a:solidFill>
                  </a:rPr>
                  <a:t>We</a:t>
                </a:r>
                <a:r>
                  <a:rPr lang="en-US" spc="-5" dirty="0">
                    <a:solidFill>
                      <a:schemeClr val="tx1"/>
                    </a:solidFill>
                  </a:rPr>
                  <a:t> obtain </a:t>
                </a:r>
                <a14:m>
                  <m:oMath xmlns:m="http://schemas.openxmlformats.org/officeDocument/2006/math">
                    <m:r>
                      <a:rPr lang="en-US" b="0" i="1" spc="-5" smtClean="0">
                        <a:solidFill>
                          <a:schemeClr val="tx1"/>
                        </a:solidFill>
                        <a:latin typeface="Cambria Math" panose="02040503050406030204" pitchFamily="18" charset="0"/>
                        <a:cs typeface="Times New Roman"/>
                      </a:rPr>
                      <m:t>𝑄</m:t>
                    </m:r>
                    <m:r>
                      <a:rPr lang="en-US" b="0" i="1" spc="-5" smtClean="0">
                        <a:solidFill>
                          <a:schemeClr val="tx1"/>
                        </a:solidFill>
                        <a:latin typeface="Cambria Math" panose="02040503050406030204" pitchFamily="18" charset="0"/>
                        <a:cs typeface="Times New Roman"/>
                      </a:rPr>
                      <m:t>=</m:t>
                    </m:r>
                    <m:nary>
                      <m:naryPr>
                        <m:chr m:val="∑"/>
                        <m:ctrlPr>
                          <a:rPr lang="en-US" b="0"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𝑖</m:t>
                        </m:r>
                        <m:r>
                          <a:rPr lang="en-US" b="0" i="1" spc="-5" smtClean="0">
                            <a:solidFill>
                              <a:schemeClr val="tx1"/>
                            </a:solidFill>
                            <a:latin typeface="Cambria Math" panose="02040503050406030204" pitchFamily="18" charset="0"/>
                            <a:cs typeface="Times New Roman"/>
                          </a:rPr>
                          <m:t>=1</m:t>
                        </m:r>
                      </m:sub>
                      <m:sup>
                        <m:r>
                          <a:rPr lang="en-US" b="0" i="1" spc="-5" smtClean="0">
                            <a:solidFill>
                              <a:schemeClr val="tx1"/>
                            </a:solidFill>
                            <a:latin typeface="Cambria Math" panose="02040503050406030204" pitchFamily="18" charset="0"/>
                            <a:cs typeface="Times New Roman"/>
                          </a:rPr>
                          <m:t>𝑁</m:t>
                        </m:r>
                      </m:sup>
                      <m:e>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𝑄</m:t>
                            </m:r>
                          </m:e>
                          <m:sub>
                            <m:r>
                              <a:rPr lang="en-US" b="0" i="1" spc="-5" smtClean="0">
                                <a:solidFill>
                                  <a:schemeClr val="tx1"/>
                                </a:solidFill>
                                <a:latin typeface="Cambria Math" panose="02040503050406030204" pitchFamily="18" charset="0"/>
                                <a:cs typeface="Times New Roman"/>
                              </a:rPr>
                              <m:t>𝑖</m:t>
                            </m:r>
                          </m:sub>
                        </m:sSub>
                      </m:e>
                    </m:nary>
                    <m:r>
                      <a:rPr lang="en-US" b="0" i="1" spc="-5" smtClean="0">
                        <a:solidFill>
                          <a:schemeClr val="tx1"/>
                        </a:solidFill>
                        <a:latin typeface="Cambria Math" panose="02040503050406030204" pitchFamily="18" charset="0"/>
                        <a:cs typeface="Times New Roman"/>
                      </a:rPr>
                      <m:t>=</m:t>
                    </m:r>
                    <m:nary>
                      <m:naryPr>
                        <m:chr m:val="∑"/>
                        <m:limLoc m:val="subSup"/>
                        <m:ctrlPr>
                          <a:rPr lang="en-US" b="0" i="1" spc="-5" smtClean="0">
                            <a:solidFill>
                              <a:schemeClr val="tx1"/>
                            </a:solidFill>
                            <a:latin typeface="Cambria Math" panose="02040503050406030204" pitchFamily="18" charset="0"/>
                            <a:cs typeface="Times New Roman"/>
                          </a:rPr>
                        </m:ctrlPr>
                      </m:naryPr>
                      <m:sub>
                        <m:r>
                          <m:rPr>
                            <m:brk m:alnAt="25"/>
                          </m:rPr>
                          <a:rPr lang="en-US" b="0" i="1" spc="-5" smtClean="0">
                            <a:solidFill>
                              <a:schemeClr val="tx1"/>
                            </a:solidFill>
                            <a:latin typeface="Cambria Math" panose="02040503050406030204" pitchFamily="18" charset="0"/>
                            <a:cs typeface="Times New Roman"/>
                          </a:rPr>
                          <m:t>𝑖</m:t>
                        </m:r>
                        <m:r>
                          <a:rPr lang="en-US" b="0" i="1" spc="-5" smtClean="0">
                            <a:solidFill>
                              <a:schemeClr val="tx1"/>
                            </a:solidFill>
                            <a:latin typeface="Cambria Math" panose="02040503050406030204" pitchFamily="18" charset="0"/>
                            <a:cs typeface="Times New Roman"/>
                          </a:rPr>
                          <m:t>=1</m:t>
                        </m:r>
                      </m:sub>
                      <m:sup>
                        <m:r>
                          <a:rPr lang="en-US" b="0" i="1" spc="-5" smtClean="0">
                            <a:solidFill>
                              <a:schemeClr val="tx1"/>
                            </a:solidFill>
                            <a:latin typeface="Cambria Math" panose="02040503050406030204" pitchFamily="18" charset="0"/>
                            <a:cs typeface="Times New Roman"/>
                          </a:rPr>
                          <m:t>𝑁</m:t>
                        </m:r>
                      </m:sup>
                      <m:e>
                        <m:r>
                          <a:rPr lang="en-US" b="0" i="1" spc="-5" smtClean="0">
                            <a:solidFill>
                              <a:schemeClr val="tx1"/>
                            </a:solidFill>
                            <a:latin typeface="Cambria Math" panose="02040503050406030204" pitchFamily="18" charset="0"/>
                            <a:cs typeface="Times New Roman"/>
                          </a:rPr>
                          <m:t>2</m:t>
                        </m:r>
                        <m:r>
                          <a:rPr lang="en-US" b="0" i="1" spc="-5" smtClean="0">
                            <a:solidFill>
                              <a:schemeClr val="tx1"/>
                            </a:solidFill>
                            <a:latin typeface="Cambria Math" panose="02040503050406030204" pitchFamily="18" charset="0"/>
                            <a:ea typeface="Cambria Math" panose="02040503050406030204" pitchFamily="18" charset="0"/>
                            <a:cs typeface="Times New Roman"/>
                          </a:rPr>
                          <m:t>𝜋</m:t>
                        </m:r>
                        <m:sSub>
                          <m:sSub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ea typeface="Cambria Math" panose="02040503050406030204" pitchFamily="18" charset="0"/>
                                <a:cs typeface="Times New Roman"/>
                              </a:rPr>
                              <m:t>𝑟</m:t>
                            </m:r>
                          </m:e>
                          <m:sub>
                            <m:r>
                              <a:rPr lang="en-US" b="0" i="1" spc="-5" smtClean="0">
                                <a:solidFill>
                                  <a:schemeClr val="tx1"/>
                                </a:solidFill>
                                <a:latin typeface="Cambria Math" panose="02040503050406030204" pitchFamily="18" charset="0"/>
                                <a:ea typeface="Cambria Math" panose="02040503050406030204" pitchFamily="18" charset="0"/>
                                <a:cs typeface="Times New Roman"/>
                              </a:rPr>
                              <m:t>𝑖</m:t>
                            </m:r>
                          </m:sub>
                        </m:sSub>
                        <m:r>
                          <a:rPr lang="en-US" b="0" i="1" spc="-5" smtClean="0">
                            <a:solidFill>
                              <a:schemeClr val="tx1"/>
                            </a:solidFill>
                            <a:latin typeface="Cambria Math" panose="02040503050406030204" pitchFamily="18" charset="0"/>
                            <a:ea typeface="Cambria Math" panose="02040503050406030204" pitchFamily="18" charset="0"/>
                            <a:cs typeface="Times New Roman"/>
                          </a:rPr>
                          <m:t>𝑣</m:t>
                        </m:r>
                        <m:r>
                          <a:rPr lang="en-US" b="0" i="1" spc="-5"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ea typeface="Cambria Math" panose="02040503050406030204" pitchFamily="18" charset="0"/>
                                <a:cs typeface="Times New Roman"/>
                              </a:rPr>
                              <m:t>𝑟</m:t>
                            </m:r>
                          </m:e>
                          <m:sub>
                            <m:r>
                              <a:rPr lang="en-US" b="0" i="1" spc="-5" smtClean="0">
                                <a:solidFill>
                                  <a:schemeClr val="tx1"/>
                                </a:solidFill>
                                <a:latin typeface="Cambria Math" panose="02040503050406030204" pitchFamily="18" charset="0"/>
                                <a:ea typeface="Cambria Math" panose="02040503050406030204" pitchFamily="18" charset="0"/>
                                <a:cs typeface="Times New Roman"/>
                              </a:rPr>
                              <m:t>𝑖</m:t>
                            </m:r>
                          </m:sub>
                        </m:sSub>
                        <m:r>
                          <a:rPr lang="en-US" b="0" i="1" spc="-5" smtClean="0">
                            <a:solidFill>
                              <a:schemeClr val="tx1"/>
                            </a:solidFill>
                            <a:latin typeface="Cambria Math" panose="02040503050406030204" pitchFamily="18" charset="0"/>
                            <a:ea typeface="Cambria Math" panose="02040503050406030204" pitchFamily="18" charset="0"/>
                            <a:cs typeface="Times New Roman"/>
                          </a:rPr>
                          <m:t>)</m:t>
                        </m:r>
                      </m:e>
                    </m:nary>
                    <m:r>
                      <a:rPr lang="en-US" b="0"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𝑟</m:t>
                    </m:r>
                  </m:oMath>
                </a14:m>
                <a:r>
                  <a:rPr lang="en-US" dirty="0">
                    <a:solidFill>
                      <a:schemeClr val="tx1"/>
                    </a:solidFill>
                  </a:rPr>
                  <a:t>. </a:t>
                </a:r>
                <a:r>
                  <a:rPr lang="en-US" spc="-15" dirty="0">
                    <a:solidFill>
                      <a:schemeClr val="tx1"/>
                    </a:solidFill>
                  </a:rPr>
                  <a:t>Onc</a:t>
                </a:r>
                <a:r>
                  <a:rPr lang="en-US" spc="-5" dirty="0">
                    <a:solidFill>
                      <a:schemeClr val="tx1"/>
                    </a:solidFill>
                  </a:rPr>
                  <a:t>e</a:t>
                </a:r>
                <a:r>
                  <a:rPr lang="en-US" spc="-35" dirty="0">
                    <a:solidFill>
                      <a:schemeClr val="tx1"/>
                    </a:solidFill>
                  </a:rPr>
                  <a:t> </a:t>
                </a:r>
                <a:r>
                  <a:rPr lang="en-US" spc="-10" dirty="0">
                    <a:solidFill>
                      <a:schemeClr val="tx1"/>
                    </a:solidFill>
                  </a:rPr>
                  <a:t>again</a:t>
                </a:r>
                <a:r>
                  <a:rPr lang="en-US" spc="-5" dirty="0">
                    <a:solidFill>
                      <a:schemeClr val="tx1"/>
                    </a:solidFill>
                  </a:rPr>
                  <a:t>,</a:t>
                </a:r>
                <a:r>
                  <a:rPr lang="en-US" spc="-35" dirty="0">
                    <a:solidFill>
                      <a:schemeClr val="tx1"/>
                    </a:solidFill>
                  </a:rPr>
                  <a:t> </a:t>
                </a:r>
                <a:r>
                  <a:rPr lang="en-US" spc="-15" dirty="0">
                    <a:solidFill>
                      <a:schemeClr val="tx1"/>
                    </a:solidFill>
                  </a:rPr>
                  <a:t>w</a:t>
                </a:r>
                <a:r>
                  <a:rPr lang="en-US" spc="-5" dirty="0">
                    <a:solidFill>
                      <a:schemeClr val="tx1"/>
                    </a:solidFill>
                  </a:rPr>
                  <a:t>e</a:t>
                </a:r>
                <a:r>
                  <a:rPr lang="en-US" spc="-35" dirty="0">
                    <a:solidFill>
                      <a:schemeClr val="tx1"/>
                    </a:solidFill>
                  </a:rPr>
                  <a:t> </a:t>
                </a:r>
                <a:r>
                  <a:rPr lang="en-US" spc="-10" dirty="0">
                    <a:solidFill>
                      <a:schemeClr val="tx1"/>
                    </a:solidFill>
                  </a:rPr>
                  <a:t>le</a:t>
                </a:r>
                <a:r>
                  <a:rPr lang="en-US" spc="-5" dirty="0">
                    <a:solidFill>
                      <a:schemeClr val="tx1"/>
                    </a:solidFill>
                  </a:rPr>
                  <a:t>t</a:t>
                </a:r>
                <a:r>
                  <a:rPr lang="en-US" spc="35" dirty="0">
                    <a:solidFill>
                      <a:schemeClr val="tx1"/>
                    </a:solidFill>
                  </a:rPr>
                  <a:t> </a:t>
                </a:r>
                <a:r>
                  <a:rPr lang="en-US" i="1" spc="-10" dirty="0">
                    <a:solidFill>
                      <a:schemeClr val="tx1"/>
                    </a:solidFill>
                  </a:rPr>
                  <a:t>N</a:t>
                </a:r>
                <a:r>
                  <a:rPr lang="en-US" i="1" spc="80" dirty="0">
                    <a:solidFill>
                      <a:schemeClr val="tx1"/>
                    </a:solidFill>
                  </a:rPr>
                  <a:t> </a:t>
                </a:r>
                <a:r>
                  <a:rPr lang="en-US" spc="-5" dirty="0">
                    <a:solidFill>
                      <a:schemeClr val="tx1"/>
                    </a:solidFill>
                  </a:rPr>
                  <a:t>tend</a:t>
                </a:r>
                <a:r>
                  <a:rPr lang="en-US" spc="-35" dirty="0">
                    <a:solidFill>
                      <a:schemeClr val="tx1"/>
                    </a:solidFill>
                  </a:rPr>
                  <a:t> </a:t>
                </a:r>
                <a:r>
                  <a:rPr lang="en-US" spc="-5" dirty="0">
                    <a:solidFill>
                      <a:schemeClr val="tx1"/>
                    </a:solidFill>
                  </a:rPr>
                  <a:t>to</a:t>
                </a:r>
                <a:r>
                  <a:rPr lang="en-US" spc="-35" dirty="0">
                    <a:solidFill>
                      <a:schemeClr val="tx1"/>
                    </a:solidFill>
                  </a:rPr>
                  <a:t> </a:t>
                </a:r>
                <a:r>
                  <a:rPr lang="en-US" spc="75" dirty="0">
                    <a:solidFill>
                      <a:schemeClr val="tx1"/>
                    </a:solidFill>
                  </a:rPr>
                  <a:t>∞</a:t>
                </a:r>
                <a:r>
                  <a:rPr lang="en-US" spc="-100" dirty="0">
                    <a:solidFill>
                      <a:schemeClr val="tx1"/>
                    </a:solidFill>
                  </a:rPr>
                  <a:t> </a:t>
                </a:r>
                <a:r>
                  <a:rPr lang="en-US" spc="-5" dirty="0">
                    <a:solidFill>
                      <a:schemeClr val="tx1"/>
                    </a:solidFill>
                  </a:rPr>
                  <a:t>to</a:t>
                </a:r>
                <a:r>
                  <a:rPr lang="en-US" spc="-35" dirty="0">
                    <a:solidFill>
                      <a:schemeClr val="tx1"/>
                    </a:solidFill>
                  </a:rPr>
                  <a:t> </a:t>
                </a:r>
                <a:r>
                  <a:rPr lang="en-US" spc="-5" dirty="0">
                    <a:solidFill>
                      <a:schemeClr val="tx1"/>
                    </a:solidFill>
                  </a:rPr>
                  <a:t>obtain</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formula</a:t>
                </a:r>
                <a:r>
                  <a:rPr lang="en-US" spc="-35" dirty="0">
                    <a:solidFill>
                      <a:schemeClr val="tx1"/>
                    </a:solidFill>
                  </a:rPr>
                  <a:t> </a:t>
                </a:r>
                <a:r>
                  <a:rPr lang="en-US" spc="-5" dirty="0">
                    <a:solidFill>
                      <a:schemeClr val="tx1"/>
                    </a:solidFill>
                  </a:rPr>
                  <a:t>for</a:t>
                </a:r>
                <a:r>
                  <a:rPr lang="en-US" spc="-35" dirty="0">
                    <a:solidFill>
                      <a:schemeClr val="tx1"/>
                    </a:solidFill>
                  </a:rPr>
                  <a:t> </a:t>
                </a:r>
                <a:r>
                  <a:rPr lang="en-US" spc="-5" dirty="0">
                    <a:solidFill>
                      <a:schemeClr val="tx1"/>
                    </a:solidFill>
                  </a:rPr>
                  <a:t>laminar</a:t>
                </a:r>
                <a:r>
                  <a:rPr lang="en-US" spc="-35" dirty="0">
                    <a:solidFill>
                      <a:schemeClr val="tx1"/>
                    </a:solidFill>
                  </a:rPr>
                  <a:t> </a:t>
                </a:r>
                <a:r>
                  <a:rPr lang="en-US" spc="-5" dirty="0">
                    <a:solidFill>
                      <a:schemeClr val="tx1"/>
                    </a:solidFill>
                  </a:rPr>
                  <a:t>flow</a:t>
                </a:r>
                <a:r>
                  <a:rPr lang="en-US" spc="-35" dirty="0">
                    <a:solidFill>
                      <a:schemeClr val="tx1"/>
                    </a:solidFill>
                  </a:rPr>
                  <a:t> </a:t>
                </a:r>
                <a:r>
                  <a:rPr lang="en-US" spc="-5" dirty="0">
                    <a:solidFill>
                      <a:schemeClr val="tx1"/>
                    </a:solidFill>
                  </a:rPr>
                  <a:t>with</a:t>
                </a:r>
                <a:r>
                  <a:rPr lang="en-US" spc="-35" dirty="0">
                    <a:solidFill>
                      <a:schemeClr val="tx1"/>
                    </a:solidFill>
                  </a:rPr>
                  <a:t> </a:t>
                </a:r>
                <a:r>
                  <a:rPr lang="en-US" spc="-5" dirty="0">
                    <a:solidFill>
                      <a:schemeClr val="tx1"/>
                    </a:solidFill>
                  </a:rPr>
                  <a:t>velocity</a:t>
                </a:r>
                <a:r>
                  <a:rPr lang="en-US" spc="-35" dirty="0">
                    <a:solidFill>
                      <a:schemeClr val="tx1"/>
                    </a:solidFill>
                  </a:rPr>
                  <a:t> </a:t>
                </a:r>
                <a:r>
                  <a:rPr lang="en-US" i="1" spc="20" dirty="0">
                    <a:solidFill>
                      <a:schemeClr val="tx1"/>
                    </a:solidFill>
                  </a:rPr>
                  <a:t>v</a:t>
                </a:r>
                <a:r>
                  <a:rPr lang="en-US" spc="-30" dirty="0">
                    <a:solidFill>
                      <a:schemeClr val="tx1"/>
                    </a:solidFill>
                  </a:rPr>
                  <a:t>(</a:t>
                </a:r>
                <a:r>
                  <a:rPr lang="en-US" i="1" spc="-5" dirty="0">
                    <a:solidFill>
                      <a:schemeClr val="tx1"/>
                    </a:solidFill>
                  </a:rPr>
                  <a:t>r</a:t>
                </a:r>
                <a:r>
                  <a:rPr lang="en-US" spc="-5" dirty="0">
                    <a:solidFill>
                      <a:schemeClr val="tx1"/>
                    </a:solidFill>
                  </a:rPr>
                  <a:t>):</a:t>
                </a:r>
              </a:p>
              <a:p>
                <a:pPr marL="0" indent="0" algn="ctr">
                  <a:lnSpc>
                    <a:spcPct val="100000"/>
                  </a:lnSpc>
                  <a:spcBef>
                    <a:spcPts val="730"/>
                  </a:spcBef>
                  <a:buNone/>
                </a:pPr>
                <a:r>
                  <a:rPr lang="en-US" dirty="0">
                    <a:solidFill>
                      <a:schemeClr val="tx1"/>
                    </a:solidFill>
                    <a:cs typeface="Times New Roman"/>
                  </a:rPr>
                  <a:t>f</a:t>
                </a:r>
                <a14:m>
                  <m:oMath xmlns:m="http://schemas.openxmlformats.org/officeDocument/2006/math">
                    <m:r>
                      <m:rPr>
                        <m:sty m:val="p"/>
                      </m:rPr>
                      <a:rPr lang="en-US" i="0">
                        <a:solidFill>
                          <a:schemeClr val="tx1"/>
                        </a:solidFill>
                        <a:latin typeface="Cambria Math" panose="02040503050406030204" pitchFamily="18" charset="0"/>
                        <a:cs typeface="Times New Roman"/>
                      </a:rPr>
                      <m:t>low</m:t>
                    </m:r>
                    <m:r>
                      <a:rPr lang="en-US" i="0">
                        <a:solidFill>
                          <a:schemeClr val="tx1"/>
                        </a:solidFill>
                        <a:latin typeface="Cambria Math" panose="02040503050406030204" pitchFamily="18" charset="0"/>
                        <a:cs typeface="Times New Roman"/>
                      </a:rPr>
                      <m:t> </m:t>
                    </m:r>
                    <m:r>
                      <m:rPr>
                        <m:sty m:val="p"/>
                      </m:rPr>
                      <a:rPr lang="en-US" i="0">
                        <a:solidFill>
                          <a:schemeClr val="tx1"/>
                        </a:solidFill>
                        <a:latin typeface="Cambria Math" panose="02040503050406030204" pitchFamily="18" charset="0"/>
                        <a:cs typeface="Times New Roman"/>
                      </a:rPr>
                      <m:t>rate</m:t>
                    </m:r>
                    <m:r>
                      <a:rPr lang="en-US" i="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𝑄</m:t>
                    </m:r>
                    <m:r>
                      <a:rPr lang="en-US" i="1">
                        <a:solidFill>
                          <a:schemeClr val="tx1"/>
                        </a:solidFill>
                        <a:latin typeface="Cambria Math" panose="02040503050406030204" pitchFamily="18" charset="0"/>
                        <a:cs typeface="Times New Roman"/>
                      </a:rPr>
                      <m:t> =2</m:t>
                    </m:r>
                    <m:r>
                      <a:rPr lang="en-US" b="0" i="1" smtClean="0">
                        <a:solidFill>
                          <a:schemeClr val="tx1"/>
                        </a:solidFill>
                        <a:latin typeface="Cambria Math" panose="02040503050406030204" pitchFamily="18" charset="0"/>
                        <a:ea typeface="Cambria Math" panose="02040503050406030204" pitchFamily="18" charset="0"/>
                        <a:cs typeface="Times New Roman"/>
                      </a:rPr>
                      <m:t>𝜋</m:t>
                    </m:r>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0</m:t>
                        </m:r>
                      </m:sub>
                      <m:sup>
                        <m:r>
                          <a:rPr lang="en-US" b="0" i="1" smtClean="0">
                            <a:solidFill>
                              <a:schemeClr val="tx1"/>
                            </a:solidFill>
                            <a:latin typeface="Cambria Math" panose="02040503050406030204" pitchFamily="18" charset="0"/>
                            <a:cs typeface="Times New Roman"/>
                          </a:rPr>
                          <m:t>𝑅</m:t>
                        </m:r>
                      </m:sup>
                      <m:e>
                        <m:r>
                          <a:rPr lang="en-US" b="0" i="1" smtClean="0">
                            <a:solidFill>
                              <a:schemeClr val="tx1"/>
                            </a:solidFill>
                            <a:latin typeface="Cambria Math" panose="02040503050406030204" pitchFamily="18" charset="0"/>
                            <a:cs typeface="Times New Roman"/>
                          </a:rPr>
                          <m:t>𝑟𝑣</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𝑟</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𝑑𝑟</m:t>
                    </m:r>
                    <m:r>
                      <a:rPr lang="en-US" b="0" i="1" smtClean="0">
                        <a:solidFill>
                          <a:schemeClr val="tx1"/>
                        </a:solidFill>
                        <a:latin typeface="Cambria Math" panose="02040503050406030204" pitchFamily="18" charset="0"/>
                        <a:cs typeface="Times New Roman"/>
                      </a:rPr>
                      <m:t>   (5)</m:t>
                    </m:r>
                  </m:oMath>
                </a14:m>
                <a:endParaRPr lang="en-US" dirty="0">
                  <a:solidFill>
                    <a:schemeClr val="tx1"/>
                  </a:solidFill>
                </a:endParaRPr>
              </a:p>
              <a:p>
                <a:pPr marL="0" indent="0">
                  <a:lnSpc>
                    <a:spcPct val="100000"/>
                  </a:lnSpc>
                  <a:spcBef>
                    <a:spcPts val="730"/>
                  </a:spcBef>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636565" cy="4711148"/>
              </a:xfrm>
              <a:blipFill>
                <a:blip r:embed="rId2"/>
                <a:stretch>
                  <a:fillRect l="-1038" t="-906" r="-1038"/>
                </a:stretch>
              </a:blipFill>
            </p:spPr>
            <p:txBody>
              <a:bodyPr/>
              <a:lstStyle/>
              <a:p>
                <a:r>
                  <a:rPr lang="en-US">
                    <a:noFill/>
                  </a:rPr>
                  <a:t> </a:t>
                </a:r>
              </a:p>
            </p:txBody>
          </p:sp>
        </mc:Fallback>
      </mc:AlternateContent>
      <p:pic>
        <p:nvPicPr>
          <p:cNvPr id="4" name="Picture 3" descr="An illustration shows a ring in a parabolic solid representing laminar flow.&#10;Two concentric cylinders forming a ring are shown in a parabolic solid such that from the top of the cylinder to a point on the parabola is the label v of r subscript i. A line segment from the center of the solid to the outer cylinder is labeled r subscript i. The area between the two cylinders is highlighted and labeled ring of width delta r, area is approximately equal to 2 pi r subscript i delta r.">
            <a:extLst>
              <a:ext uri="{FF2B5EF4-FFF2-40B4-BE49-F238E27FC236}">
                <a16:creationId xmlns="" xmlns:a16="http://schemas.microsoft.com/office/drawing/2014/main" id="{AE1C7E44-8E11-44CD-AD04-0CAAE1D72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8650" y="1786598"/>
            <a:ext cx="3419532" cy="2930368"/>
          </a:xfrm>
          <a:prstGeom prst="rect">
            <a:avLst/>
          </a:prstGeom>
        </p:spPr>
      </p:pic>
    </p:spTree>
    <p:extLst>
      <p:ext uri="{BB962C8B-B14F-4D97-AF65-F5344CB8AC3E}">
        <p14:creationId xmlns:p14="http://schemas.microsoft.com/office/powerpoint/2010/main" val="981092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18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0" marR="5080" indent="0" algn="just">
                  <a:lnSpc>
                    <a:spcPct val="100000"/>
                  </a:lnSpc>
                  <a:buNone/>
                </a:pPr>
                <a:r>
                  <a:rPr lang="en-US" b="1" u="sng" spc="-170" dirty="0"/>
                  <a:t>EXAMPLE</a:t>
                </a:r>
                <a:r>
                  <a:rPr lang="en-US" b="1" spc="-170" dirty="0"/>
                  <a:t>:  </a:t>
                </a:r>
                <a:r>
                  <a:rPr lang="en-US" b="1" spc="-20" dirty="0"/>
                  <a:t>Lamina</a:t>
                </a:r>
                <a:r>
                  <a:rPr lang="en-US" b="1" spc="-15" dirty="0"/>
                  <a:t>r</a:t>
                </a:r>
                <a:r>
                  <a:rPr lang="en-US" b="1" dirty="0"/>
                  <a:t> </a:t>
                </a:r>
                <a:r>
                  <a:rPr lang="en-US" b="1" spc="15" dirty="0"/>
                  <a:t> </a:t>
                </a:r>
                <a:r>
                  <a:rPr lang="en-US" b="1" spc="-30" dirty="0"/>
                  <a:t>Flo</a:t>
                </a:r>
                <a:r>
                  <a:rPr lang="en-US" b="1" spc="-45" dirty="0"/>
                  <a:t>w</a:t>
                </a:r>
                <a:r>
                  <a:rPr lang="en-US" b="1" dirty="0"/>
                  <a:t> </a:t>
                </a:r>
                <a:r>
                  <a:rPr lang="en-US" spc="-5" dirty="0"/>
                  <a:t>According</a:t>
                </a:r>
                <a:r>
                  <a:rPr lang="en-US" dirty="0"/>
                  <a:t> </a:t>
                </a:r>
                <a:r>
                  <a:rPr lang="en-US" spc="-85" dirty="0"/>
                  <a:t> </a:t>
                </a:r>
                <a:r>
                  <a:rPr lang="en-US" spc="-5" dirty="0"/>
                  <a:t>to</a:t>
                </a:r>
                <a:r>
                  <a:rPr lang="en-US" dirty="0"/>
                  <a:t> </a:t>
                </a:r>
                <a:r>
                  <a:rPr lang="en-US" spc="-85" dirty="0"/>
                  <a:t> </a:t>
                </a:r>
                <a:r>
                  <a:rPr lang="en-US" b="1" i="1" spc="-5" dirty="0"/>
                  <a:t>Poiseuille’s</a:t>
                </a:r>
                <a:r>
                  <a:rPr lang="en-US" b="1" i="1" dirty="0"/>
                  <a:t> </a:t>
                </a:r>
                <a:r>
                  <a:rPr lang="en-US" b="1" i="1" spc="-85" dirty="0"/>
                  <a:t> </a:t>
                </a:r>
                <a:r>
                  <a:rPr lang="en-US" b="1" i="1" spc="-10" dirty="0"/>
                  <a:t>La</a:t>
                </a:r>
                <a:r>
                  <a:rPr lang="en-US" b="1" i="1" spc="-15" dirty="0"/>
                  <a:t>w</a:t>
                </a:r>
                <a:r>
                  <a:rPr lang="en-US" spc="-5" dirty="0"/>
                  <a:t>,</a:t>
                </a:r>
                <a:r>
                  <a:rPr lang="en-US" dirty="0"/>
                  <a:t> </a:t>
                </a:r>
                <a:r>
                  <a:rPr lang="en-US" spc="-85" dirty="0"/>
                  <a:t> </a:t>
                </a:r>
                <a:r>
                  <a:rPr lang="en-US" spc="-5" dirty="0"/>
                  <a:t>t</a:t>
                </a:r>
                <a:r>
                  <a:rPr lang="en-US" spc="-10" dirty="0"/>
                  <a:t>h</a:t>
                </a:r>
                <a:r>
                  <a:rPr lang="en-US" spc="-5" dirty="0"/>
                  <a:t>e</a:t>
                </a:r>
                <a:r>
                  <a:rPr lang="en-US" dirty="0"/>
                  <a:t> </a:t>
                </a:r>
                <a:r>
                  <a:rPr lang="en-US" spc="-85" dirty="0"/>
                  <a:t> </a:t>
                </a:r>
                <a:r>
                  <a:rPr lang="en-US" spc="-10" dirty="0"/>
                  <a:t>velocit</a:t>
                </a:r>
                <a:r>
                  <a:rPr lang="en-US" spc="-5" dirty="0"/>
                  <a:t>y</a:t>
                </a:r>
                <a:r>
                  <a:rPr lang="en-US" dirty="0"/>
                  <a:t> </a:t>
                </a:r>
                <a:r>
                  <a:rPr lang="en-US" spc="-85" dirty="0"/>
                  <a:t> </a:t>
                </a:r>
                <a:r>
                  <a:rPr lang="en-US" spc="-10" dirty="0"/>
                  <a:t>o</a:t>
                </a:r>
                <a:r>
                  <a:rPr lang="en-US" spc="-5" dirty="0"/>
                  <a:t>f</a:t>
                </a:r>
                <a:r>
                  <a:rPr lang="en-US" dirty="0"/>
                  <a:t> </a:t>
                </a:r>
                <a:r>
                  <a:rPr lang="en-US" spc="-85" dirty="0"/>
                  <a:t> </a:t>
                </a:r>
                <a:r>
                  <a:rPr lang="en-US" spc="-10" dirty="0"/>
                  <a:t>blood flowin</a:t>
                </a:r>
                <a:r>
                  <a:rPr lang="en-US" spc="-5" dirty="0"/>
                  <a:t>g</a:t>
                </a:r>
                <a:r>
                  <a:rPr lang="en-US" spc="70" dirty="0"/>
                  <a:t> </a:t>
                </a:r>
                <a:r>
                  <a:rPr lang="en-US" spc="-5" dirty="0"/>
                  <a:t>in</a:t>
                </a:r>
                <a:r>
                  <a:rPr lang="en-US" spc="70" dirty="0"/>
                  <a:t> </a:t>
                </a:r>
                <a:r>
                  <a:rPr lang="en-US" spc="-5" dirty="0"/>
                  <a:t>a</a:t>
                </a:r>
                <a:r>
                  <a:rPr lang="en-US" spc="70" dirty="0"/>
                  <a:t> </a:t>
                </a:r>
                <a:r>
                  <a:rPr lang="en-US" spc="-10" dirty="0"/>
                  <a:t>bloo</a:t>
                </a:r>
                <a:r>
                  <a:rPr lang="en-US" spc="-5" dirty="0"/>
                  <a:t>d</a:t>
                </a:r>
                <a:r>
                  <a:rPr lang="en-US" spc="70" dirty="0"/>
                  <a:t> </a:t>
                </a:r>
                <a:r>
                  <a:rPr lang="en-US" spc="-10" dirty="0"/>
                  <a:t>vesse</a:t>
                </a:r>
                <a:r>
                  <a:rPr lang="en-US" spc="-5" dirty="0"/>
                  <a:t>l</a:t>
                </a:r>
                <a:r>
                  <a:rPr lang="en-US" spc="70" dirty="0"/>
                  <a:t> </a:t>
                </a:r>
                <a:r>
                  <a:rPr lang="en-US" spc="-10" dirty="0"/>
                  <a:t>o</a:t>
                </a:r>
                <a:r>
                  <a:rPr lang="en-US" spc="-5" dirty="0"/>
                  <a:t>f</a:t>
                </a:r>
                <a:r>
                  <a:rPr lang="en-US" spc="70" dirty="0"/>
                  <a:t> </a:t>
                </a:r>
                <a:r>
                  <a:rPr lang="en-US" spc="-5" dirty="0"/>
                  <a:t>r</a:t>
                </a:r>
                <a:r>
                  <a:rPr lang="en-US" spc="-10" dirty="0"/>
                  <a:t>adiu</a:t>
                </a:r>
                <a:r>
                  <a:rPr lang="en-US" spc="-5" dirty="0"/>
                  <a:t>s</a:t>
                </a:r>
                <a:r>
                  <a:rPr lang="en-US" dirty="0"/>
                  <a:t> </a:t>
                </a:r>
                <a:r>
                  <a:rPr lang="en-US" spc="-95" dirty="0"/>
                  <a:t> </a:t>
                </a:r>
                <a:r>
                  <a:rPr lang="en-US" i="1" spc="-10" dirty="0"/>
                  <a:t>R</a:t>
                </a:r>
                <a:r>
                  <a:rPr lang="en-US" i="1" spc="120" dirty="0"/>
                  <a:t> </a:t>
                </a:r>
                <a:r>
                  <a:rPr lang="en-US" spc="-5" dirty="0"/>
                  <a:t>centimeters</a:t>
                </a:r>
                <a:r>
                  <a:rPr lang="en-US" spc="70" dirty="0"/>
                  <a:t> </a:t>
                </a:r>
                <a:r>
                  <a:rPr lang="en-US" spc="-5" dirty="0"/>
                  <a:t>is</a:t>
                </a:r>
                <a:r>
                  <a:rPr lang="en-US" spc="70" dirty="0"/>
                  <a:t>  </a:t>
                </a:r>
                <a:r>
                  <a:rPr lang="en-US" i="1" spc="20" dirty="0"/>
                  <a:t>v</a:t>
                </a:r>
                <a:r>
                  <a:rPr lang="en-US" spc="-30" dirty="0"/>
                  <a:t>(</a:t>
                </a:r>
                <a:r>
                  <a:rPr lang="en-US" i="1" spc="-5" dirty="0"/>
                  <a:t>r</a:t>
                </a:r>
                <a:r>
                  <a:rPr lang="en-US" spc="-5" dirty="0"/>
                  <a:t>)</a:t>
                </a:r>
                <a:r>
                  <a:rPr lang="en-US" spc="25" dirty="0"/>
                  <a:t> </a:t>
                </a:r>
                <a:r>
                  <a:rPr lang="en-US" spc="-25" dirty="0"/>
                  <a:t>=</a:t>
                </a:r>
                <a:r>
                  <a:rPr lang="en-US" spc="-40" dirty="0"/>
                  <a:t> </a:t>
                </a:r>
                <a:r>
                  <a:rPr lang="en-US" i="1" spc="50" dirty="0"/>
                  <a:t>k</a:t>
                </a:r>
                <a:r>
                  <a:rPr lang="en-US" spc="75" dirty="0"/>
                  <a:t>(</a:t>
                </a:r>
                <a:r>
                  <a:rPr lang="en-US" i="1" spc="30" dirty="0"/>
                  <a:t>R</a:t>
                </a:r>
                <a:r>
                  <a:rPr lang="en-US" baseline="29629" dirty="0"/>
                  <a:t>2</a:t>
                </a:r>
                <a:r>
                  <a:rPr lang="en-US" spc="120" baseline="29629" dirty="0"/>
                  <a:t> </a:t>
                </a:r>
                <a:r>
                  <a:rPr lang="en-US" spc="-25" dirty="0"/>
                  <a:t>−</a:t>
                </a:r>
                <a:r>
                  <a:rPr lang="en-US" spc="-120" dirty="0"/>
                  <a:t> </a:t>
                </a:r>
                <a:r>
                  <a:rPr lang="en-US" i="1" spc="-5" dirty="0"/>
                  <a:t>r</a:t>
                </a:r>
                <a:r>
                  <a:rPr lang="en-US" spc="67" baseline="29629" dirty="0"/>
                  <a:t>2</a:t>
                </a:r>
                <a:r>
                  <a:rPr lang="en-US" spc="-5" dirty="0"/>
                  <a:t>),</a:t>
                </a:r>
                <a:r>
                  <a:rPr lang="en-US" spc="70" dirty="0"/>
                  <a:t> </a:t>
                </a:r>
                <a:r>
                  <a:rPr lang="en-US" spc="-10" dirty="0"/>
                  <a:t>wher</a:t>
                </a:r>
                <a:r>
                  <a:rPr lang="en-US" spc="-5" dirty="0"/>
                  <a:t>e</a:t>
                </a:r>
                <a:r>
                  <a:rPr lang="en-US" spc="50" dirty="0"/>
                  <a:t> </a:t>
                </a:r>
                <a:r>
                  <a:rPr lang="en-US" i="1" spc="-5" dirty="0"/>
                  <a:t>r</a:t>
                </a:r>
                <a:r>
                  <a:rPr lang="en-US" i="1" dirty="0"/>
                  <a:t> </a:t>
                </a:r>
                <a:r>
                  <a:rPr lang="en-US" i="1" spc="-80" dirty="0"/>
                  <a:t> </a:t>
                </a:r>
                <a:r>
                  <a:rPr lang="en-US" spc="-5" dirty="0"/>
                  <a:t>is</a:t>
                </a:r>
                <a:r>
                  <a:rPr lang="en-US" spc="70" dirty="0"/>
                  <a:t> </a:t>
                </a:r>
                <a:r>
                  <a:rPr lang="en-US" spc="-5" dirty="0"/>
                  <a:t>the distance</a:t>
                </a:r>
                <a:r>
                  <a:rPr lang="en-US" spc="35" dirty="0"/>
                  <a:t> </a:t>
                </a:r>
                <a:r>
                  <a:rPr lang="en-US" spc="-5" dirty="0"/>
                  <a:t>from</a:t>
                </a:r>
                <a:r>
                  <a:rPr lang="en-US" spc="35" dirty="0"/>
                  <a:t> </a:t>
                </a:r>
                <a:r>
                  <a:rPr lang="en-US" spc="-5" dirty="0"/>
                  <a:t>the</a:t>
                </a:r>
                <a:r>
                  <a:rPr lang="en-US" spc="35" dirty="0"/>
                  <a:t> </a:t>
                </a:r>
                <a:r>
                  <a:rPr lang="en-US" spc="-5" dirty="0"/>
                  <a:t>center</a:t>
                </a:r>
                <a:r>
                  <a:rPr lang="en-US" spc="35" dirty="0"/>
                  <a:t> </a:t>
                </a:r>
                <a:r>
                  <a:rPr lang="en-US" spc="-5" dirty="0"/>
                  <a:t>of</a:t>
                </a:r>
                <a:r>
                  <a:rPr lang="en-US" spc="35" dirty="0"/>
                  <a:t> </a:t>
                </a:r>
                <a:r>
                  <a:rPr lang="en-US" spc="-5" dirty="0"/>
                  <a:t>the</a:t>
                </a:r>
                <a:r>
                  <a:rPr lang="en-US" spc="35" dirty="0"/>
                  <a:t> </a:t>
                </a:r>
                <a:r>
                  <a:rPr lang="en-US" spc="-5" dirty="0"/>
                  <a:t>vessel</a:t>
                </a:r>
                <a:r>
                  <a:rPr lang="en-US" spc="35" dirty="0"/>
                  <a:t> </a:t>
                </a:r>
                <a:r>
                  <a:rPr lang="en-US" spc="-5" dirty="0"/>
                  <a:t>(in</a:t>
                </a:r>
                <a:r>
                  <a:rPr lang="en-US" spc="35" dirty="0"/>
                  <a:t> </a:t>
                </a:r>
                <a:r>
                  <a:rPr lang="en-US" spc="-5" dirty="0"/>
                  <a:t>centimeters)</a:t>
                </a:r>
                <a:r>
                  <a:rPr lang="en-US" spc="35" dirty="0"/>
                  <a:t> </a:t>
                </a:r>
                <a:r>
                  <a:rPr lang="en-US" spc="-5" dirty="0"/>
                  <a:t>and</a:t>
                </a:r>
                <a:r>
                  <a:rPr lang="en-US" spc="35" dirty="0"/>
                  <a:t> </a:t>
                </a:r>
                <a:r>
                  <a:rPr lang="en-US" i="1" spc="-5" dirty="0"/>
                  <a:t>k</a:t>
                </a:r>
                <a:r>
                  <a:rPr lang="en-US" i="1" spc="95" dirty="0"/>
                  <a:t> </a:t>
                </a:r>
                <a:r>
                  <a:rPr lang="en-US" spc="-5" dirty="0"/>
                  <a:t>is</a:t>
                </a:r>
                <a:r>
                  <a:rPr lang="en-US" spc="35" dirty="0"/>
                  <a:t> </a:t>
                </a:r>
                <a:r>
                  <a:rPr lang="en-US" spc="-5" dirty="0"/>
                  <a:t>a</a:t>
                </a:r>
                <a:r>
                  <a:rPr lang="en-US" spc="35" dirty="0"/>
                  <a:t> </a:t>
                </a:r>
                <a:r>
                  <a:rPr lang="en-US" spc="-5" dirty="0"/>
                  <a:t>constant.</a:t>
                </a:r>
                <a:r>
                  <a:rPr lang="en-US" spc="35" dirty="0"/>
                  <a:t> </a:t>
                </a:r>
                <a:r>
                  <a:rPr lang="en-US" spc="-15" dirty="0"/>
                  <a:t>C</a:t>
                </a:r>
                <a:r>
                  <a:rPr lang="en-US" spc="-5" dirty="0"/>
                  <a:t>alculate</a:t>
                </a:r>
                <a:r>
                  <a:rPr lang="en-US" spc="35" dirty="0"/>
                  <a:t> </a:t>
                </a:r>
                <a:r>
                  <a:rPr lang="en-US" spc="-5" dirty="0"/>
                  <a:t>the flow</a:t>
                </a:r>
                <a:r>
                  <a:rPr lang="en-US" spc="70" dirty="0"/>
                  <a:t> </a:t>
                </a:r>
                <a:r>
                  <a:rPr lang="en-US" i="1" spc="-10" dirty="0"/>
                  <a:t>Q</a:t>
                </a:r>
                <a:r>
                  <a:rPr lang="en-US" i="1" spc="50" dirty="0"/>
                  <a:t> </a:t>
                </a:r>
                <a:r>
                  <a:rPr lang="en-US" spc="-10" dirty="0"/>
                  <a:t>a</a:t>
                </a:r>
                <a:r>
                  <a:rPr lang="en-US" spc="-5" dirty="0"/>
                  <a:t>s </a:t>
                </a:r>
                <a:r>
                  <a:rPr lang="en-US" spc="-10" dirty="0"/>
                  <a:t>functio</a:t>
                </a:r>
                <a:r>
                  <a:rPr lang="en-US" spc="-5" dirty="0"/>
                  <a:t>n </a:t>
                </a:r>
                <a:r>
                  <a:rPr lang="en-US" spc="-10" dirty="0"/>
                  <a:t>o</a:t>
                </a:r>
                <a:r>
                  <a:rPr lang="en-US" spc="-5" dirty="0"/>
                  <a:t>f</a:t>
                </a:r>
                <a:r>
                  <a:rPr lang="en-US" spc="80" dirty="0"/>
                  <a:t> </a:t>
                </a:r>
                <a:r>
                  <a:rPr lang="en-US" i="1" spc="30" dirty="0"/>
                  <a:t>R</a:t>
                </a:r>
                <a:r>
                  <a:rPr lang="en-US" spc="-5" dirty="0"/>
                  <a:t>, </a:t>
                </a:r>
                <a:r>
                  <a:rPr lang="en-US" spc="-10" dirty="0"/>
                  <a:t>a</a:t>
                </a:r>
                <a:r>
                  <a:rPr lang="en-US" spc="-5" dirty="0"/>
                  <a:t>ssuming that </a:t>
                </a:r>
                <a:r>
                  <a:rPr lang="en-US" i="1" spc="-5" dirty="0"/>
                  <a:t>k</a:t>
                </a:r>
                <a:r>
                  <a:rPr lang="en-US" i="1" spc="85" dirty="0"/>
                  <a:t> </a:t>
                </a:r>
                <a:r>
                  <a:rPr lang="en-US" spc="-25" dirty="0"/>
                  <a:t>=</a:t>
                </a:r>
                <a:r>
                  <a:rPr lang="en-US" spc="-40" dirty="0"/>
                  <a:t> </a:t>
                </a:r>
                <a:r>
                  <a:rPr lang="en-US" spc="-5" dirty="0"/>
                  <a:t>0.5 (</a:t>
                </a:r>
                <a:r>
                  <a:rPr lang="en-US" spc="-10" dirty="0"/>
                  <a:t>cm-s</a:t>
                </a:r>
                <a:r>
                  <a:rPr lang="en-US" spc="-5" dirty="0"/>
                  <a:t>)</a:t>
                </a:r>
                <a:r>
                  <a:rPr lang="en-US" spc="-22" baseline="25925" dirty="0"/>
                  <a:t>−</a:t>
                </a:r>
                <a:r>
                  <a:rPr lang="en-US" spc="67" baseline="25925" dirty="0"/>
                  <a:t>1</a:t>
                </a:r>
                <a:r>
                  <a:rPr lang="en-US" spc="-5" dirty="0"/>
                  <a:t>.</a:t>
                </a:r>
                <a:endParaRPr lang="en-US" dirty="0"/>
              </a:p>
              <a:p>
                <a:pPr marL="0" indent="0" algn="just">
                  <a:lnSpc>
                    <a:spcPct val="100000"/>
                  </a:lnSpc>
                  <a:spcBef>
                    <a:spcPts val="590"/>
                  </a:spcBef>
                  <a:buNone/>
                </a:pPr>
                <a:r>
                  <a:rPr lang="en-US" b="1" spc="-5" dirty="0"/>
                  <a:t>Solution </a:t>
                </a:r>
                <a:r>
                  <a:rPr lang="en-US" b="1" spc="95" dirty="0"/>
                  <a:t> </a:t>
                </a:r>
                <a:r>
                  <a:rPr lang="en-US" spc="-15" dirty="0"/>
                  <a:t>B</a:t>
                </a:r>
                <a:r>
                  <a:rPr lang="en-US" spc="-5" dirty="0"/>
                  <a:t>y </a:t>
                </a:r>
                <a:r>
                  <a:rPr lang="en-US" spc="-15" dirty="0"/>
                  <a:t>Eq</a:t>
                </a:r>
                <a:r>
                  <a:rPr lang="en-US" spc="-5" dirty="0"/>
                  <a:t>. (</a:t>
                </a:r>
                <a:r>
                  <a:rPr lang="en-US" spc="-10" dirty="0"/>
                  <a:t>5),</a:t>
                </a:r>
              </a:p>
              <a:p>
                <a:pPr marL="0" indent="0" algn="just">
                  <a:lnSpc>
                    <a:spcPct val="100000"/>
                  </a:lnSpc>
                  <a:spcBef>
                    <a:spcPts val="59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𝑅</m:t>
                          </m:r>
                        </m:sup>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e>
                      </m:nary>
                      <m:r>
                        <a:rPr lang="en-US" b="0" i="1" smtClean="0">
                          <a:latin typeface="Cambria Math" panose="02040503050406030204" pitchFamily="18" charset="0"/>
                          <a:ea typeface="Cambria Math" panose="02040503050406030204" pitchFamily="18" charset="0"/>
                        </a:rPr>
                        <m:t>𝑟</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e>
                      </m:d>
                      <m:r>
                        <a:rPr lang="en-US" b="0" i="1" smtClean="0">
                          <a:latin typeface="Cambria Math" panose="02040503050406030204" pitchFamily="18" charset="0"/>
                          <a:ea typeface="Cambria Math" panose="02040503050406030204" pitchFamily="18" charset="0"/>
                        </a:rPr>
                        <m:t>𝑑𝑟</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8</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4</m:t>
                              </m:r>
                            </m:sup>
                          </m:sSup>
                        </m:e>
                      </m:d>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𝑅</m:t>
                          </m:r>
                        </m:sup>
                      </m:sSub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4</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4</m:t>
                          </m:r>
                        </m:sup>
                      </m:sSup>
                    </m:oMath>
                  </m:oMathPara>
                </a14:m>
                <a:endParaRPr lang="en-US" dirty="0"/>
              </a:p>
              <a:p>
                <a:pPr marL="0" indent="0" algn="just">
                  <a:lnSpc>
                    <a:spcPct val="100000"/>
                  </a:lnSpc>
                  <a:spcBef>
                    <a:spcPts val="590"/>
                  </a:spcBef>
                  <a:buNone/>
                </a:pPr>
                <a:r>
                  <a:rPr lang="en-US" spc="-10" dirty="0">
                    <a:latin typeface="Times New Roman"/>
                    <a:cs typeface="Times New Roman"/>
                  </a:rPr>
                  <a:t>Not</a:t>
                </a:r>
                <a:r>
                  <a:rPr lang="en-US" spc="-5" dirty="0">
                    <a:latin typeface="Times New Roman"/>
                    <a:cs typeface="Times New Roman"/>
                  </a:rPr>
                  <a:t>e </a:t>
                </a:r>
                <a:r>
                  <a:rPr lang="en-US" spc="-10" dirty="0">
                    <a:latin typeface="Times New Roman"/>
                    <a:cs typeface="Times New Roman"/>
                  </a:rPr>
                  <a:t>tha</a:t>
                </a:r>
                <a:r>
                  <a:rPr lang="en-US" spc="-5" dirty="0">
                    <a:latin typeface="Times New Roman"/>
                    <a:cs typeface="Times New Roman"/>
                  </a:rPr>
                  <a:t>t</a:t>
                </a:r>
                <a:r>
                  <a:rPr lang="en-US" spc="70" dirty="0">
                    <a:latin typeface="Times New Roman"/>
                    <a:cs typeface="Times New Roman"/>
                  </a:rPr>
                  <a:t> </a:t>
                </a:r>
                <a:r>
                  <a:rPr lang="en-US" i="1" spc="-10" dirty="0">
                    <a:latin typeface="Times New Roman"/>
                    <a:cs typeface="Times New Roman"/>
                  </a:rPr>
                  <a:t>Q</a:t>
                </a:r>
                <a:r>
                  <a:rPr lang="en-US" i="1" spc="50" dirty="0">
                    <a:latin typeface="Times New Roman"/>
                    <a:cs typeface="Times New Roman"/>
                  </a:rPr>
                  <a:t> </a:t>
                </a:r>
                <a:r>
                  <a:rPr lang="en-US" spc="-5" dirty="0">
                    <a:latin typeface="Times New Roman"/>
                    <a:cs typeface="Times New Roman"/>
                  </a:rPr>
                  <a:t>is proportional</a:t>
                </a:r>
                <a:r>
                  <a:rPr lang="en-US" dirty="0">
                    <a:latin typeface="Times New Roman"/>
                    <a:cs typeface="Times New Roman"/>
                  </a:rPr>
                  <a:t> </a:t>
                </a:r>
                <a:r>
                  <a:rPr lang="en-US" spc="-5" dirty="0">
                    <a:latin typeface="Times New Roman"/>
                    <a:cs typeface="Times New Roman"/>
                  </a:rPr>
                  <a:t>to</a:t>
                </a:r>
                <a:r>
                  <a:rPr lang="en-US" spc="75" dirty="0">
                    <a:latin typeface="Times New Roman"/>
                    <a:cs typeface="Times New Roman"/>
                  </a:rPr>
                  <a:t> </a:t>
                </a:r>
                <a:r>
                  <a:rPr lang="en-US" i="1" spc="30" dirty="0">
                    <a:latin typeface="Times New Roman"/>
                    <a:cs typeface="Times New Roman"/>
                  </a:rPr>
                  <a:t>R</a:t>
                </a:r>
                <a:r>
                  <a:rPr lang="en-US" baseline="25925" dirty="0">
                    <a:latin typeface="Times New Roman"/>
                    <a:cs typeface="Times New Roman"/>
                  </a:rPr>
                  <a:t>4 </a:t>
                </a:r>
                <a:r>
                  <a:rPr lang="en-US" spc="-120" baseline="25925" dirty="0">
                    <a:latin typeface="Times New Roman"/>
                    <a:cs typeface="Times New Roman"/>
                  </a:rPr>
                  <a:t> </a:t>
                </a:r>
                <a:r>
                  <a:rPr lang="en-US" spc="-10" dirty="0">
                    <a:latin typeface="Times New Roman"/>
                    <a:cs typeface="Times New Roman"/>
                  </a:rPr>
                  <a:t>(thi</a:t>
                </a:r>
                <a:r>
                  <a:rPr lang="en-US" spc="-5" dirty="0">
                    <a:latin typeface="Times New Roman"/>
                    <a:cs typeface="Times New Roman"/>
                  </a:rPr>
                  <a:t>s is t</a:t>
                </a:r>
                <a:r>
                  <a:rPr lang="en-US" spc="-10" dirty="0">
                    <a:latin typeface="Times New Roman"/>
                    <a:cs typeface="Times New Roman"/>
                  </a:rPr>
                  <a:t>ru</a:t>
                </a:r>
                <a:r>
                  <a:rPr lang="en-US" spc="-5" dirty="0">
                    <a:latin typeface="Times New Roman"/>
                    <a:cs typeface="Times New Roman"/>
                  </a:rPr>
                  <a:t>e f</a:t>
                </a:r>
                <a:r>
                  <a:rPr lang="en-US" spc="-10" dirty="0">
                    <a:latin typeface="Times New Roman"/>
                    <a:cs typeface="Times New Roman"/>
                  </a:rPr>
                  <a:t>o</a:t>
                </a:r>
                <a:r>
                  <a:rPr lang="en-US" spc="-5" dirty="0">
                    <a:latin typeface="Times New Roman"/>
                    <a:cs typeface="Times New Roman"/>
                  </a:rPr>
                  <a:t>r </a:t>
                </a:r>
                <a:r>
                  <a:rPr lang="en-US" spc="-10" dirty="0">
                    <a:latin typeface="Times New Roman"/>
                    <a:cs typeface="Times New Roman"/>
                  </a:rPr>
                  <a:t>an</a:t>
                </a:r>
                <a:r>
                  <a:rPr lang="en-US" spc="-5" dirty="0">
                    <a:latin typeface="Times New Roman"/>
                    <a:cs typeface="Times New Roman"/>
                  </a:rPr>
                  <a:t>y </a:t>
                </a:r>
                <a:r>
                  <a:rPr lang="en-US" spc="-10" dirty="0">
                    <a:latin typeface="Times New Roman"/>
                    <a:cs typeface="Times New Roman"/>
                  </a:rPr>
                  <a:t>valu</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i="1" spc="50" dirty="0">
                    <a:latin typeface="Times New Roman"/>
                    <a:cs typeface="Times New Roman"/>
                  </a:rPr>
                  <a:t>k</a:t>
                </a:r>
                <a:r>
                  <a:rPr lang="en-US" spc="-5" dirty="0">
                    <a:latin typeface="Times New Roman"/>
                    <a:cs typeface="Times New Roman"/>
                  </a:rPr>
                  <a:t>).</a:t>
                </a:r>
                <a:endParaRPr lang="en-US" dirty="0">
                  <a:latin typeface="Times New Roman"/>
                  <a:cs typeface="Times New Roman"/>
                </a:endParaRPr>
              </a:p>
              <a:p>
                <a:pPr marL="0" indent="0" algn="just">
                  <a:lnSpc>
                    <a:spcPct val="100000"/>
                  </a:lnSpc>
                  <a:spcBef>
                    <a:spcPts val="590"/>
                  </a:spcBef>
                  <a:buNone/>
                </a:pPr>
                <a:endParaRPr lang="en-US"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734" t="-976" r="-673"/>
                </a:stretch>
              </a:blipFill>
            </p:spPr>
            <p:txBody>
              <a:bodyPr/>
              <a:lstStyle/>
              <a:p>
                <a:r>
                  <a:rPr lang="en-US">
                    <a:noFill/>
                  </a:rPr>
                  <a:t> </a:t>
                </a:r>
              </a:p>
            </p:txBody>
          </p:sp>
        </mc:Fallback>
      </mc:AlternateContent>
    </p:spTree>
    <p:extLst>
      <p:ext uri="{BB962C8B-B14F-4D97-AF65-F5344CB8AC3E}">
        <p14:creationId xmlns:p14="http://schemas.microsoft.com/office/powerpoint/2010/main" val="1796604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19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15" dirty="0">
                    <a:solidFill>
                      <a:schemeClr val="tx1"/>
                    </a:solidFill>
                  </a:rPr>
                  <a:t>A</a:t>
                </a:r>
                <a:r>
                  <a:rPr lang="en-US" spc="-5" dirty="0">
                    <a:solidFill>
                      <a:schemeClr val="tx1"/>
                    </a:solidFill>
                  </a:rPr>
                  <a:t>s</a:t>
                </a:r>
                <a:r>
                  <a:rPr lang="en-US" spc="45" dirty="0">
                    <a:solidFill>
                      <a:schemeClr val="tx1"/>
                    </a:solidFill>
                  </a:rPr>
                  <a:t> </a:t>
                </a:r>
                <a:r>
                  <a:rPr lang="en-US" spc="-5" dirty="0">
                    <a:solidFill>
                      <a:schemeClr val="tx1"/>
                    </a:solidFill>
                  </a:rPr>
                  <a:t>a</a:t>
                </a:r>
                <a:r>
                  <a:rPr lang="en-US" spc="45" dirty="0">
                    <a:solidFill>
                      <a:schemeClr val="tx1"/>
                    </a:solidFill>
                  </a:rPr>
                  <a:t> </a:t>
                </a:r>
                <a:r>
                  <a:rPr lang="en-US" spc="-5" dirty="0">
                    <a:solidFill>
                      <a:schemeClr val="tx1"/>
                    </a:solidFill>
                  </a:rPr>
                  <a:t>f</a:t>
                </a:r>
                <a:r>
                  <a:rPr lang="en-US" spc="-10" dirty="0">
                    <a:solidFill>
                      <a:schemeClr val="tx1"/>
                    </a:solidFill>
                  </a:rPr>
                  <a:t>ina</a:t>
                </a:r>
                <a:r>
                  <a:rPr lang="en-US" spc="-5" dirty="0">
                    <a:solidFill>
                      <a:schemeClr val="tx1"/>
                    </a:solidFill>
                  </a:rPr>
                  <a:t>l</a:t>
                </a:r>
                <a:r>
                  <a:rPr lang="en-US" spc="45" dirty="0">
                    <a:solidFill>
                      <a:schemeClr val="tx1"/>
                    </a:solidFill>
                  </a:rPr>
                  <a:t> </a:t>
                </a:r>
                <a:r>
                  <a:rPr lang="en-US" spc="-10" dirty="0">
                    <a:solidFill>
                      <a:schemeClr val="tx1"/>
                    </a:solidFill>
                  </a:rPr>
                  <a:t>example</a:t>
                </a:r>
                <a:r>
                  <a:rPr lang="en-US" spc="-5" dirty="0">
                    <a:solidFill>
                      <a:schemeClr val="tx1"/>
                    </a:solidFill>
                  </a:rPr>
                  <a:t>,</a:t>
                </a:r>
                <a:r>
                  <a:rPr lang="en-US" spc="45" dirty="0">
                    <a:solidFill>
                      <a:schemeClr val="tx1"/>
                    </a:solidFill>
                  </a:rPr>
                  <a:t> </a:t>
                </a:r>
                <a:r>
                  <a:rPr lang="en-US" spc="-15" dirty="0">
                    <a:solidFill>
                      <a:schemeClr val="tx1"/>
                    </a:solidFill>
                  </a:rPr>
                  <a:t>w</a:t>
                </a:r>
                <a:r>
                  <a:rPr lang="en-US" spc="-5" dirty="0">
                    <a:solidFill>
                      <a:schemeClr val="tx1"/>
                    </a:solidFill>
                  </a:rPr>
                  <a:t>e</a:t>
                </a:r>
                <a:r>
                  <a:rPr lang="en-US" spc="45" dirty="0">
                    <a:solidFill>
                      <a:schemeClr val="tx1"/>
                    </a:solidFill>
                  </a:rPr>
                  <a:t> </a:t>
                </a:r>
                <a:r>
                  <a:rPr lang="en-US" spc="-10" dirty="0">
                    <a:solidFill>
                      <a:schemeClr val="tx1"/>
                    </a:solidFill>
                  </a:rPr>
                  <a:t>discus</a:t>
                </a:r>
                <a:r>
                  <a:rPr lang="en-US" spc="-5" dirty="0">
                    <a:solidFill>
                      <a:schemeClr val="tx1"/>
                    </a:solidFill>
                  </a:rPr>
                  <a:t>s</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5" dirty="0">
                    <a:solidFill>
                      <a:schemeClr val="tx1"/>
                    </a:solidFill>
                  </a:rPr>
                  <a:t> </a:t>
                </a:r>
                <a:r>
                  <a:rPr lang="en-US" i="1" spc="-10" dirty="0">
                    <a:solidFill>
                      <a:schemeClr val="tx1"/>
                    </a:solidFill>
                  </a:rPr>
                  <a:t>averag</a:t>
                </a:r>
                <a:r>
                  <a:rPr lang="en-US" i="1" spc="-5" dirty="0">
                    <a:solidFill>
                      <a:schemeClr val="tx1"/>
                    </a:solidFill>
                  </a:rPr>
                  <a:t>e</a:t>
                </a:r>
                <a:r>
                  <a:rPr lang="en-US" i="1" spc="45" dirty="0">
                    <a:solidFill>
                      <a:schemeClr val="tx1"/>
                    </a:solidFill>
                  </a:rPr>
                  <a:t> </a:t>
                </a:r>
                <a:r>
                  <a:rPr lang="en-US" i="1" spc="-10" dirty="0">
                    <a:solidFill>
                      <a:schemeClr val="tx1"/>
                    </a:solidFill>
                  </a:rPr>
                  <a:t>valu</a:t>
                </a:r>
                <a:r>
                  <a:rPr lang="en-US" i="1" spc="-5" dirty="0">
                    <a:solidFill>
                      <a:schemeClr val="tx1"/>
                    </a:solidFill>
                  </a:rPr>
                  <a:t>e</a:t>
                </a:r>
                <a:r>
                  <a:rPr lang="en-US" i="1" spc="45" dirty="0">
                    <a:solidFill>
                      <a:schemeClr val="tx1"/>
                    </a:solidFill>
                  </a:rPr>
                  <a:t> </a:t>
                </a:r>
                <a:r>
                  <a:rPr lang="en-US" spc="-10" dirty="0">
                    <a:solidFill>
                      <a:schemeClr val="tx1"/>
                    </a:solidFill>
                  </a:rPr>
                  <a:t>o</a:t>
                </a:r>
                <a:r>
                  <a:rPr lang="en-US" spc="-5" dirty="0">
                    <a:solidFill>
                      <a:schemeClr val="tx1"/>
                    </a:solidFill>
                  </a:rPr>
                  <a:t>f</a:t>
                </a:r>
                <a:r>
                  <a:rPr lang="en-US" spc="45" dirty="0">
                    <a:solidFill>
                      <a:schemeClr val="tx1"/>
                    </a:solidFill>
                  </a:rPr>
                  <a:t> </a:t>
                </a:r>
                <a:r>
                  <a:rPr lang="en-US" spc="-5" dirty="0">
                    <a:solidFill>
                      <a:schemeClr val="tx1"/>
                    </a:solidFill>
                  </a:rPr>
                  <a:t>a</a:t>
                </a:r>
                <a:r>
                  <a:rPr lang="en-US" spc="45" dirty="0">
                    <a:solidFill>
                      <a:schemeClr val="tx1"/>
                    </a:solidFill>
                  </a:rPr>
                  <a:t> </a:t>
                </a:r>
                <a:r>
                  <a:rPr lang="en-US" spc="-5" dirty="0">
                    <a:solidFill>
                      <a:schemeClr val="tx1"/>
                    </a:solidFill>
                  </a:rPr>
                  <a:t>f</a:t>
                </a:r>
                <a:r>
                  <a:rPr lang="en-US" spc="-10" dirty="0">
                    <a:solidFill>
                      <a:schemeClr val="tx1"/>
                    </a:solidFill>
                  </a:rPr>
                  <a:t>unction</a:t>
                </a:r>
                <a:r>
                  <a:rPr lang="en-US" spc="-5" dirty="0">
                    <a:solidFill>
                      <a:schemeClr val="tx1"/>
                    </a:solidFill>
                  </a:rPr>
                  <a:t>.</a:t>
                </a:r>
                <a:r>
                  <a:rPr lang="en-US" spc="45" dirty="0">
                    <a:solidFill>
                      <a:schemeClr val="tx1"/>
                    </a:solidFill>
                  </a:rPr>
                  <a:t> </a:t>
                </a:r>
                <a:r>
                  <a:rPr lang="en-US" spc="-10" dirty="0">
                    <a:solidFill>
                      <a:schemeClr val="tx1"/>
                    </a:solidFill>
                  </a:rPr>
                  <a:t>Recal</a:t>
                </a:r>
                <a:r>
                  <a:rPr lang="en-US" spc="-5" dirty="0">
                    <a:solidFill>
                      <a:schemeClr val="tx1"/>
                    </a:solidFill>
                  </a:rPr>
                  <a:t>l</a:t>
                </a:r>
                <a:r>
                  <a:rPr lang="en-US" spc="4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45" dirty="0">
                    <a:solidFill>
                      <a:schemeClr val="tx1"/>
                    </a:solidFill>
                  </a:rPr>
                  <a:t> </a:t>
                </a:r>
                <a:r>
                  <a:rPr lang="en-US" spc="-10" dirty="0">
                    <a:solidFill>
                      <a:schemeClr val="tx1"/>
                    </a:solidFill>
                  </a:rPr>
                  <a:t>th</a:t>
                </a:r>
                <a:r>
                  <a:rPr lang="en-US" spc="-5" dirty="0">
                    <a:solidFill>
                      <a:schemeClr val="tx1"/>
                    </a:solidFill>
                  </a:rPr>
                  <a:t>e</a:t>
                </a:r>
                <a:r>
                  <a:rPr lang="en-US" spc="45" dirty="0">
                    <a:solidFill>
                      <a:schemeClr val="tx1"/>
                    </a:solidFill>
                  </a:rPr>
                  <a:t> </a:t>
                </a:r>
                <a:r>
                  <a:rPr lang="en-US" spc="-10" dirty="0">
                    <a:solidFill>
                      <a:schemeClr val="tx1"/>
                    </a:solidFill>
                  </a:rPr>
                  <a:t>average o</a:t>
                </a:r>
                <a:r>
                  <a:rPr lang="en-US" spc="-5" dirty="0">
                    <a:solidFill>
                      <a:schemeClr val="tx1"/>
                    </a:solidFill>
                  </a:rPr>
                  <a:t>f</a:t>
                </a:r>
                <a:r>
                  <a:rPr lang="en-US" spc="65" dirty="0">
                    <a:solidFill>
                      <a:schemeClr val="tx1"/>
                    </a:solidFill>
                  </a:rPr>
                  <a:t> </a:t>
                </a:r>
                <a:r>
                  <a:rPr lang="en-US" i="1" spc="-10" dirty="0">
                    <a:solidFill>
                      <a:schemeClr val="tx1"/>
                    </a:solidFill>
                  </a:rPr>
                  <a:t>N</a:t>
                </a:r>
                <a:r>
                  <a:rPr lang="en-US" i="1" spc="114" dirty="0">
                    <a:solidFill>
                      <a:schemeClr val="tx1"/>
                    </a:solidFill>
                  </a:rPr>
                  <a:t> </a:t>
                </a:r>
                <a:r>
                  <a:rPr lang="en-US" spc="-10" dirty="0">
                    <a:solidFill>
                      <a:schemeClr val="tx1"/>
                    </a:solidFill>
                  </a:rPr>
                  <a:t>number</a:t>
                </a:r>
                <a:r>
                  <a:rPr lang="en-US" spc="-5" dirty="0">
                    <a:solidFill>
                      <a:schemeClr val="tx1"/>
                    </a:solidFill>
                  </a:rPr>
                  <a:t>s </a:t>
                </a:r>
                <a:r>
                  <a:rPr lang="en-US" i="1" spc="-5" dirty="0">
                    <a:solidFill>
                      <a:schemeClr val="tx1"/>
                    </a:solidFill>
                  </a:rPr>
                  <a:t>a</a:t>
                </a:r>
                <a:r>
                  <a:rPr lang="en-US" spc="75" baseline="-25000" dirty="0">
                    <a:solidFill>
                      <a:schemeClr val="tx1"/>
                    </a:solidFill>
                  </a:rPr>
                  <a:t>1</a:t>
                </a:r>
                <a:r>
                  <a:rPr lang="en-US" spc="-5" dirty="0">
                    <a:solidFill>
                      <a:schemeClr val="tx1"/>
                    </a:solidFill>
                  </a:rPr>
                  <a:t>,</a:t>
                </a:r>
                <a:r>
                  <a:rPr lang="en-US" spc="-90" dirty="0">
                    <a:solidFill>
                      <a:schemeClr val="tx1"/>
                    </a:solidFill>
                  </a:rPr>
                  <a:t> </a:t>
                </a:r>
                <a:r>
                  <a:rPr lang="en-US" i="1" spc="-5" dirty="0">
                    <a:solidFill>
                      <a:schemeClr val="tx1"/>
                    </a:solidFill>
                  </a:rPr>
                  <a:t>a</a:t>
                </a:r>
                <a:r>
                  <a:rPr lang="en-US" spc="67" baseline="-25000" dirty="0">
                    <a:solidFill>
                      <a:schemeClr val="tx1"/>
                    </a:solidFill>
                  </a:rPr>
                  <a:t>2</a:t>
                </a:r>
                <a:r>
                  <a:rPr lang="en-US" spc="-5" dirty="0">
                    <a:solidFill>
                      <a:schemeClr val="tx1"/>
                    </a:solidFill>
                  </a:rPr>
                  <a:t>,</a:t>
                </a:r>
                <a:r>
                  <a:rPr lang="en-US" spc="-85" dirty="0">
                    <a:solidFill>
                      <a:schemeClr val="tx1"/>
                    </a:solidFill>
                  </a:rPr>
                  <a:t> </a:t>
                </a:r>
                <a:r>
                  <a:rPr lang="en-US" i="1" spc="150" dirty="0">
                    <a:solidFill>
                      <a:schemeClr val="tx1"/>
                    </a:solidFill>
                  </a:rPr>
                  <a:t>..</a:t>
                </a:r>
                <a:r>
                  <a:rPr lang="en-US" i="1" spc="-10" dirty="0">
                    <a:solidFill>
                      <a:schemeClr val="tx1"/>
                    </a:solidFill>
                  </a:rPr>
                  <a:t>.</a:t>
                </a:r>
                <a:r>
                  <a:rPr lang="en-US" i="1" spc="-114" dirty="0">
                    <a:solidFill>
                      <a:schemeClr val="tx1"/>
                    </a:solidFill>
                  </a:rPr>
                  <a:t> </a:t>
                </a:r>
                <a:r>
                  <a:rPr lang="en-US" spc="-5" dirty="0">
                    <a:solidFill>
                      <a:schemeClr val="tx1"/>
                    </a:solidFill>
                  </a:rPr>
                  <a:t>,</a:t>
                </a:r>
                <a:r>
                  <a:rPr lang="en-US" spc="-90" dirty="0">
                    <a:solidFill>
                      <a:schemeClr val="tx1"/>
                    </a:solidFill>
                  </a:rPr>
                  <a:t> </a:t>
                </a:r>
                <a:r>
                  <a:rPr lang="en-US" i="1" spc="45" dirty="0" err="1">
                    <a:solidFill>
                      <a:schemeClr val="tx1"/>
                    </a:solidFill>
                  </a:rPr>
                  <a:t>a</a:t>
                </a:r>
                <a:r>
                  <a:rPr lang="en-US" i="1" baseline="-25000" dirty="0" err="1">
                    <a:solidFill>
                      <a:schemeClr val="tx1"/>
                    </a:solidFill>
                  </a:rPr>
                  <a:t>N</a:t>
                </a:r>
                <a:r>
                  <a:rPr lang="en-US" i="1" baseline="-11111" dirty="0">
                    <a:solidFill>
                      <a:schemeClr val="tx1"/>
                    </a:solidFill>
                  </a:rPr>
                  <a:t> </a:t>
                </a:r>
                <a:r>
                  <a:rPr lang="en-US" i="1" spc="15" baseline="-11111" dirty="0">
                    <a:solidFill>
                      <a:schemeClr val="tx1"/>
                    </a:solidFill>
                  </a:rPr>
                  <a:t> </a:t>
                </a:r>
                <a:r>
                  <a:rPr lang="en-US" spc="-10" dirty="0">
                    <a:solidFill>
                      <a:schemeClr val="tx1"/>
                    </a:solidFill>
                  </a:rPr>
                  <a:t>i</a:t>
                </a:r>
                <a:r>
                  <a:rPr lang="en-US" spc="-5" dirty="0">
                    <a:solidFill>
                      <a:schemeClr val="tx1"/>
                    </a:solidFill>
                  </a:rPr>
                  <a:t>s </a:t>
                </a:r>
                <a:r>
                  <a:rPr lang="en-US" spc="-10" dirty="0">
                    <a:solidFill>
                      <a:schemeClr val="tx1"/>
                    </a:solidFill>
                  </a:rPr>
                  <a:t>th</a:t>
                </a:r>
                <a:r>
                  <a:rPr lang="en-US" spc="-5" dirty="0">
                    <a:solidFill>
                      <a:schemeClr val="tx1"/>
                    </a:solidFill>
                  </a:rPr>
                  <a:t>e s</a:t>
                </a:r>
                <a:r>
                  <a:rPr lang="en-US" spc="-10" dirty="0">
                    <a:solidFill>
                      <a:schemeClr val="tx1"/>
                    </a:solidFill>
                  </a:rPr>
                  <a:t>um</a:t>
                </a:r>
                <a:r>
                  <a:rPr lang="en-US" spc="-5" dirty="0">
                    <a:solidFill>
                      <a:schemeClr val="tx1"/>
                    </a:solidFill>
                  </a:rPr>
                  <a:t> </a:t>
                </a:r>
                <a:r>
                  <a:rPr lang="en-US" spc="-10" dirty="0">
                    <a:solidFill>
                      <a:schemeClr val="tx1"/>
                    </a:solidFill>
                  </a:rPr>
                  <a:t>divide</a:t>
                </a:r>
                <a:r>
                  <a:rPr lang="en-US" spc="-5" dirty="0">
                    <a:solidFill>
                      <a:schemeClr val="tx1"/>
                    </a:solidFill>
                  </a:rPr>
                  <a:t>d </a:t>
                </a:r>
                <a:r>
                  <a:rPr lang="en-US" spc="-10" dirty="0">
                    <a:solidFill>
                      <a:schemeClr val="tx1"/>
                    </a:solidFill>
                  </a:rPr>
                  <a:t>b</a:t>
                </a:r>
                <a:r>
                  <a:rPr lang="en-US" spc="-5" dirty="0">
                    <a:solidFill>
                      <a:schemeClr val="tx1"/>
                    </a:solidFill>
                  </a:rPr>
                  <a:t>y</a:t>
                </a:r>
                <a:r>
                  <a:rPr lang="en-US" spc="65" dirty="0">
                    <a:solidFill>
                      <a:schemeClr val="tx1"/>
                    </a:solidFill>
                  </a:rPr>
                  <a:t> </a:t>
                </a:r>
                <a:r>
                  <a:rPr lang="en-US" i="1" spc="-10" dirty="0">
                    <a:solidFill>
                      <a:schemeClr val="tx1"/>
                    </a:solidFill>
                  </a:rPr>
                  <a:t>N</a:t>
                </a:r>
                <a:r>
                  <a:rPr lang="en-US" i="1" spc="-135" dirty="0">
                    <a:solidFill>
                      <a:schemeClr val="tx1"/>
                    </a:solidFill>
                  </a:rPr>
                  <a:t> </a:t>
                </a:r>
                <a:r>
                  <a:rPr lang="en-US" i="1" spc="-5" dirty="0">
                    <a:solidFill>
                      <a:schemeClr val="tx1"/>
                    </a:solidFill>
                  </a:rPr>
                  <a:t>:</a:t>
                </a:r>
              </a:p>
              <a:p>
                <a:pPr marL="3690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1</m:t>
                              </m:r>
                            </m:sub>
                          </m:sSub>
                          <m:r>
                            <a:rPr lang="en-US" b="0" i="1" smtClean="0">
                              <a:solidFill>
                                <a:schemeClr val="tx1"/>
                              </a:solidFill>
                              <a:latin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𝑎</m:t>
                              </m:r>
                            </m:e>
                            <m:sub>
                              <m:r>
                                <a:rPr lang="en-US" b="0" i="1" smtClean="0">
                                  <a:solidFill>
                                    <a:schemeClr val="tx1"/>
                                  </a:solidFill>
                                  <a:latin typeface="Cambria Math" panose="02040503050406030204" pitchFamily="18" charset="0"/>
                                  <a:cs typeface="Times New Roman"/>
                                </a:rPr>
                                <m:t>2</m:t>
                              </m:r>
                            </m:sub>
                          </m:sSub>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mtClean="0">
                                  <a:solidFill>
                                    <a:schemeClr val="tx1"/>
                                  </a:solidFill>
                                  <a:latin typeface="Cambria Math" panose="02040503050406030204" pitchFamily="18" charset="0"/>
                                  <a:ea typeface="Cambria Math" panose="02040503050406030204" pitchFamily="18" charset="0"/>
                                  <a:cs typeface="Times New Roman"/>
                                </a:rPr>
                                <m:t>𝑎</m:t>
                              </m:r>
                            </m:e>
                            <m:sub>
                              <m:r>
                                <a:rPr lang="en-US" b="0" i="1" smtClean="0">
                                  <a:solidFill>
                                    <a:schemeClr val="tx1"/>
                                  </a:solidFill>
                                  <a:latin typeface="Cambria Math" panose="02040503050406030204" pitchFamily="18" charset="0"/>
                                  <a:ea typeface="Cambria Math" panose="02040503050406030204" pitchFamily="18" charset="0"/>
                                  <a:cs typeface="Times New Roman"/>
                                </a:rPr>
                                <m:t>𝑁</m:t>
                              </m:r>
                            </m:sub>
                          </m:sSub>
                        </m:num>
                        <m:den>
                          <m:r>
                            <a:rPr lang="en-US" b="0" i="1" smtClean="0">
                              <a:solidFill>
                                <a:schemeClr val="tx1"/>
                              </a:solidFill>
                              <a:latin typeface="Cambria Math" panose="02040503050406030204" pitchFamily="18" charset="0"/>
                              <a:cs typeface="Times New Roman"/>
                            </a:rPr>
                            <m:t>𝑁</m:t>
                          </m:r>
                        </m:den>
                      </m:f>
                    </m:oMath>
                  </m:oMathPara>
                </a14:m>
                <a:endParaRPr lang="en-US" dirty="0">
                  <a:solidFill>
                    <a:schemeClr val="tx1"/>
                  </a:solidFill>
                </a:endParaRPr>
              </a:p>
              <a:p>
                <a:pPr marL="36900" indent="0">
                  <a:lnSpc>
                    <a:spcPct val="100000"/>
                  </a:lnSpc>
                  <a:buNone/>
                </a:pPr>
                <a:r>
                  <a:rPr lang="en-US" spc="-15" dirty="0">
                    <a:solidFill>
                      <a:schemeClr val="tx1"/>
                    </a:solidFill>
                  </a:rPr>
                  <a:t>W</a:t>
                </a:r>
                <a:r>
                  <a:rPr lang="en-US" spc="-5" dirty="0">
                    <a:solidFill>
                      <a:schemeClr val="tx1"/>
                    </a:solidFill>
                  </a:rPr>
                  <a:t>e</a:t>
                </a:r>
                <a:r>
                  <a:rPr lang="en-US" spc="70" dirty="0">
                    <a:solidFill>
                      <a:schemeClr val="tx1"/>
                    </a:solidFill>
                  </a:rPr>
                  <a:t> </a:t>
                </a:r>
                <a:r>
                  <a:rPr lang="en-US" spc="-10" dirty="0">
                    <a:solidFill>
                      <a:schemeClr val="tx1"/>
                    </a:solidFill>
                  </a:rPr>
                  <a:t>canno</a:t>
                </a:r>
                <a:r>
                  <a:rPr lang="en-US" spc="-5" dirty="0">
                    <a:solidFill>
                      <a:schemeClr val="tx1"/>
                    </a:solidFill>
                  </a:rPr>
                  <a:t>t</a:t>
                </a:r>
                <a:r>
                  <a:rPr lang="en-US" spc="70" dirty="0">
                    <a:solidFill>
                      <a:schemeClr val="tx1"/>
                    </a:solidFill>
                  </a:rPr>
                  <a:t> </a:t>
                </a:r>
                <a:r>
                  <a:rPr lang="en-US" spc="-10" dirty="0">
                    <a:solidFill>
                      <a:schemeClr val="tx1"/>
                    </a:solidFill>
                  </a:rPr>
                  <a:t>defin</a:t>
                </a:r>
                <a:r>
                  <a:rPr lang="en-US" spc="-5" dirty="0">
                    <a:solidFill>
                      <a:schemeClr val="tx1"/>
                    </a:solidFill>
                  </a:rPr>
                  <a:t>e</a:t>
                </a:r>
                <a:r>
                  <a:rPr lang="en-US" spc="7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70" dirty="0">
                    <a:solidFill>
                      <a:schemeClr val="tx1"/>
                    </a:solidFill>
                  </a:rPr>
                  <a:t> </a:t>
                </a:r>
                <a:r>
                  <a:rPr lang="en-US" spc="-10" dirty="0">
                    <a:solidFill>
                      <a:schemeClr val="tx1"/>
                    </a:solidFill>
                  </a:rPr>
                  <a:t>averag</a:t>
                </a:r>
                <a:r>
                  <a:rPr lang="en-US" spc="-5" dirty="0">
                    <a:solidFill>
                      <a:schemeClr val="tx1"/>
                    </a:solidFill>
                  </a:rPr>
                  <a:t>e</a:t>
                </a:r>
                <a:r>
                  <a:rPr lang="en-US" spc="70" dirty="0">
                    <a:solidFill>
                      <a:schemeClr val="tx1"/>
                    </a:solidFill>
                  </a:rPr>
                  <a:t> </a:t>
                </a:r>
                <a:r>
                  <a:rPr lang="en-US" spc="-10" dirty="0">
                    <a:solidFill>
                      <a:schemeClr val="tx1"/>
                    </a:solidFill>
                  </a:rPr>
                  <a:t>valu</a:t>
                </a:r>
                <a:r>
                  <a:rPr lang="en-US" spc="-5" dirty="0">
                    <a:solidFill>
                      <a:schemeClr val="tx1"/>
                    </a:solidFill>
                  </a:rPr>
                  <a:t>e</a:t>
                </a:r>
                <a:r>
                  <a:rPr lang="en-US" spc="70" dirty="0">
                    <a:solidFill>
                      <a:schemeClr val="tx1"/>
                    </a:solidFill>
                  </a:rPr>
                  <a:t> </a:t>
                </a:r>
                <a:r>
                  <a:rPr lang="en-US" spc="-10" dirty="0">
                    <a:solidFill>
                      <a:schemeClr val="tx1"/>
                    </a:solidFill>
                  </a:rPr>
                  <a:t>o</a:t>
                </a:r>
                <a:r>
                  <a:rPr lang="en-US" spc="-5" dirty="0">
                    <a:solidFill>
                      <a:schemeClr val="tx1"/>
                    </a:solidFill>
                  </a:rPr>
                  <a:t>f</a:t>
                </a:r>
                <a:r>
                  <a:rPr lang="en-US" spc="70" dirty="0">
                    <a:solidFill>
                      <a:schemeClr val="tx1"/>
                    </a:solidFill>
                  </a:rPr>
                  <a:t> </a:t>
                </a:r>
                <a:r>
                  <a:rPr lang="en-US" spc="-5" dirty="0">
                    <a:solidFill>
                      <a:schemeClr val="tx1"/>
                    </a:solidFill>
                  </a:rPr>
                  <a:t>a</a:t>
                </a:r>
                <a:r>
                  <a:rPr lang="en-US" spc="70"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a:t>
                </a:r>
                <a:r>
                  <a:rPr lang="en-US" dirty="0">
                    <a:solidFill>
                      <a:schemeClr val="tx1"/>
                    </a:solidFill>
                  </a:rPr>
                  <a:t> </a:t>
                </a:r>
                <a:r>
                  <a:rPr lang="en-US" spc="40" dirty="0">
                    <a:solidFill>
                      <a:schemeClr val="tx1"/>
                    </a:solidFill>
                  </a:rPr>
                  <a:t> </a:t>
                </a:r>
                <a:r>
                  <a:rPr lang="en-US" i="1" spc="-5" dirty="0">
                    <a:solidFill>
                      <a:schemeClr val="tx1"/>
                    </a:solidFill>
                  </a:rPr>
                  <a:t>f</a:t>
                </a:r>
                <a:r>
                  <a:rPr lang="en-US" i="1" dirty="0">
                    <a:solidFill>
                      <a:schemeClr val="tx1"/>
                    </a:solidFill>
                  </a:rPr>
                  <a:t> </a:t>
                </a:r>
                <a:r>
                  <a:rPr lang="en-US" i="1" spc="25" dirty="0">
                    <a:solidFill>
                      <a:schemeClr val="tx1"/>
                    </a:solidFill>
                  </a:rPr>
                  <a:t> </a:t>
                </a:r>
                <a:r>
                  <a:rPr lang="en-US" spc="-10" dirty="0">
                    <a:solidFill>
                      <a:schemeClr val="tx1"/>
                    </a:solidFill>
                  </a:rPr>
                  <a:t>o</a:t>
                </a:r>
                <a:r>
                  <a:rPr lang="en-US" spc="-5" dirty="0">
                    <a:solidFill>
                      <a:schemeClr val="tx1"/>
                    </a:solidFill>
                  </a:rPr>
                  <a:t>n</a:t>
                </a:r>
                <a:r>
                  <a:rPr lang="en-US" spc="70" dirty="0">
                    <a:solidFill>
                      <a:schemeClr val="tx1"/>
                    </a:solidFill>
                  </a:rPr>
                  <a:t> </a:t>
                </a:r>
                <a:r>
                  <a:rPr lang="en-US" spc="-10" dirty="0">
                    <a:solidFill>
                      <a:schemeClr val="tx1"/>
                    </a:solidFill>
                  </a:rPr>
                  <a:t>a</a:t>
                </a:r>
                <a:r>
                  <a:rPr lang="en-US" spc="-5" dirty="0">
                    <a:solidFill>
                      <a:schemeClr val="tx1"/>
                    </a:solidFill>
                  </a:rPr>
                  <a:t>n</a:t>
                </a:r>
                <a:r>
                  <a:rPr lang="en-US" spc="70" dirty="0">
                    <a:solidFill>
                      <a:schemeClr val="tx1"/>
                    </a:solidFill>
                  </a:rPr>
                  <a:t> </a:t>
                </a:r>
                <a:r>
                  <a:rPr lang="en-US" spc="-10" dirty="0">
                    <a:solidFill>
                      <a:schemeClr val="tx1"/>
                    </a:solidFill>
                  </a:rPr>
                  <a:t>interva</a:t>
                </a:r>
                <a:r>
                  <a:rPr lang="en-US" spc="-5" dirty="0">
                    <a:solidFill>
                      <a:schemeClr val="tx1"/>
                    </a:solidFill>
                  </a:rPr>
                  <a:t>l</a:t>
                </a:r>
                <a:r>
                  <a:rPr lang="en-US" spc="70"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r>
                  <a:rPr lang="en-US" spc="70" dirty="0">
                    <a:solidFill>
                      <a:schemeClr val="tx1"/>
                    </a:solidFill>
                  </a:rPr>
                  <a:t> </a:t>
                </a:r>
                <a:r>
                  <a:rPr lang="en-US" spc="-10" dirty="0">
                    <a:solidFill>
                      <a:schemeClr val="tx1"/>
                    </a:solidFill>
                  </a:rPr>
                  <a:t>a</a:t>
                </a:r>
                <a:r>
                  <a:rPr lang="en-US" spc="-5" dirty="0">
                    <a:solidFill>
                      <a:schemeClr val="tx1"/>
                    </a:solidFill>
                  </a:rPr>
                  <a:t>s</a:t>
                </a:r>
                <a:r>
                  <a:rPr lang="en-US" spc="70" dirty="0">
                    <a:solidFill>
                      <a:schemeClr val="tx1"/>
                    </a:solidFill>
                  </a:rPr>
                  <a:t> </a:t>
                </a:r>
                <a:r>
                  <a:rPr lang="en-US" spc="-5" dirty="0">
                    <a:solidFill>
                      <a:schemeClr val="tx1"/>
                    </a:solidFill>
                  </a:rPr>
                  <a:t>a</a:t>
                </a:r>
                <a:r>
                  <a:rPr lang="en-US" spc="70" dirty="0">
                    <a:solidFill>
                      <a:schemeClr val="tx1"/>
                    </a:solidFill>
                  </a:rPr>
                  <a:t> </a:t>
                </a:r>
                <a:r>
                  <a:rPr lang="en-US" spc="-5" dirty="0">
                    <a:solidFill>
                      <a:schemeClr val="tx1"/>
                    </a:solidFill>
                  </a:rPr>
                  <a:t>s</a:t>
                </a:r>
                <a:r>
                  <a:rPr lang="en-US" spc="-15" dirty="0">
                    <a:solidFill>
                      <a:schemeClr val="tx1"/>
                    </a:solidFill>
                  </a:rPr>
                  <a:t>um</a:t>
                </a:r>
                <a:r>
                  <a:rPr lang="en-US" spc="-10" dirty="0">
                    <a:solidFill>
                      <a:schemeClr val="tx1"/>
                    </a:solidFill>
                  </a:rPr>
                  <a:t> </a:t>
                </a:r>
                <a:r>
                  <a:rPr lang="en-US" spc="-5" dirty="0">
                    <a:solidFill>
                      <a:schemeClr val="tx1"/>
                    </a:solidFill>
                  </a:rPr>
                  <a:t>because</a:t>
                </a:r>
                <a:r>
                  <a:rPr lang="en-US" spc="35" dirty="0">
                    <a:solidFill>
                      <a:schemeClr val="tx1"/>
                    </a:solidFill>
                  </a:rPr>
                  <a:t> </a:t>
                </a:r>
                <a:r>
                  <a:rPr lang="en-US" spc="-5" dirty="0">
                    <a:solidFill>
                      <a:schemeClr val="tx1"/>
                    </a:solidFill>
                  </a:rPr>
                  <a:t>there</a:t>
                </a:r>
                <a:r>
                  <a:rPr lang="en-US" spc="35" dirty="0">
                    <a:solidFill>
                      <a:schemeClr val="tx1"/>
                    </a:solidFill>
                  </a:rPr>
                  <a:t> </a:t>
                </a:r>
                <a:r>
                  <a:rPr lang="en-US" spc="-10" dirty="0">
                    <a:solidFill>
                      <a:schemeClr val="tx1"/>
                    </a:solidFill>
                  </a:rPr>
                  <a:t>a</a:t>
                </a:r>
                <a:r>
                  <a:rPr lang="en-US" spc="-5" dirty="0">
                    <a:solidFill>
                      <a:schemeClr val="tx1"/>
                    </a:solidFill>
                  </a:rPr>
                  <a:t>re</a:t>
                </a:r>
                <a:r>
                  <a:rPr lang="en-US" spc="35" dirty="0">
                    <a:solidFill>
                      <a:schemeClr val="tx1"/>
                    </a:solidFill>
                  </a:rPr>
                  <a:t> </a:t>
                </a:r>
                <a:r>
                  <a:rPr lang="en-US" spc="-5" dirty="0">
                    <a:solidFill>
                      <a:schemeClr val="tx1"/>
                    </a:solidFill>
                  </a:rPr>
                  <a:t>infinitely</a:t>
                </a:r>
                <a:r>
                  <a:rPr lang="en-US" spc="35" dirty="0">
                    <a:solidFill>
                      <a:schemeClr val="tx1"/>
                    </a:solidFill>
                  </a:rPr>
                  <a:t> </a:t>
                </a:r>
                <a:r>
                  <a:rPr lang="en-US" spc="-10" dirty="0">
                    <a:solidFill>
                      <a:schemeClr val="tx1"/>
                    </a:solidFill>
                  </a:rPr>
                  <a:t>many</a:t>
                </a:r>
                <a:r>
                  <a:rPr lang="en-US" spc="35" dirty="0">
                    <a:solidFill>
                      <a:schemeClr val="tx1"/>
                    </a:solidFill>
                  </a:rPr>
                  <a:t> </a:t>
                </a:r>
                <a:r>
                  <a:rPr lang="en-US" spc="-5" dirty="0">
                    <a:solidFill>
                      <a:schemeClr val="tx1"/>
                    </a:solidFill>
                  </a:rPr>
                  <a:t>values</a:t>
                </a:r>
                <a:r>
                  <a:rPr lang="en-US" spc="35" dirty="0">
                    <a:solidFill>
                      <a:schemeClr val="tx1"/>
                    </a:solidFill>
                  </a:rPr>
                  <a:t> </a:t>
                </a:r>
                <a:r>
                  <a:rPr lang="en-US" spc="-5" dirty="0">
                    <a:solidFill>
                      <a:schemeClr val="tx1"/>
                    </a:solidFill>
                  </a:rPr>
                  <a:t>of </a:t>
                </a:r>
                <a:r>
                  <a:rPr lang="en-US" spc="60" dirty="0">
                    <a:solidFill>
                      <a:schemeClr val="tx1"/>
                    </a:solidFill>
                  </a:rPr>
                  <a:t> </a:t>
                </a:r>
                <a:r>
                  <a:rPr lang="en-US" i="1" spc="-5" dirty="0">
                    <a:solidFill>
                      <a:schemeClr val="tx1"/>
                    </a:solidFill>
                  </a:rPr>
                  <a:t>x</a:t>
                </a:r>
                <a:r>
                  <a:rPr lang="en-US" i="1" dirty="0">
                    <a:solidFill>
                      <a:schemeClr val="tx1"/>
                    </a:solidFill>
                  </a:rPr>
                  <a:t> </a:t>
                </a:r>
                <a:r>
                  <a:rPr lang="en-US" i="1" spc="-125" dirty="0">
                    <a:solidFill>
                      <a:schemeClr val="tx1"/>
                    </a:solidFill>
                  </a:rPr>
                  <a:t> </a:t>
                </a:r>
                <a:r>
                  <a:rPr lang="en-US" spc="-5" dirty="0">
                    <a:solidFill>
                      <a:schemeClr val="tx1"/>
                    </a:solidFill>
                  </a:rPr>
                  <a:t>to</a:t>
                </a:r>
                <a:r>
                  <a:rPr lang="en-US" spc="35" dirty="0">
                    <a:solidFill>
                      <a:schemeClr val="tx1"/>
                    </a:solidFill>
                  </a:rPr>
                  <a:t> </a:t>
                </a:r>
                <a:r>
                  <a:rPr lang="en-US" spc="-5" dirty="0">
                    <a:solidFill>
                      <a:schemeClr val="tx1"/>
                    </a:solidFill>
                  </a:rPr>
                  <a:t>consider.</a:t>
                </a:r>
                <a:r>
                  <a:rPr lang="en-US" spc="35" dirty="0">
                    <a:solidFill>
                      <a:schemeClr val="tx1"/>
                    </a:solidFill>
                  </a:rPr>
                  <a:t> </a:t>
                </a:r>
                <a:r>
                  <a:rPr lang="en-US" spc="-15" dirty="0">
                    <a:solidFill>
                      <a:schemeClr val="tx1"/>
                    </a:solidFill>
                  </a:rPr>
                  <a:t>B</a:t>
                </a:r>
                <a:r>
                  <a:rPr lang="en-US" spc="-5" dirty="0">
                    <a:solidFill>
                      <a:schemeClr val="tx1"/>
                    </a:solidFill>
                  </a:rPr>
                  <a:t>ut</a:t>
                </a:r>
                <a:r>
                  <a:rPr lang="en-US" spc="35" dirty="0">
                    <a:solidFill>
                      <a:schemeClr val="tx1"/>
                    </a:solidFill>
                  </a:rPr>
                  <a:t> </a:t>
                </a:r>
                <a:r>
                  <a:rPr lang="en-US" spc="-5" dirty="0">
                    <a:solidFill>
                      <a:schemeClr val="tx1"/>
                    </a:solidFill>
                  </a:rPr>
                  <a:t>recall</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formula</a:t>
                </a:r>
                <a:r>
                  <a:rPr lang="en-US" spc="35" dirty="0">
                    <a:solidFill>
                      <a:schemeClr val="tx1"/>
                    </a:solidFill>
                  </a:rPr>
                  <a:t> </a:t>
                </a:r>
                <a:r>
                  <a:rPr lang="en-US" spc="-5" dirty="0">
                    <a:solidFill>
                      <a:schemeClr val="tx1"/>
                    </a:solidFill>
                  </a:rPr>
                  <a:t>for</a:t>
                </a:r>
                <a:r>
                  <a:rPr lang="en-US" spc="35" dirty="0">
                    <a:solidFill>
                      <a:schemeClr val="tx1"/>
                    </a:solidFill>
                  </a:rPr>
                  <a:t> </a:t>
                </a:r>
                <a:r>
                  <a:rPr lang="en-US" spc="-5" dirty="0">
                    <a:solidFill>
                      <a:schemeClr val="tx1"/>
                    </a:solidFill>
                  </a:rPr>
                  <a:t>the </a:t>
                </a:r>
                <a:r>
                  <a:rPr lang="en-US" spc="-10" dirty="0">
                    <a:solidFill>
                      <a:schemeClr val="tx1"/>
                    </a:solidFill>
                  </a:rPr>
                  <a:t>right-endpoin</a:t>
                </a:r>
                <a:r>
                  <a:rPr lang="en-US" spc="-5" dirty="0">
                    <a:solidFill>
                      <a:schemeClr val="tx1"/>
                    </a:solidFill>
                  </a:rPr>
                  <a:t>t</a:t>
                </a:r>
                <a:r>
                  <a:rPr lang="en-US" dirty="0">
                    <a:solidFill>
                      <a:schemeClr val="tx1"/>
                    </a:solidFill>
                  </a:rPr>
                  <a:t> </a:t>
                </a:r>
                <a:r>
                  <a:rPr lang="en-US" spc="-10" dirty="0">
                    <a:solidFill>
                      <a:schemeClr val="tx1"/>
                    </a:solidFill>
                  </a:rPr>
                  <a:t>approximatio</a:t>
                </a:r>
                <a:r>
                  <a:rPr lang="en-US" spc="-5" dirty="0">
                    <a:solidFill>
                      <a:schemeClr val="tx1"/>
                    </a:solidFill>
                  </a:rPr>
                  <a:t>n</a:t>
                </a:r>
                <a:r>
                  <a:rPr lang="en-US" spc="80" dirty="0">
                    <a:solidFill>
                      <a:schemeClr val="tx1"/>
                    </a:solidFill>
                  </a:rPr>
                  <a:t> </a:t>
                </a:r>
                <a:r>
                  <a:rPr lang="en-US" i="1" spc="50" dirty="0">
                    <a:solidFill>
                      <a:schemeClr val="tx1"/>
                    </a:solidFill>
                  </a:rPr>
                  <a:t>R</a:t>
                </a:r>
                <a:r>
                  <a:rPr lang="en-US" i="1" baseline="-25000" dirty="0">
                    <a:solidFill>
                      <a:schemeClr val="tx1"/>
                    </a:solidFill>
                  </a:rPr>
                  <a:t>N</a:t>
                </a:r>
                <a:r>
                  <a:rPr lang="en-US" i="1" baseline="-11111" dirty="0">
                    <a:solidFill>
                      <a:schemeClr val="tx1"/>
                    </a:solidFill>
                  </a:rPr>
                  <a:t> </a:t>
                </a:r>
                <a:r>
                  <a:rPr lang="en-US" i="1" spc="15" baseline="-11111" dirty="0">
                    <a:solidFill>
                      <a:schemeClr val="tx1"/>
                    </a:solidFill>
                  </a:rPr>
                  <a:t> </a:t>
                </a:r>
                <a:r>
                  <a:rPr lang="en-US" spc="-5" dirty="0">
                    <a:solidFill>
                      <a:schemeClr val="tx1"/>
                    </a:solidFill>
                  </a:rPr>
                  <a:t>(Figure 12):</a:t>
                </a:r>
              </a:p>
              <a:p>
                <a:pPr marL="36900" indent="0">
                  <a:lnSpc>
                    <a:spcPct val="10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𝑅</m:t>
                          </m:r>
                        </m:e>
                        <m:sub>
                          <m:r>
                            <a:rPr lang="en-US" b="0" i="1" smtClean="0">
                              <a:solidFill>
                                <a:schemeClr val="tx1"/>
                              </a:solidFill>
                              <a:latin typeface="Cambria Math" panose="02040503050406030204" pitchFamily="18" charset="0"/>
                              <a:cs typeface="Times New Roman"/>
                            </a:rPr>
                            <m:t>𝑁</m:t>
                          </m:r>
                        </m:sub>
                      </m:sSub>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𝑏</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𝑎</m:t>
                          </m:r>
                        </m:num>
                        <m:den>
                          <m:r>
                            <a:rPr lang="en-US" b="0" i="1" smtClean="0">
                              <a:solidFill>
                                <a:schemeClr val="tx1"/>
                              </a:solidFill>
                              <a:latin typeface="Cambria Math" panose="02040503050406030204" pitchFamily="18" charset="0"/>
                              <a:cs typeface="Times New Roman"/>
                            </a:rPr>
                            <m:t>𝑁</m:t>
                          </m:r>
                        </m:den>
                      </m:f>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 </m:t>
                      </m:r>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𝑥</m:t>
                          </m:r>
                          <m:r>
                            <a:rPr lang="en-US" i="1" baseline="-25000">
                              <a:solidFill>
                                <a:schemeClr val="tx1"/>
                              </a:solidFill>
                              <a:latin typeface="Cambria Math" panose="02040503050406030204" pitchFamily="18" charset="0"/>
                              <a:cs typeface="Times New Roman"/>
                            </a:rPr>
                            <m:t>1</m:t>
                          </m:r>
                        </m:e>
                      </m:d>
                      <m:r>
                        <a:rPr lang="en-US" i="1">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 </m:t>
                      </m:r>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𝑥</m:t>
                          </m:r>
                          <m:r>
                            <a:rPr lang="en-US" i="1" baseline="-25000">
                              <a:solidFill>
                                <a:schemeClr val="tx1"/>
                              </a:solidFill>
                              <a:latin typeface="Cambria Math" panose="02040503050406030204" pitchFamily="18" charset="0"/>
                              <a:cs typeface="Times New Roman"/>
                            </a:rPr>
                            <m:t>2</m:t>
                          </m:r>
                        </m:e>
                      </m:d>
                      <m:r>
                        <a:rPr lang="en-US" i="1">
                          <a:solidFill>
                            <a:schemeClr val="tx1"/>
                          </a:solidFill>
                          <a:latin typeface="Cambria Math" panose="02040503050406030204" pitchFamily="18" charset="0"/>
                          <a:cs typeface="Times New Roman"/>
                        </a:rPr>
                        <m:t>+ ··· + </m:t>
                      </m:r>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 </m:t>
                      </m:r>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𝑥</m:t>
                          </m:r>
                          <m:r>
                            <a:rPr lang="en-US" i="1" baseline="-25000">
                              <a:solidFill>
                                <a:schemeClr val="tx1"/>
                              </a:solidFill>
                              <a:latin typeface="Cambria Math" panose="02040503050406030204" pitchFamily="18" charset="0"/>
                              <a:cs typeface="Times New Roman"/>
                            </a:rPr>
                            <m:t>𝑁</m:t>
                          </m:r>
                        </m:e>
                      </m:d>
                      <m:r>
                        <a:rPr lang="en-US" b="0" i="0" smtClean="0">
                          <a:solidFill>
                            <a:schemeClr val="tx1"/>
                          </a:solidFill>
                          <a:latin typeface="Cambria Math" panose="02040503050406030204" pitchFamily="18" charset="0"/>
                          <a:cs typeface="Times New Roman"/>
                        </a:rPr>
                        <m:t>)</m:t>
                      </m:r>
                    </m:oMath>
                  </m:oMathPara>
                </a14:m>
                <a:endParaRPr lang="en-US" dirty="0">
                  <a:solidFill>
                    <a:schemeClr val="tx1"/>
                  </a:solidFill>
                </a:endParaRPr>
              </a:p>
              <a:p>
                <a:pPr marL="36900" indent="0">
                  <a:lnSpc>
                    <a:spcPct val="100000"/>
                  </a:lnSpc>
                  <a:buNone/>
                </a:pPr>
                <a:r>
                  <a:rPr lang="en-US" spc="-10" dirty="0">
                    <a:solidFill>
                      <a:schemeClr val="tx1"/>
                    </a:solidFill>
                  </a:rPr>
                  <a:t>wher</a:t>
                </a:r>
                <a:r>
                  <a:rPr lang="en-US" spc="-5" dirty="0">
                    <a:solidFill>
                      <a:schemeClr val="tx1"/>
                    </a:solidFill>
                  </a:rPr>
                  <a:t>e</a:t>
                </a:r>
                <a:r>
                  <a:rPr lang="en-US" spc="40" dirty="0">
                    <a:solidFill>
                      <a:schemeClr val="tx1"/>
                    </a:solidFill>
                  </a:rPr>
                  <a:t> </a:t>
                </a:r>
                <a:r>
                  <a:rPr lang="en-US" i="1" spc="-5" dirty="0">
                    <a:solidFill>
                      <a:schemeClr val="tx1"/>
                    </a:solidFill>
                  </a:rPr>
                  <a:t>x</a:t>
                </a:r>
                <a:r>
                  <a:rPr lang="en-US" baseline="-25000" dirty="0">
                    <a:solidFill>
                      <a:schemeClr val="tx1"/>
                    </a:solidFill>
                  </a:rPr>
                  <a:t>1</a:t>
                </a:r>
                <a:r>
                  <a:rPr lang="en-US" i="1" spc="-45" dirty="0">
                    <a:solidFill>
                      <a:schemeClr val="tx1"/>
                    </a:solidFill>
                  </a:rPr>
                  <a:t> </a:t>
                </a:r>
                <a:r>
                  <a:rPr lang="en-US" spc="-5" dirty="0">
                    <a:solidFill>
                      <a:schemeClr val="tx1"/>
                    </a:solidFill>
                  </a:rPr>
                  <a:t>,</a:t>
                </a:r>
                <a:r>
                  <a:rPr lang="en-US" spc="-85" dirty="0">
                    <a:solidFill>
                      <a:schemeClr val="tx1"/>
                    </a:solidFill>
                  </a:rPr>
                  <a:t> </a:t>
                </a:r>
                <a:r>
                  <a:rPr lang="en-US" i="1" spc="150" dirty="0">
                    <a:solidFill>
                      <a:schemeClr val="tx1"/>
                    </a:solidFill>
                  </a:rPr>
                  <a:t>..</a:t>
                </a:r>
                <a:r>
                  <a:rPr lang="en-US" i="1" spc="-10" dirty="0">
                    <a:solidFill>
                      <a:schemeClr val="tx1"/>
                    </a:solidFill>
                  </a:rPr>
                  <a:t>.</a:t>
                </a:r>
                <a:r>
                  <a:rPr lang="en-US" i="1" spc="-114" dirty="0">
                    <a:solidFill>
                      <a:schemeClr val="tx1"/>
                    </a:solidFill>
                  </a:rPr>
                  <a:t> </a:t>
                </a:r>
                <a:r>
                  <a:rPr lang="en-US" spc="-5" dirty="0">
                    <a:solidFill>
                      <a:schemeClr val="tx1"/>
                    </a:solidFill>
                  </a:rPr>
                  <a:t>,</a:t>
                </a:r>
                <a:r>
                  <a:rPr lang="en-US" spc="-60" dirty="0">
                    <a:solidFill>
                      <a:schemeClr val="tx1"/>
                    </a:solidFill>
                  </a:rPr>
                  <a:t> </a:t>
                </a:r>
                <a:r>
                  <a:rPr lang="en-US" i="1" spc="-5" dirty="0" err="1">
                    <a:solidFill>
                      <a:schemeClr val="tx1"/>
                    </a:solidFill>
                  </a:rPr>
                  <a:t>x</a:t>
                </a:r>
                <a:r>
                  <a:rPr lang="en-US" i="1" spc="-5" baseline="-25000" dirty="0" err="1">
                    <a:solidFill>
                      <a:schemeClr val="tx1"/>
                    </a:solidFill>
                  </a:rPr>
                  <a:t>N</a:t>
                </a:r>
                <a:r>
                  <a:rPr lang="en-US" i="1" dirty="0">
                    <a:solidFill>
                      <a:schemeClr val="tx1"/>
                    </a:solidFill>
                  </a:rPr>
                  <a:t> </a:t>
                </a:r>
                <a:r>
                  <a:rPr lang="en-US" i="1" spc="-15" dirty="0">
                    <a:solidFill>
                      <a:schemeClr val="tx1"/>
                    </a:solidFill>
                  </a:rPr>
                  <a:t> </a:t>
                </a:r>
                <a:r>
                  <a:rPr lang="en-US" spc="-5" dirty="0">
                    <a:solidFill>
                      <a:schemeClr val="tx1"/>
                    </a:solidFill>
                  </a:rPr>
                  <a:t>are</a:t>
                </a:r>
                <a:r>
                  <a:rPr lang="en-US" spc="15" dirty="0">
                    <a:solidFill>
                      <a:schemeClr val="tx1"/>
                    </a:solidFill>
                  </a:rPr>
                  <a:t> </a:t>
                </a:r>
                <a:r>
                  <a:rPr lang="en-US" spc="-5" dirty="0">
                    <a:solidFill>
                      <a:schemeClr val="tx1"/>
                    </a:solidFill>
                  </a:rPr>
                  <a:t>the</a:t>
                </a:r>
                <a:r>
                  <a:rPr lang="en-US" spc="15" dirty="0">
                    <a:solidFill>
                      <a:schemeClr val="tx1"/>
                    </a:solidFill>
                  </a:rPr>
                  <a:t> </a:t>
                </a:r>
                <a:r>
                  <a:rPr lang="en-US" spc="-5" dirty="0">
                    <a:solidFill>
                      <a:schemeClr val="tx1"/>
                    </a:solidFill>
                  </a:rPr>
                  <a:t>right</a:t>
                </a:r>
                <a:r>
                  <a:rPr lang="en-US" spc="15" dirty="0">
                    <a:solidFill>
                      <a:schemeClr val="tx1"/>
                    </a:solidFill>
                  </a:rPr>
                  <a:t> </a:t>
                </a:r>
                <a:r>
                  <a:rPr lang="en-US" spc="-5" dirty="0">
                    <a:solidFill>
                      <a:schemeClr val="tx1"/>
                    </a:solidFill>
                  </a:rPr>
                  <a:t>endpoints</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5" dirty="0">
                    <a:solidFill>
                      <a:schemeClr val="tx1"/>
                    </a:solidFill>
                  </a:rPr>
                  <a:t>the</a:t>
                </a:r>
                <a:r>
                  <a:rPr lang="en-US" spc="15" dirty="0">
                    <a:solidFill>
                      <a:schemeClr val="tx1"/>
                    </a:solidFill>
                  </a:rPr>
                  <a:t> </a:t>
                </a:r>
                <a:r>
                  <a:rPr lang="en-US" spc="-5" dirty="0">
                    <a:solidFill>
                      <a:schemeClr val="tx1"/>
                    </a:solidFill>
                  </a:rPr>
                  <a:t>subintervals.</a:t>
                </a:r>
                <a:r>
                  <a:rPr lang="en-US" spc="15" dirty="0">
                    <a:solidFill>
                      <a:schemeClr val="tx1"/>
                    </a:solidFill>
                  </a:rPr>
                  <a:t> </a:t>
                </a:r>
                <a:r>
                  <a:rPr lang="en-US" spc="-10" dirty="0">
                    <a:solidFill>
                      <a:schemeClr val="tx1"/>
                    </a:solidFill>
                  </a:rPr>
                  <a:t>We</a:t>
                </a:r>
                <a:r>
                  <a:rPr lang="en-US" spc="15" dirty="0">
                    <a:solidFill>
                      <a:schemeClr val="tx1"/>
                    </a:solidFill>
                  </a:rPr>
                  <a:t> </a:t>
                </a:r>
                <a:r>
                  <a:rPr lang="en-US" spc="-5" dirty="0">
                    <a:solidFill>
                      <a:schemeClr val="tx1"/>
                    </a:solidFill>
                  </a:rPr>
                  <a:t>see</a:t>
                </a:r>
                <a:r>
                  <a:rPr lang="en-US" spc="15" dirty="0">
                    <a:solidFill>
                      <a:schemeClr val="tx1"/>
                    </a:solidFill>
                  </a:rPr>
                  <a:t> </a:t>
                </a:r>
                <a:r>
                  <a:rPr lang="en-US" spc="-5" dirty="0">
                    <a:solidFill>
                      <a:schemeClr val="tx1"/>
                    </a:solidFill>
                  </a:rPr>
                  <a:t>that</a:t>
                </a:r>
                <a:r>
                  <a:rPr lang="en-US" spc="95" dirty="0">
                    <a:solidFill>
                      <a:schemeClr val="tx1"/>
                    </a:solidFill>
                  </a:rPr>
                  <a:t> </a:t>
                </a:r>
                <a:r>
                  <a:rPr lang="en-US" i="1" spc="-10" dirty="0">
                    <a:solidFill>
                      <a:schemeClr val="tx1"/>
                    </a:solidFill>
                  </a:rPr>
                  <a:t>R</a:t>
                </a:r>
                <a:r>
                  <a:rPr lang="en-US" i="1" baseline="-25000" dirty="0">
                    <a:solidFill>
                      <a:schemeClr val="tx1"/>
                    </a:solidFill>
                  </a:rPr>
                  <a:t>N</a:t>
                </a:r>
                <a:r>
                  <a:rPr lang="en-US" i="1" dirty="0">
                    <a:solidFill>
                      <a:schemeClr val="tx1"/>
                    </a:solidFill>
                  </a:rPr>
                  <a:t> </a:t>
                </a:r>
                <a:r>
                  <a:rPr lang="en-US" spc="-10" dirty="0">
                    <a:solidFill>
                      <a:schemeClr val="tx1"/>
                    </a:solidFill>
                  </a:rPr>
                  <a:t>divide</a:t>
                </a:r>
                <a:r>
                  <a:rPr lang="en-US" spc="-5" dirty="0">
                    <a:solidFill>
                      <a:schemeClr val="tx1"/>
                    </a:solidFill>
                  </a:rPr>
                  <a:t>d</a:t>
                </a:r>
                <a:r>
                  <a:rPr lang="en-US" spc="15" dirty="0">
                    <a:solidFill>
                      <a:schemeClr val="tx1"/>
                    </a:solidFill>
                  </a:rPr>
                  <a:t> </a:t>
                </a:r>
                <a:r>
                  <a:rPr lang="en-US" spc="-10" dirty="0">
                    <a:solidFill>
                      <a:schemeClr val="tx1"/>
                    </a:solidFill>
                  </a:rPr>
                  <a:t>by (</a:t>
                </a:r>
                <a:r>
                  <a:rPr lang="en-US" i="1" spc="-10" dirty="0">
                    <a:solidFill>
                      <a:schemeClr val="tx1"/>
                    </a:solidFill>
                  </a:rPr>
                  <a:t>b – a</a:t>
                </a:r>
                <a:r>
                  <a:rPr lang="en-US" spc="-10" dirty="0">
                    <a:solidFill>
                      <a:schemeClr val="tx1"/>
                    </a:solidFill>
                  </a:rPr>
                  <a:t>)</a:t>
                </a:r>
                <a:r>
                  <a:rPr lang="en-US" i="1" spc="-10" dirty="0">
                    <a:solidFill>
                      <a:schemeClr val="tx1"/>
                    </a:solidFill>
                  </a:rPr>
                  <a:t> </a:t>
                </a:r>
                <a:r>
                  <a:rPr lang="en-US" spc="-10" dirty="0">
                    <a:solidFill>
                      <a:schemeClr val="tx1"/>
                    </a:solidFill>
                  </a:rPr>
                  <a:t>gives </a:t>
                </a:r>
                <a14:m>
                  <m:oMath xmlns:m="http://schemas.openxmlformats.org/officeDocument/2006/math">
                    <m:f>
                      <m:fPr>
                        <m:ctrlPr>
                          <a:rPr lang="en-US" i="1" spc="-10" smtClean="0">
                            <a:solidFill>
                              <a:schemeClr val="tx1"/>
                            </a:solidFill>
                            <a:latin typeface="Cambria Math" panose="02040503050406030204" pitchFamily="18" charset="0"/>
                            <a:cs typeface="Times New Roman"/>
                          </a:rPr>
                        </m:ctrlPr>
                      </m:fPr>
                      <m:num>
                        <m:sSub>
                          <m:sSubPr>
                            <m:ctrlPr>
                              <a:rPr lang="en-US"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𝑅</m:t>
                            </m:r>
                          </m:e>
                          <m:sub>
                            <m:r>
                              <a:rPr lang="en-US" b="0" i="1" spc="-10" smtClean="0">
                                <a:solidFill>
                                  <a:schemeClr val="tx1"/>
                                </a:solidFill>
                                <a:latin typeface="Cambria Math" panose="02040503050406030204" pitchFamily="18" charset="0"/>
                                <a:cs typeface="Times New Roman"/>
                              </a:rPr>
                              <m:t>𝑁</m:t>
                            </m:r>
                          </m:sub>
                        </m:sSub>
                      </m:num>
                      <m:den>
                        <m:r>
                          <a:rPr lang="en-US" b="0" i="1" spc="-10" smtClean="0">
                            <a:solidFill>
                              <a:schemeClr val="tx1"/>
                            </a:solidFill>
                            <a:latin typeface="Cambria Math" panose="02040503050406030204" pitchFamily="18" charset="0"/>
                            <a:cs typeface="Times New Roman"/>
                          </a:rPr>
                          <m:t>𝑏</m:t>
                        </m:r>
                        <m:r>
                          <a:rPr lang="en-US" b="0" i="1" spc="-10" smtClean="0">
                            <a:solidFill>
                              <a:schemeClr val="tx1"/>
                            </a:solidFill>
                            <a:latin typeface="Cambria Math" panose="02040503050406030204" pitchFamily="18" charset="0"/>
                            <a:cs typeface="Times New Roman"/>
                          </a:rPr>
                          <m:t> − </m:t>
                        </m:r>
                        <m:r>
                          <a:rPr lang="en-US" b="0" i="1" spc="-10" smtClean="0">
                            <a:solidFill>
                              <a:schemeClr val="tx1"/>
                            </a:solidFill>
                            <a:latin typeface="Cambria Math" panose="02040503050406030204" pitchFamily="18" charset="0"/>
                            <a:cs typeface="Times New Roman"/>
                          </a:rPr>
                          <m:t>𝑎</m:t>
                        </m:r>
                      </m:den>
                    </m:f>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 </m:t>
                        </m:r>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𝑥</m:t>
                            </m:r>
                            <m:r>
                              <a:rPr lang="en-US" i="1" baseline="-25000">
                                <a:solidFill>
                                  <a:schemeClr val="tx1"/>
                                </a:solidFill>
                                <a:latin typeface="Cambria Math" panose="02040503050406030204" pitchFamily="18" charset="0"/>
                                <a:cs typeface="Times New Roman"/>
                              </a:rPr>
                              <m:t>1</m:t>
                            </m:r>
                          </m:e>
                        </m:d>
                        <m:r>
                          <a:rPr lang="en-US" b="0" i="1" baseline="-25000"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 </m:t>
                        </m:r>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𝑥</m:t>
                            </m:r>
                            <m:r>
                              <a:rPr lang="en-US" i="1" baseline="-25000">
                                <a:solidFill>
                                  <a:schemeClr val="tx1"/>
                                </a:solidFill>
                                <a:latin typeface="Cambria Math" panose="02040503050406030204" pitchFamily="18" charset="0"/>
                                <a:cs typeface="Times New Roman"/>
                              </a:rPr>
                              <m:t>2</m:t>
                            </m:r>
                          </m:e>
                        </m:d>
                        <m:r>
                          <a:rPr lang="en-US" b="0" i="1" baseline="-25000"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 ··· + </m:t>
                        </m:r>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 </m:t>
                        </m:r>
                        <m:d>
                          <m:dPr>
                            <m:ctrlPr>
                              <a:rPr lang="en-US" i="1">
                                <a:solidFill>
                                  <a:schemeClr val="tx1"/>
                                </a:solidFill>
                                <a:latin typeface="Cambria Math" panose="02040503050406030204" pitchFamily="18" charset="0"/>
                                <a:cs typeface="Times New Roman"/>
                              </a:rPr>
                            </m:ctrlPr>
                          </m:dPr>
                          <m:e>
                            <m:r>
                              <a:rPr lang="en-US" i="1">
                                <a:solidFill>
                                  <a:schemeClr val="tx1"/>
                                </a:solidFill>
                                <a:latin typeface="Cambria Math" panose="02040503050406030204" pitchFamily="18" charset="0"/>
                                <a:cs typeface="Times New Roman"/>
                              </a:rPr>
                              <m:t>𝑥</m:t>
                            </m:r>
                            <m:r>
                              <a:rPr lang="en-US" i="1" baseline="-25000">
                                <a:solidFill>
                                  <a:schemeClr val="tx1"/>
                                </a:solidFill>
                                <a:latin typeface="Cambria Math" panose="02040503050406030204" pitchFamily="18" charset="0"/>
                                <a:cs typeface="Times New Roman"/>
                              </a:rPr>
                              <m:t>𝑁</m:t>
                            </m:r>
                          </m:e>
                        </m:d>
                      </m:num>
                      <m:den>
                        <m:r>
                          <a:rPr lang="en-US" b="0" i="1" spc="-10" smtClean="0">
                            <a:solidFill>
                              <a:schemeClr val="tx1"/>
                            </a:solidFill>
                            <a:latin typeface="Cambria Math" panose="02040503050406030204" pitchFamily="18" charset="0"/>
                            <a:cs typeface="Times New Roman"/>
                          </a:rPr>
                          <m:t>𝑁</m:t>
                        </m:r>
                      </m:den>
                    </m:f>
                  </m:oMath>
                </a14:m>
                <a:r>
                  <a:rPr lang="en-US" dirty="0">
                    <a:solidFill>
                      <a:schemeClr val="tx1"/>
                    </a:solidFill>
                  </a:rPr>
                  <a:t>. </a:t>
                </a:r>
                <a:r>
                  <a:rPr lang="en-US" spc="-5" dirty="0">
                    <a:solidFill>
                      <a:schemeClr val="tx1"/>
                    </a:solidFill>
                  </a:rPr>
                  <a:t>If</a:t>
                </a:r>
                <a:r>
                  <a:rPr lang="en-US" spc="65" dirty="0">
                    <a:solidFill>
                      <a:schemeClr val="tx1"/>
                    </a:solidFill>
                  </a:rPr>
                  <a:t> </a:t>
                </a:r>
                <a:r>
                  <a:rPr lang="en-US" i="1" spc="-10" dirty="0">
                    <a:solidFill>
                      <a:schemeClr val="tx1"/>
                    </a:solidFill>
                  </a:rPr>
                  <a:t>N</a:t>
                </a:r>
                <a:r>
                  <a:rPr lang="en-US" i="1" spc="114" dirty="0">
                    <a:solidFill>
                      <a:schemeClr val="tx1"/>
                    </a:solidFill>
                  </a:rPr>
                  <a:t> </a:t>
                </a:r>
                <a:r>
                  <a:rPr lang="en-US" spc="-5" dirty="0">
                    <a:solidFill>
                      <a:schemeClr val="tx1"/>
                    </a:solidFill>
                  </a:rPr>
                  <a:t>is</a:t>
                </a:r>
                <a:r>
                  <a:rPr lang="en-US" dirty="0">
                    <a:solidFill>
                      <a:schemeClr val="tx1"/>
                    </a:solidFill>
                  </a:rPr>
                  <a:t> </a:t>
                </a:r>
                <a:r>
                  <a:rPr lang="en-US" spc="-5" dirty="0">
                    <a:solidFill>
                      <a:schemeClr val="tx1"/>
                    </a:solidFill>
                  </a:rPr>
                  <a:t>large,</a:t>
                </a:r>
                <a:r>
                  <a:rPr lang="en-US" dirty="0">
                    <a:solidFill>
                      <a:schemeClr val="tx1"/>
                    </a:solidFill>
                  </a:rPr>
                  <a:t> </a:t>
                </a:r>
                <a:r>
                  <a:rPr lang="en-US" spc="-5" dirty="0">
                    <a:solidFill>
                      <a:schemeClr val="tx1"/>
                    </a:solidFill>
                  </a:rPr>
                  <a:t>it</a:t>
                </a:r>
                <a:r>
                  <a:rPr lang="en-US" dirty="0">
                    <a:solidFill>
                      <a:schemeClr val="tx1"/>
                    </a:solidFill>
                  </a:rPr>
                  <a:t> </a:t>
                </a:r>
                <a:r>
                  <a:rPr lang="en-US" spc="-5" dirty="0">
                    <a:solidFill>
                      <a:schemeClr val="tx1"/>
                    </a:solidFill>
                  </a:rPr>
                  <a:t>is</a:t>
                </a:r>
                <a:r>
                  <a:rPr lang="en-US" dirty="0">
                    <a:solidFill>
                      <a:schemeClr val="tx1"/>
                    </a:solidFill>
                  </a:rPr>
                  <a:t> </a:t>
                </a:r>
                <a:r>
                  <a:rPr lang="en-US" spc="-5" dirty="0">
                    <a:solidFill>
                      <a:schemeClr val="tx1"/>
                    </a:solidFill>
                  </a:rPr>
                  <a:t>reasonable</a:t>
                </a:r>
                <a:r>
                  <a:rPr lang="en-US"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think</a:t>
                </a:r>
                <a:r>
                  <a:rPr lang="en-US" dirty="0">
                    <a:solidFill>
                      <a:schemeClr val="tx1"/>
                    </a:solidFill>
                  </a:rPr>
                  <a:t> </a:t>
                </a:r>
                <a:r>
                  <a:rPr lang="en-US" spc="-5" dirty="0">
                    <a:solidFill>
                      <a:schemeClr val="tx1"/>
                    </a:solidFill>
                  </a:rPr>
                  <a:t>of</a:t>
                </a:r>
                <a:r>
                  <a:rPr lang="en-US" dirty="0">
                    <a:solidFill>
                      <a:schemeClr val="tx1"/>
                    </a:solidFill>
                  </a:rPr>
                  <a:t> </a:t>
                </a:r>
                <a:r>
                  <a:rPr lang="en-US" spc="-5" dirty="0">
                    <a:solidFill>
                      <a:schemeClr val="tx1"/>
                    </a:solidFill>
                  </a:rPr>
                  <a:t>this</a:t>
                </a:r>
                <a:r>
                  <a:rPr lang="en-US" dirty="0">
                    <a:solidFill>
                      <a:schemeClr val="tx1"/>
                    </a:solidFill>
                  </a:rPr>
                  <a:t> </a:t>
                </a:r>
                <a:r>
                  <a:rPr lang="en-US" spc="-5" dirty="0">
                    <a:solidFill>
                      <a:schemeClr val="tx1"/>
                    </a:solidFill>
                  </a:rPr>
                  <a:t>quantity</a:t>
                </a:r>
                <a:r>
                  <a:rPr lang="en-US" dirty="0">
                    <a:solidFill>
                      <a:schemeClr val="tx1"/>
                    </a:solidFill>
                  </a:rPr>
                  <a:t> </a:t>
                </a:r>
                <a:r>
                  <a:rPr lang="en-US" spc="-5" dirty="0">
                    <a:solidFill>
                      <a:schemeClr val="tx1"/>
                    </a:solidFill>
                  </a:rPr>
                  <a:t>as</a:t>
                </a:r>
                <a:r>
                  <a:rPr lang="en-US" dirty="0">
                    <a:solidFill>
                      <a:schemeClr val="tx1"/>
                    </a:solidFill>
                  </a:rPr>
                  <a:t> </a:t>
                </a:r>
                <a:r>
                  <a:rPr lang="en-US" spc="-5" dirty="0">
                    <a:solidFill>
                      <a:schemeClr val="tx1"/>
                    </a:solidFill>
                  </a:rPr>
                  <a:t>an</a:t>
                </a:r>
                <a:r>
                  <a:rPr lang="en-US" dirty="0">
                    <a:solidFill>
                      <a:schemeClr val="tx1"/>
                    </a:solidFill>
                  </a:rPr>
                  <a:t> </a:t>
                </a:r>
                <a:r>
                  <a:rPr lang="en-US" i="1" spc="-10" dirty="0">
                    <a:solidFill>
                      <a:schemeClr val="tx1"/>
                    </a:solidFill>
                  </a:rPr>
                  <a:t>approximatio</a:t>
                </a:r>
                <a:r>
                  <a:rPr lang="en-US" i="1" spc="-5" dirty="0">
                    <a:solidFill>
                      <a:schemeClr val="tx1"/>
                    </a:solidFill>
                  </a:rPr>
                  <a:t>n</a:t>
                </a:r>
                <a:r>
                  <a:rPr lang="en-US" i="1" dirty="0">
                    <a:solidFill>
                      <a:schemeClr val="tx1"/>
                    </a:solidFill>
                  </a:rPr>
                  <a:t> </a:t>
                </a:r>
                <a:r>
                  <a:rPr lang="en-US" spc="-10" dirty="0">
                    <a:solidFill>
                      <a:schemeClr val="tx1"/>
                    </a:solidFill>
                  </a:rPr>
                  <a:t>t</a:t>
                </a:r>
                <a:r>
                  <a:rPr lang="en-US" spc="-5" dirty="0">
                    <a:solidFill>
                      <a:schemeClr val="tx1"/>
                    </a:solidFill>
                  </a:rPr>
                  <a:t>o</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average o</a:t>
                </a:r>
                <a:r>
                  <a:rPr lang="en-US" spc="-5" dirty="0">
                    <a:solidFill>
                      <a:schemeClr val="tx1"/>
                    </a:solidFill>
                  </a:rPr>
                  <a:t>f</a:t>
                </a:r>
                <a:r>
                  <a:rPr lang="en-US" dirty="0">
                    <a:solidFill>
                      <a:schemeClr val="tx1"/>
                    </a:solidFill>
                  </a:rPr>
                  <a:t> </a:t>
                </a:r>
                <a:r>
                  <a:rPr lang="en-US" spc="-35"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 </a:t>
                </a:r>
                <a:r>
                  <a:rPr lang="en-US" spc="-10" dirty="0">
                    <a:solidFill>
                      <a:schemeClr val="tx1"/>
                    </a:solidFill>
                  </a:rPr>
                  <a:t>o</a:t>
                </a:r>
                <a:r>
                  <a:rPr lang="en-US" spc="-5" dirty="0">
                    <a:solidFill>
                      <a:schemeClr val="tx1"/>
                    </a:solidFill>
                  </a:rPr>
                  <a:t>n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a:t>
                </a:r>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901" r="-170"/>
                </a:stretch>
              </a:blipFill>
            </p:spPr>
            <p:txBody>
              <a:bodyPr/>
              <a:lstStyle/>
              <a:p>
                <a:r>
                  <a:rPr lang="en-US">
                    <a:noFill/>
                  </a:rPr>
                  <a:t> </a:t>
                </a:r>
              </a:p>
            </p:txBody>
          </p:sp>
        </mc:Fallback>
      </mc:AlternateContent>
    </p:spTree>
    <p:extLst>
      <p:ext uri="{BB962C8B-B14F-4D97-AF65-F5344CB8AC3E}">
        <p14:creationId xmlns:p14="http://schemas.microsoft.com/office/powerpoint/2010/main" val="2815416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(20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15" dirty="0">
                    <a:solidFill>
                      <a:schemeClr val="tx1"/>
                    </a:solidFill>
                  </a:rPr>
                  <a:t>T</a:t>
                </a:r>
                <a:r>
                  <a:rPr lang="en-US" spc="-5" dirty="0">
                    <a:solidFill>
                      <a:schemeClr val="tx1"/>
                    </a:solidFill>
                  </a:rPr>
                  <a:t>herefore,</a:t>
                </a:r>
                <a:r>
                  <a:rPr lang="en-US" dirty="0">
                    <a:solidFill>
                      <a:schemeClr val="tx1"/>
                    </a:solidFill>
                  </a:rPr>
                  <a:t> </a:t>
                </a:r>
                <a:r>
                  <a:rPr lang="en-US" spc="-10" dirty="0">
                    <a:solidFill>
                      <a:schemeClr val="tx1"/>
                    </a:solidFill>
                  </a:rPr>
                  <a:t>we</a:t>
                </a:r>
                <a:r>
                  <a:rPr lang="en-US" spc="-5" dirty="0">
                    <a:solidFill>
                      <a:schemeClr val="tx1"/>
                    </a:solidFill>
                  </a:rPr>
                  <a:t> define the average</a:t>
                </a:r>
                <a:r>
                  <a:rPr lang="en-US" dirty="0">
                    <a:solidFill>
                      <a:schemeClr val="tx1"/>
                    </a:solidFill>
                  </a:rPr>
                  <a:t> </a:t>
                </a:r>
                <a:r>
                  <a:rPr lang="en-US" spc="-5" dirty="0">
                    <a:solidFill>
                      <a:schemeClr val="tx1"/>
                    </a:solidFill>
                  </a:rPr>
                  <a:t>value itself </a:t>
                </a:r>
                <a:r>
                  <a:rPr lang="en-US" spc="-10" dirty="0">
                    <a:solidFill>
                      <a:schemeClr val="tx1"/>
                    </a:solidFill>
                  </a:rPr>
                  <a:t>a</a:t>
                </a:r>
                <a:r>
                  <a:rPr lang="en-US" spc="-5" dirty="0">
                    <a:solidFill>
                      <a:schemeClr val="tx1"/>
                    </a:solidFill>
                  </a:rPr>
                  <a:t>s the limit:</a:t>
                </a:r>
              </a:p>
              <a:p>
                <a:pPr marL="36900" indent="0" algn="ctr">
                  <a:lnSpc>
                    <a:spcPct val="100000"/>
                  </a:lnSpc>
                  <a:buNone/>
                </a:pPr>
                <a:r>
                  <a:rPr lang="en-US" dirty="0">
                    <a:solidFill>
                      <a:schemeClr val="tx1"/>
                    </a:solidFill>
                    <a:cs typeface="Times New Roman"/>
                  </a:rPr>
                  <a:t>a</a:t>
                </a:r>
                <a14:m>
                  <m:oMath xmlns:m="http://schemas.openxmlformats.org/officeDocument/2006/math">
                    <m:r>
                      <m:rPr>
                        <m:sty m:val="p"/>
                      </m:rPr>
                      <a:rPr lang="en-US" i="0">
                        <a:solidFill>
                          <a:schemeClr val="tx1"/>
                        </a:solidFill>
                        <a:latin typeface="Cambria Math" panose="02040503050406030204" pitchFamily="18" charset="0"/>
                        <a:cs typeface="Times New Roman"/>
                      </a:rPr>
                      <m:t>verage</m:t>
                    </m:r>
                    <m:r>
                      <a:rPr lang="en-US" i="0">
                        <a:solidFill>
                          <a:schemeClr val="tx1"/>
                        </a:solidFill>
                        <a:latin typeface="Cambria Math" panose="02040503050406030204" pitchFamily="18" charset="0"/>
                        <a:cs typeface="Times New Roman"/>
                      </a:rPr>
                      <m:t> </m:t>
                    </m:r>
                    <m:r>
                      <m:rPr>
                        <m:sty m:val="p"/>
                      </m:rPr>
                      <a:rPr lang="en-US" i="0">
                        <a:solidFill>
                          <a:schemeClr val="tx1"/>
                        </a:solidFill>
                        <a:latin typeface="Cambria Math" panose="02040503050406030204" pitchFamily="18" charset="0"/>
                        <a:cs typeface="Times New Roman"/>
                      </a:rPr>
                      <m:t>value</m:t>
                    </m:r>
                    <m:r>
                      <a:rPr lang="en-US" i="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m:t>
                    </m:r>
                    <m:func>
                      <m:funcPr>
                        <m:ctrlPr>
                          <a:rPr lang="en-US" i="1" smtClean="0">
                            <a:solidFill>
                              <a:schemeClr val="tx1"/>
                            </a:solidFill>
                            <a:latin typeface="Cambria Math" panose="02040503050406030204" pitchFamily="18" charset="0"/>
                            <a:cs typeface="Times New Roman"/>
                          </a:rPr>
                        </m:ctrlPr>
                      </m:funcPr>
                      <m:fName>
                        <m:limLow>
                          <m:limLowPr>
                            <m:ctrlPr>
                              <a:rPr lang="en-US" i="1" smtClean="0">
                                <a:solidFill>
                                  <a:schemeClr val="tx1"/>
                                </a:solidFill>
                                <a:latin typeface="Cambria Math" panose="02040503050406030204" pitchFamily="18" charset="0"/>
                                <a:cs typeface="Times New Roman"/>
                              </a:rPr>
                            </m:ctrlPr>
                          </m:limLowPr>
                          <m:e>
                            <m:r>
                              <m:rPr>
                                <m:sty m:val="p"/>
                              </m:rPr>
                              <a:rPr lang="en-US" i="0" smtClean="0">
                                <a:solidFill>
                                  <a:schemeClr val="tx1"/>
                                </a:solidFill>
                                <a:latin typeface="Cambria Math" panose="02040503050406030204" pitchFamily="18" charset="0"/>
                                <a:cs typeface="Times New Roman"/>
                              </a:rPr>
                              <m:t>lim</m:t>
                            </m:r>
                          </m:e>
                          <m:lim>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ea typeface="Cambria Math" panose="02040503050406030204" pitchFamily="18" charset="0"/>
                                <a:cs typeface="Times New Roman"/>
                              </a:rPr>
                              <m:t>→∞</m:t>
                            </m:r>
                          </m:lim>
                        </m:limLow>
                      </m:fName>
                      <m:e>
                        <m:f>
                          <m:fPr>
                            <m:ctrlPr>
                              <a:rPr lang="en-US" i="1" smtClean="0">
                                <a:solidFill>
                                  <a:schemeClr val="tx1"/>
                                </a:solidFill>
                                <a:latin typeface="Cambria Math" panose="02040503050406030204" pitchFamily="18" charset="0"/>
                                <a:cs typeface="Times New Roman"/>
                              </a:rPr>
                            </m:ctrlPr>
                          </m:fPr>
                          <m:num>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𝑅</m:t>
                                </m:r>
                              </m:e>
                              <m:sub>
                                <m:r>
                                  <a:rPr lang="en-US" b="0" i="1" smtClean="0">
                                    <a:solidFill>
                                      <a:schemeClr val="tx1"/>
                                    </a:solidFill>
                                    <a:latin typeface="Cambria Math" panose="02040503050406030204" pitchFamily="18" charset="0"/>
                                    <a:cs typeface="Times New Roman"/>
                                  </a:rPr>
                                  <m:t>𝑁</m:t>
                                </m:r>
                              </m:sub>
                            </m:sSub>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num>
                          <m:den>
                            <m:r>
                              <a:rPr lang="en-US" b="0" i="1" smtClean="0">
                                <a:solidFill>
                                  <a:schemeClr val="tx1"/>
                                </a:solidFill>
                                <a:latin typeface="Cambria Math" panose="02040503050406030204" pitchFamily="18" charset="0"/>
                                <a:cs typeface="Times New Roman"/>
                              </a:rPr>
                              <m:t>𝑏</m:t>
                            </m:r>
                            <m:r>
                              <a:rPr lang="en-US" b="0" i="1" smtClean="0">
                                <a:solidFill>
                                  <a:schemeClr val="tx1"/>
                                </a:solidFill>
                                <a:latin typeface="Cambria Math" panose="02040503050406030204" pitchFamily="18" charset="0"/>
                                <a:cs typeface="Times New Roman"/>
                              </a:rPr>
                              <m:t> − </m:t>
                            </m:r>
                            <m:r>
                              <a:rPr lang="en-US" b="0" i="1" smtClean="0">
                                <a:solidFill>
                                  <a:schemeClr val="tx1"/>
                                </a:solidFill>
                                <a:latin typeface="Cambria Math" panose="02040503050406030204" pitchFamily="18" charset="0"/>
                                <a:cs typeface="Times New Roman"/>
                              </a:rPr>
                              <m:t>𝑎</m:t>
                            </m:r>
                          </m:den>
                        </m:f>
                      </m:e>
                    </m:func>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𝑏</m:t>
                        </m:r>
                        <m:r>
                          <a:rPr lang="en-US" b="0" i="1" smtClean="0">
                            <a:solidFill>
                              <a:schemeClr val="tx1"/>
                            </a:solidFill>
                            <a:latin typeface="Cambria Math" panose="02040503050406030204" pitchFamily="18" charset="0"/>
                            <a:cs typeface="Times New Roman"/>
                          </a:rPr>
                          <m:t> − </m:t>
                        </m:r>
                        <m:r>
                          <a:rPr lang="en-US" b="0" i="1" smtClean="0">
                            <a:solidFill>
                              <a:schemeClr val="tx1"/>
                            </a:solidFill>
                            <a:latin typeface="Cambria Math" panose="02040503050406030204" pitchFamily="18" charset="0"/>
                            <a:cs typeface="Times New Roman"/>
                          </a:rPr>
                          <m:t>𝑎</m:t>
                        </m:r>
                      </m:den>
                    </m:f>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𝑎</m:t>
                        </m:r>
                      </m:sub>
                      <m:sup>
                        <m:r>
                          <a:rPr lang="en-US" b="0" i="1" smtClean="0">
                            <a:solidFill>
                              <a:schemeClr val="tx1"/>
                            </a:solidFill>
                            <a:latin typeface="Cambria Math" panose="02040503050406030204" pitchFamily="18" charset="0"/>
                            <a:cs typeface="Times New Roman"/>
                          </a:rPr>
                          <m:t>𝑏</m:t>
                        </m:r>
                      </m:sup>
                      <m:e>
                        <m:r>
                          <a:rPr lang="en-US" b="0" i="1" smtClean="0">
                            <a:solidFill>
                              <a:schemeClr val="tx1"/>
                            </a:solidFill>
                            <a:latin typeface="Cambria Math" panose="02040503050406030204" pitchFamily="18" charset="0"/>
                            <a:cs typeface="Times New Roman"/>
                          </a:rPr>
                          <m:t>𝑓</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𝑑𝑥</m:t>
                    </m:r>
                  </m:oMath>
                </a14:m>
                <a:endParaRPr lang="en-US" dirty="0">
                  <a:solidFill>
                    <a:schemeClr val="tx1"/>
                  </a:solidFill>
                </a:endParaRPr>
              </a:p>
              <a:p>
                <a:pPr marL="36900" indent="0">
                  <a:lnSpc>
                    <a:spcPct val="100000"/>
                  </a:lnSpc>
                  <a:buNone/>
                </a:pPr>
                <a:endParaRPr lang="en-US" dirty="0">
                  <a:solidFill>
                    <a:schemeClr val="tx1"/>
                  </a:solidFill>
                </a:endParaRPr>
              </a:p>
              <a:p>
                <a:pPr marL="0" indent="0">
                  <a:lnSpc>
                    <a:spcPts val="1200"/>
                  </a:lnSpc>
                  <a:buNone/>
                </a:pPr>
                <a:r>
                  <a:rPr lang="en-US" b="1" u="sng" spc="10" dirty="0">
                    <a:solidFill>
                      <a:schemeClr val="tx1"/>
                    </a:solidFill>
                  </a:rPr>
                  <a:t>DEFINITIO</a:t>
                </a:r>
                <a:r>
                  <a:rPr lang="en-US" b="1" u="sng" spc="-40" dirty="0">
                    <a:solidFill>
                      <a:schemeClr val="tx1"/>
                    </a:solidFill>
                  </a:rPr>
                  <a:t>N</a:t>
                </a:r>
                <a:r>
                  <a:rPr lang="en-US" b="1" spc="50" dirty="0">
                    <a:solidFill>
                      <a:schemeClr val="tx1"/>
                    </a:solidFill>
                  </a:rPr>
                  <a:t>: </a:t>
                </a:r>
                <a:r>
                  <a:rPr lang="en-US" b="1" spc="-75" dirty="0">
                    <a:solidFill>
                      <a:schemeClr val="tx1"/>
                    </a:solidFill>
                  </a:rPr>
                  <a:t>A</a:t>
                </a:r>
                <a:r>
                  <a:rPr lang="en-US" b="1" spc="-15" dirty="0">
                    <a:solidFill>
                      <a:schemeClr val="tx1"/>
                    </a:solidFill>
                  </a:rPr>
                  <a:t>verag</a:t>
                </a:r>
                <a:r>
                  <a:rPr lang="en-US" b="1" spc="-10" dirty="0">
                    <a:solidFill>
                      <a:schemeClr val="tx1"/>
                    </a:solidFill>
                  </a:rPr>
                  <a:t>e</a:t>
                </a:r>
                <a:r>
                  <a:rPr lang="en-US" b="1" spc="-15" dirty="0">
                    <a:solidFill>
                      <a:schemeClr val="tx1"/>
                    </a:solidFill>
                  </a:rPr>
                  <a:t> </a:t>
                </a:r>
                <a:r>
                  <a:rPr lang="en-US" b="1" spc="-85" dirty="0">
                    <a:solidFill>
                      <a:schemeClr val="tx1"/>
                    </a:solidFill>
                  </a:rPr>
                  <a:t>V</a:t>
                </a:r>
                <a:r>
                  <a:rPr lang="en-US" b="1" spc="-5" dirty="0">
                    <a:solidFill>
                      <a:schemeClr val="tx1"/>
                    </a:solidFill>
                  </a:rPr>
                  <a:t>a</a:t>
                </a:r>
                <a:r>
                  <a:rPr lang="en-US" b="1" spc="-10" dirty="0">
                    <a:solidFill>
                      <a:schemeClr val="tx1"/>
                    </a:solidFill>
                  </a:rPr>
                  <a:t>lu</a:t>
                </a:r>
                <a:r>
                  <a:rPr lang="en-US" b="1" spc="-5" dirty="0">
                    <a:solidFill>
                      <a:schemeClr val="tx1"/>
                    </a:solidFill>
                  </a:rPr>
                  <a:t>e</a:t>
                </a:r>
                <a:r>
                  <a:rPr lang="en-US" b="1" dirty="0">
                    <a:solidFill>
                      <a:schemeClr val="tx1"/>
                    </a:solidFill>
                  </a:rPr>
                  <a:t> </a:t>
                </a:r>
                <a:endParaRPr lang="en-US" b="1" spc="90" dirty="0">
                  <a:solidFill>
                    <a:schemeClr val="tx1"/>
                  </a:solidFill>
                </a:endParaRPr>
              </a:p>
              <a:p>
                <a:pPr marL="0" indent="0">
                  <a:lnSpc>
                    <a:spcPts val="1200"/>
                  </a:lnSpc>
                  <a:buNone/>
                </a:pPr>
                <a:r>
                  <a:rPr lang="en-US" spc="-15" dirty="0">
                    <a:solidFill>
                      <a:schemeClr val="tx1"/>
                    </a:solidFill>
                  </a:rPr>
                  <a:t>Th</a:t>
                </a:r>
                <a:r>
                  <a:rPr lang="en-US" spc="-5" dirty="0">
                    <a:solidFill>
                      <a:schemeClr val="tx1"/>
                    </a:solidFill>
                  </a:rPr>
                  <a:t>e</a:t>
                </a:r>
                <a:r>
                  <a:rPr lang="en-US" spc="-60" dirty="0">
                    <a:solidFill>
                      <a:schemeClr val="tx1"/>
                    </a:solidFill>
                  </a:rPr>
                  <a:t> </a:t>
                </a:r>
                <a:r>
                  <a:rPr lang="en-US" b="1" i="1" spc="-10" dirty="0">
                    <a:solidFill>
                      <a:schemeClr val="tx1"/>
                    </a:solidFill>
                  </a:rPr>
                  <a:t>averag</a:t>
                </a:r>
                <a:r>
                  <a:rPr lang="en-US" b="1" i="1" spc="-5" dirty="0">
                    <a:solidFill>
                      <a:schemeClr val="tx1"/>
                    </a:solidFill>
                  </a:rPr>
                  <a:t>e</a:t>
                </a:r>
                <a:r>
                  <a:rPr lang="en-US" b="1" i="1" spc="-60" dirty="0">
                    <a:solidFill>
                      <a:schemeClr val="tx1"/>
                    </a:solidFill>
                  </a:rPr>
                  <a:t> </a:t>
                </a:r>
                <a:r>
                  <a:rPr lang="en-US" b="1" i="1" spc="-10" dirty="0">
                    <a:solidFill>
                      <a:schemeClr val="tx1"/>
                    </a:solidFill>
                  </a:rPr>
                  <a:t>valu</a:t>
                </a:r>
                <a:r>
                  <a:rPr lang="en-US" b="1" i="1" spc="-5" dirty="0">
                    <a:solidFill>
                      <a:schemeClr val="tx1"/>
                    </a:solidFill>
                  </a:rPr>
                  <a:t>e</a:t>
                </a:r>
                <a:r>
                  <a:rPr lang="en-US" b="1" i="1" spc="-60" dirty="0">
                    <a:solidFill>
                      <a:schemeClr val="tx1"/>
                    </a:solidFill>
                  </a:rPr>
                  <a:t> </a:t>
                </a:r>
                <a:r>
                  <a:rPr lang="en-US" spc="-10" dirty="0">
                    <a:solidFill>
                      <a:schemeClr val="tx1"/>
                    </a:solidFill>
                  </a:rPr>
                  <a:t>o</a:t>
                </a:r>
                <a:r>
                  <a:rPr lang="en-US" spc="-5" dirty="0">
                    <a:solidFill>
                      <a:schemeClr val="tx1"/>
                    </a:solidFill>
                  </a:rPr>
                  <a:t>f</a:t>
                </a:r>
                <a:r>
                  <a:rPr lang="en-US" spc="-60" dirty="0">
                    <a:solidFill>
                      <a:schemeClr val="tx1"/>
                    </a:solidFill>
                  </a:rPr>
                  <a:t> </a:t>
                </a:r>
                <a:r>
                  <a:rPr lang="en-US" spc="-10" dirty="0">
                    <a:solidFill>
                      <a:schemeClr val="tx1"/>
                    </a:solidFill>
                  </a:rPr>
                  <a:t>a</a:t>
                </a:r>
                <a:r>
                  <a:rPr lang="en-US" spc="-5" dirty="0">
                    <a:solidFill>
                      <a:schemeClr val="tx1"/>
                    </a:solidFill>
                  </a:rPr>
                  <a:t>n</a:t>
                </a:r>
                <a:r>
                  <a:rPr lang="en-US" spc="-60" dirty="0">
                    <a:solidFill>
                      <a:schemeClr val="tx1"/>
                    </a:solidFill>
                  </a:rPr>
                  <a:t> </a:t>
                </a:r>
                <a:r>
                  <a:rPr lang="en-US" spc="-10" dirty="0">
                    <a:solidFill>
                      <a:schemeClr val="tx1"/>
                    </a:solidFill>
                  </a:rPr>
                  <a:t>integrabl</a:t>
                </a:r>
                <a:r>
                  <a:rPr lang="en-US" spc="-5" dirty="0">
                    <a:solidFill>
                      <a:schemeClr val="tx1"/>
                    </a:solidFill>
                  </a:rPr>
                  <a:t>e</a:t>
                </a:r>
                <a:r>
                  <a:rPr lang="en-US" spc="-60"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a:t>
                </a:r>
                <a:r>
                  <a:rPr lang="en-US" dirty="0">
                    <a:solidFill>
                      <a:schemeClr val="tx1"/>
                    </a:solidFill>
                  </a:rPr>
                  <a:t> </a:t>
                </a:r>
                <a:r>
                  <a:rPr lang="en-US" spc="-90" dirty="0">
                    <a:solidFill>
                      <a:schemeClr val="tx1"/>
                    </a:solidFill>
                  </a:rPr>
                  <a:t> </a:t>
                </a:r>
                <a:r>
                  <a:rPr lang="en-US" i="1" spc="-5" dirty="0">
                    <a:solidFill>
                      <a:schemeClr val="tx1"/>
                    </a:solidFill>
                  </a:rPr>
                  <a:t>f</a:t>
                </a:r>
                <a:r>
                  <a:rPr lang="en-US" i="1" dirty="0">
                    <a:solidFill>
                      <a:schemeClr val="tx1"/>
                    </a:solidFill>
                  </a:rPr>
                  <a:t> </a:t>
                </a:r>
                <a:r>
                  <a:rPr lang="en-US" i="1" spc="-100" dirty="0">
                    <a:solidFill>
                      <a:schemeClr val="tx1"/>
                    </a:solidFill>
                  </a:rPr>
                  <a:t> </a:t>
                </a:r>
                <a:r>
                  <a:rPr lang="en-US" spc="-10" dirty="0">
                    <a:solidFill>
                      <a:schemeClr val="tx1"/>
                    </a:solidFill>
                  </a:rPr>
                  <a:t>o</a:t>
                </a:r>
                <a:r>
                  <a:rPr lang="en-US" spc="-5" dirty="0">
                    <a:solidFill>
                      <a:schemeClr val="tx1"/>
                    </a:solidFill>
                  </a:rPr>
                  <a:t>n</a:t>
                </a:r>
                <a:r>
                  <a:rPr lang="en-US" spc="-60"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is the quantity</a:t>
                </a:r>
              </a:p>
              <a:p>
                <a:pPr marL="0" indent="0">
                  <a:lnSpc>
                    <a:spcPts val="1200"/>
                  </a:lnSpc>
                  <a:buNone/>
                </a:pPr>
                <a:endParaRPr lang="en-US" dirty="0">
                  <a:solidFill>
                    <a:schemeClr val="tx1"/>
                  </a:solidFill>
                </a:endParaRPr>
              </a:p>
              <a:p>
                <a:pPr marL="36900" indent="0" algn="ctr">
                  <a:lnSpc>
                    <a:spcPct val="100000"/>
                  </a:lnSpc>
                  <a:buNone/>
                </a:pPr>
                <a:r>
                  <a:rPr lang="en-US" dirty="0">
                    <a:solidFill>
                      <a:schemeClr val="tx1"/>
                    </a:solidFill>
                    <a:cs typeface="Times New Roman"/>
                  </a:rPr>
                  <a:t>a</a:t>
                </a:r>
                <a14:m>
                  <m:oMath xmlns:m="http://schemas.openxmlformats.org/officeDocument/2006/math">
                    <m:r>
                      <m:rPr>
                        <m:sty m:val="p"/>
                      </m:rPr>
                      <a:rPr lang="en-US" i="0">
                        <a:solidFill>
                          <a:schemeClr val="tx1"/>
                        </a:solidFill>
                        <a:latin typeface="Cambria Math" panose="02040503050406030204" pitchFamily="18" charset="0"/>
                        <a:cs typeface="Times New Roman"/>
                      </a:rPr>
                      <m:t>verage</m:t>
                    </m:r>
                    <m:r>
                      <a:rPr lang="en-US" i="0">
                        <a:solidFill>
                          <a:schemeClr val="tx1"/>
                        </a:solidFill>
                        <a:latin typeface="Cambria Math" panose="02040503050406030204" pitchFamily="18" charset="0"/>
                        <a:cs typeface="Times New Roman"/>
                      </a:rPr>
                      <m:t> </m:t>
                    </m:r>
                    <m:r>
                      <m:rPr>
                        <m:sty m:val="p"/>
                      </m:rPr>
                      <a:rPr lang="en-US" i="0">
                        <a:solidFill>
                          <a:schemeClr val="tx1"/>
                        </a:solidFill>
                        <a:latin typeface="Cambria Math" panose="02040503050406030204" pitchFamily="18" charset="0"/>
                        <a:cs typeface="Times New Roman"/>
                      </a:rPr>
                      <m:t>value</m:t>
                    </m:r>
                    <m:r>
                      <a:rPr lang="en-US" i="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m:t>
                    </m:r>
                    <m:func>
                      <m:funcPr>
                        <m:ctrlPr>
                          <a:rPr lang="en-US" i="1">
                            <a:solidFill>
                              <a:schemeClr val="tx1"/>
                            </a:solidFill>
                            <a:latin typeface="Cambria Math" panose="02040503050406030204" pitchFamily="18" charset="0"/>
                            <a:cs typeface="Times New Roman"/>
                          </a:rPr>
                        </m:ctrlPr>
                      </m:funcPr>
                      <m:fName>
                        <m:limLow>
                          <m:limLowPr>
                            <m:ctrlPr>
                              <a:rPr lang="en-US" i="1">
                                <a:solidFill>
                                  <a:schemeClr val="tx1"/>
                                </a:solidFill>
                                <a:latin typeface="Cambria Math" panose="02040503050406030204" pitchFamily="18" charset="0"/>
                                <a:cs typeface="Times New Roman"/>
                              </a:rPr>
                            </m:ctrlPr>
                          </m:limLowPr>
                          <m:e>
                            <m:r>
                              <m:rPr>
                                <m:sty m:val="p"/>
                              </m:rPr>
                              <a:rPr lang="en-US">
                                <a:solidFill>
                                  <a:schemeClr val="tx1"/>
                                </a:solidFill>
                                <a:latin typeface="Cambria Math" panose="02040503050406030204" pitchFamily="18" charset="0"/>
                                <a:cs typeface="Times New Roman"/>
                              </a:rPr>
                              <m:t>lim</m:t>
                            </m:r>
                          </m:e>
                          <m:lim>
                            <m:r>
                              <a:rPr lang="en-US" i="1">
                                <a:solidFill>
                                  <a:schemeClr val="tx1"/>
                                </a:solidFill>
                                <a:latin typeface="Cambria Math" panose="02040503050406030204" pitchFamily="18" charset="0"/>
                                <a:cs typeface="Times New Roman"/>
                              </a:rPr>
                              <m:t>𝑁</m:t>
                            </m:r>
                            <m:r>
                              <a:rPr lang="en-US" i="1">
                                <a:solidFill>
                                  <a:schemeClr val="tx1"/>
                                </a:solidFill>
                                <a:latin typeface="Cambria Math" panose="02040503050406030204" pitchFamily="18" charset="0"/>
                                <a:ea typeface="Cambria Math" panose="02040503050406030204" pitchFamily="18" charset="0"/>
                                <a:cs typeface="Times New Roman"/>
                              </a:rPr>
                              <m:t>→∞</m:t>
                            </m:r>
                          </m:lim>
                        </m:limLow>
                      </m:fName>
                      <m:e>
                        <m:f>
                          <m:fPr>
                            <m:ctrlPr>
                              <a:rPr lang="en-US" i="1">
                                <a:solidFill>
                                  <a:schemeClr val="tx1"/>
                                </a:solidFill>
                                <a:latin typeface="Cambria Math" panose="02040503050406030204" pitchFamily="18" charset="0"/>
                                <a:cs typeface="Times New Roman"/>
                              </a:rPr>
                            </m:ctrlPr>
                          </m:fPr>
                          <m:num>
                            <m:sSub>
                              <m:sSubPr>
                                <m:ctrlPr>
                                  <a:rPr lang="en-US" i="1">
                                    <a:solidFill>
                                      <a:schemeClr val="tx1"/>
                                    </a:solidFill>
                                    <a:latin typeface="Cambria Math" panose="02040503050406030204" pitchFamily="18" charset="0"/>
                                    <a:cs typeface="Times New Roman"/>
                                  </a:rPr>
                                </m:ctrlPr>
                              </m:sSubPr>
                              <m:e>
                                <m:r>
                                  <a:rPr lang="en-US" i="1">
                                    <a:solidFill>
                                      <a:schemeClr val="tx1"/>
                                    </a:solidFill>
                                    <a:latin typeface="Cambria Math" panose="02040503050406030204" pitchFamily="18" charset="0"/>
                                    <a:cs typeface="Times New Roman"/>
                                  </a:rPr>
                                  <m:t>𝑅</m:t>
                                </m:r>
                              </m:e>
                              <m:sub>
                                <m:r>
                                  <a:rPr lang="en-US" i="1">
                                    <a:solidFill>
                                      <a:schemeClr val="tx1"/>
                                    </a:solidFill>
                                    <a:latin typeface="Cambria Math" panose="02040503050406030204" pitchFamily="18" charset="0"/>
                                    <a:cs typeface="Times New Roman"/>
                                  </a:rPr>
                                  <m:t>𝑁</m:t>
                                </m:r>
                              </m:sub>
                            </m:sSub>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m:t>
                            </m:r>
                          </m:num>
                          <m:den>
                            <m:r>
                              <a:rPr lang="en-US" i="1">
                                <a:solidFill>
                                  <a:schemeClr val="tx1"/>
                                </a:solidFill>
                                <a:latin typeface="Cambria Math" panose="02040503050406030204" pitchFamily="18" charset="0"/>
                                <a:cs typeface="Times New Roman"/>
                              </a:rPr>
                              <m:t>𝑏</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𝑎</m:t>
                            </m:r>
                          </m:den>
                        </m:f>
                      </m:e>
                    </m:func>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1</m:t>
                        </m:r>
                      </m:num>
                      <m:den>
                        <m:r>
                          <a:rPr lang="en-US" i="1">
                            <a:solidFill>
                              <a:schemeClr val="tx1"/>
                            </a:solidFill>
                            <a:latin typeface="Cambria Math" panose="02040503050406030204" pitchFamily="18" charset="0"/>
                            <a:cs typeface="Times New Roman"/>
                          </a:rPr>
                          <m:t>𝑏</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 </m:t>
                        </m:r>
                        <m:r>
                          <a:rPr lang="en-US" i="1">
                            <a:solidFill>
                              <a:schemeClr val="tx1"/>
                            </a:solidFill>
                            <a:latin typeface="Cambria Math" panose="02040503050406030204" pitchFamily="18" charset="0"/>
                            <a:cs typeface="Times New Roman"/>
                          </a:rPr>
                          <m:t>𝑎</m:t>
                        </m:r>
                      </m:den>
                    </m:f>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𝑎</m:t>
                        </m:r>
                      </m:sub>
                      <m:sup>
                        <m:r>
                          <a:rPr lang="en-US" i="1">
                            <a:solidFill>
                              <a:schemeClr val="tx1"/>
                            </a:solidFill>
                            <a:latin typeface="Cambria Math" panose="02040503050406030204" pitchFamily="18" charset="0"/>
                            <a:cs typeface="Times New Roman"/>
                          </a:rPr>
                          <m:t>𝑏</m:t>
                        </m:r>
                      </m:sup>
                      <m:e>
                        <m:r>
                          <a:rPr lang="en-US" i="1">
                            <a:solidFill>
                              <a:schemeClr val="tx1"/>
                            </a:solidFill>
                            <a:latin typeface="Cambria Math" panose="02040503050406030204" pitchFamily="18" charset="0"/>
                            <a:cs typeface="Times New Roman"/>
                          </a:rPr>
                          <m:t>𝑓</m:t>
                        </m:r>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r>
                          <a:rPr lang="en-US" i="1">
                            <a:solidFill>
                              <a:schemeClr val="tx1"/>
                            </a:solidFill>
                            <a:latin typeface="Cambria Math" panose="02040503050406030204" pitchFamily="18" charset="0"/>
                            <a:cs typeface="Times New Roman"/>
                          </a:rPr>
                          <m:t>)</m:t>
                        </m:r>
                      </m:e>
                    </m:nary>
                    <m:r>
                      <a:rPr lang="en-US" i="1">
                        <a:solidFill>
                          <a:schemeClr val="tx1"/>
                        </a:solidFill>
                        <a:latin typeface="Cambria Math" panose="02040503050406030204" pitchFamily="18" charset="0"/>
                        <a:cs typeface="Times New Roman"/>
                      </a:rPr>
                      <m:t>𝑑𝑥</m:t>
                    </m:r>
                  </m:oMath>
                </a14:m>
                <a:endParaRPr lang="en-US" dirty="0">
                  <a:solidFill>
                    <a:schemeClr val="tx1"/>
                  </a:solidFill>
                </a:endParaRPr>
              </a:p>
              <a:p>
                <a:pPr marL="36900" indent="0">
                  <a:lnSpc>
                    <a:spcPct val="100000"/>
                  </a:lnSpc>
                  <a:buNone/>
                </a:pPr>
                <a:endParaRPr lang="en-US" dirty="0">
                  <a:solidFill>
                    <a:schemeClr val="tx1"/>
                  </a:solidFill>
                </a:endParaRPr>
              </a:p>
              <a:p>
                <a:pPr marL="36900" indent="0">
                  <a:lnSpc>
                    <a:spcPct val="100000"/>
                  </a:lnSpc>
                  <a:buNone/>
                </a:pPr>
                <a:r>
                  <a:rPr lang="en-US" b="1" u="sng" spc="-15" dirty="0">
                    <a:solidFill>
                      <a:schemeClr val="tx1"/>
                    </a:solidFill>
                  </a:rPr>
                  <a:t>EXAMPLE</a:t>
                </a:r>
                <a:r>
                  <a:rPr lang="en-US" b="1" spc="-15" dirty="0">
                    <a:solidFill>
                      <a:schemeClr val="tx1"/>
                    </a:solidFill>
                  </a:rPr>
                  <a:t>:  </a:t>
                </a:r>
                <a:r>
                  <a:rPr lang="en-US" spc="-15" dirty="0">
                    <a:solidFill>
                      <a:schemeClr val="tx1"/>
                    </a:solidFill>
                  </a:rPr>
                  <a:t>Th</a:t>
                </a:r>
                <a:r>
                  <a:rPr lang="en-US" spc="-5" dirty="0">
                    <a:solidFill>
                      <a:schemeClr val="tx1"/>
                    </a:solidFill>
                  </a:rPr>
                  <a:t>e </a:t>
                </a:r>
                <a:r>
                  <a:rPr lang="en-US" spc="-10" dirty="0">
                    <a:solidFill>
                      <a:schemeClr val="tx1"/>
                    </a:solidFill>
                  </a:rPr>
                  <a:t>averag</a:t>
                </a:r>
                <a:r>
                  <a:rPr lang="en-US" spc="-5" dirty="0">
                    <a:solidFill>
                      <a:schemeClr val="tx1"/>
                    </a:solidFill>
                  </a:rPr>
                  <a:t>e</a:t>
                </a:r>
                <a:r>
                  <a:rPr lang="en-US" dirty="0">
                    <a:solidFill>
                      <a:schemeClr val="tx1"/>
                    </a:solidFill>
                  </a:rPr>
                  <a:t> </a:t>
                </a:r>
                <a:r>
                  <a:rPr lang="en-US" spc="-10" dirty="0">
                    <a:solidFill>
                      <a:schemeClr val="tx1"/>
                    </a:solidFill>
                  </a:rPr>
                  <a:t>valu</a:t>
                </a:r>
                <a:r>
                  <a:rPr lang="en-US" spc="-5" dirty="0">
                    <a:solidFill>
                      <a:schemeClr val="tx1"/>
                    </a:solidFill>
                  </a:rPr>
                  <a:t>e</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35"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sin</a:t>
                </a:r>
                <a:r>
                  <a:rPr lang="en-US" spc="-60" dirty="0">
                    <a:solidFill>
                      <a:schemeClr val="tx1"/>
                    </a:solidFill>
                  </a:rPr>
                  <a:t> </a:t>
                </a:r>
                <a:r>
                  <a:rPr lang="en-US" i="1" spc="-5" dirty="0">
                    <a:solidFill>
                      <a:schemeClr val="tx1"/>
                    </a:solidFill>
                  </a:rPr>
                  <a:t>x</a:t>
                </a:r>
                <a:r>
                  <a:rPr lang="en-US" i="1" spc="85" dirty="0">
                    <a:solidFill>
                      <a:schemeClr val="tx1"/>
                    </a:solidFill>
                  </a:rPr>
                  <a:t> </a:t>
                </a:r>
              </a:p>
              <a:p>
                <a:pPr marL="36900" indent="0">
                  <a:lnSpc>
                    <a:spcPct val="100000"/>
                  </a:lnSpc>
                  <a:buNone/>
                </a:pPr>
                <a:r>
                  <a:rPr lang="en-US" spc="-10" dirty="0">
                    <a:solidFill>
                      <a:schemeClr val="tx1"/>
                    </a:solidFill>
                  </a:rPr>
                  <a:t>o</a:t>
                </a:r>
                <a:r>
                  <a:rPr lang="en-US" spc="-5" dirty="0">
                    <a:solidFill>
                      <a:schemeClr val="tx1"/>
                    </a:solidFill>
                  </a:rPr>
                  <a:t>n [0,</a:t>
                </a:r>
                <a:r>
                  <a:rPr lang="en-US" spc="-85" dirty="0">
                    <a:solidFill>
                      <a:schemeClr val="tx1"/>
                    </a:solidFill>
                  </a:rPr>
                  <a:t> </a:t>
                </a:r>
                <a:r>
                  <a:rPr lang="en-US" i="1" spc="-75" dirty="0">
                    <a:solidFill>
                      <a:schemeClr val="tx1"/>
                    </a:solidFill>
                  </a:rPr>
                  <a:t>π</a:t>
                </a:r>
                <a:r>
                  <a:rPr lang="en-US" i="1" spc="-180" dirty="0">
                    <a:solidFill>
                      <a:schemeClr val="tx1"/>
                    </a:solidFill>
                  </a:rPr>
                  <a:t> </a:t>
                </a:r>
                <a:r>
                  <a:rPr lang="en-US" spc="-5" dirty="0">
                    <a:solidFill>
                      <a:schemeClr val="tx1"/>
                    </a:solidFill>
                  </a:rPr>
                  <a:t>] is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i="1" spc="-5" smtClean="0">
                            <a:solidFill>
                              <a:schemeClr val="tx1"/>
                            </a:solidFill>
                            <a:latin typeface="Cambria Math" panose="02040503050406030204" pitchFamily="18" charset="0"/>
                            <a:ea typeface="Cambria Math" panose="02040503050406030204" pitchFamily="18" charset="0"/>
                            <a:cs typeface="Times New Roman"/>
                          </a:rPr>
                          <m:t>𝜋</m:t>
                        </m:r>
                      </m:den>
                    </m:f>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0</m:t>
                        </m:r>
                      </m:sub>
                      <m:sup>
                        <m:r>
                          <a:rPr lang="en-US" i="1" spc="-5" smtClean="0">
                            <a:solidFill>
                              <a:schemeClr val="tx1"/>
                            </a:solidFill>
                            <a:latin typeface="Cambria Math" panose="02040503050406030204" pitchFamily="18" charset="0"/>
                            <a:ea typeface="Cambria Math" panose="02040503050406030204" pitchFamily="18" charset="0"/>
                            <a:cs typeface="Times New Roman"/>
                          </a:rPr>
                          <m:t>𝜋</m:t>
                        </m:r>
                      </m:sup>
                      <m:e>
                        <m:func>
                          <m:funcPr>
                            <m:ctrlPr>
                              <a:rPr lang="en-US" i="1" spc="-5" smtClean="0">
                                <a:solidFill>
                                  <a:schemeClr val="tx1"/>
                                </a:solidFill>
                                <a:latin typeface="Cambria Math" panose="02040503050406030204" pitchFamily="18" charset="0"/>
                                <a:cs typeface="Times New Roman"/>
                              </a:rPr>
                            </m:ctrlPr>
                          </m:funcPr>
                          <m:fName>
                            <m:r>
                              <m:rPr>
                                <m:sty m:val="p"/>
                              </m:rPr>
                              <a:rPr lang="en-US" i="0" spc="-5" smtClean="0">
                                <a:solidFill>
                                  <a:schemeClr val="tx1"/>
                                </a:solidFill>
                                <a:latin typeface="Cambria Math" panose="02040503050406030204" pitchFamily="18" charset="0"/>
                                <a:cs typeface="Times New Roman"/>
                              </a:rPr>
                              <m:t>sin</m:t>
                            </m:r>
                          </m:fName>
                          <m:e>
                            <m:r>
                              <a:rPr lang="en-US" b="0" i="1" spc="-5" smtClean="0">
                                <a:solidFill>
                                  <a:schemeClr val="tx1"/>
                                </a:solidFill>
                                <a:latin typeface="Cambria Math" panose="02040503050406030204" pitchFamily="18" charset="0"/>
                                <a:cs typeface="Times New Roman"/>
                              </a:rPr>
                              <m:t>𝑡</m:t>
                            </m:r>
                          </m:e>
                        </m:func>
                      </m:e>
                    </m:nary>
                    <m:r>
                      <a:rPr lang="en-US" b="0" i="1" spc="-5" smtClean="0">
                        <a:solidFill>
                          <a:schemeClr val="tx1"/>
                        </a:solidFill>
                        <a:latin typeface="Cambria Math" panose="02040503050406030204" pitchFamily="18" charset="0"/>
                        <a:cs typeface="Times New Roman"/>
                      </a:rPr>
                      <m:t>𝑑𝑡</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ea typeface="Cambria Math" panose="02040503050406030204" pitchFamily="18" charset="0"/>
                            <a:cs typeface="Times New Roman"/>
                          </a:rPr>
                          <m:t>𝜋</m:t>
                        </m:r>
                      </m:den>
                    </m:f>
                    <m:func>
                      <m:funcPr>
                        <m:ctrlPr>
                          <a:rPr lang="en-US" b="0" i="1" spc="-5" smtClean="0">
                            <a:solidFill>
                              <a:schemeClr val="tx1"/>
                            </a:solidFill>
                            <a:latin typeface="Cambria Math" panose="02040503050406030204" pitchFamily="18" charset="0"/>
                            <a:cs typeface="Times New Roman"/>
                          </a:rPr>
                        </m:ctrlPr>
                      </m:funcPr>
                      <m:fName>
                        <m:r>
                          <m:rPr>
                            <m:sty m:val="p"/>
                          </m:rPr>
                          <a:rPr lang="en-US" b="0" i="0" spc="-5" smtClean="0">
                            <a:solidFill>
                              <a:schemeClr val="tx1"/>
                            </a:solidFill>
                            <a:latin typeface="Cambria Math" panose="02040503050406030204" pitchFamily="18" charset="0"/>
                            <a:cs typeface="Times New Roman"/>
                          </a:rPr>
                          <m:t>cos</m:t>
                        </m:r>
                      </m:fName>
                      <m:e>
                        <m:r>
                          <a:rPr lang="en-US" b="0" i="1" spc="-5" smtClean="0">
                            <a:solidFill>
                              <a:schemeClr val="tx1"/>
                            </a:solidFill>
                            <a:latin typeface="Cambria Math" panose="02040503050406030204" pitchFamily="18" charset="0"/>
                            <a:cs typeface="Times New Roman"/>
                          </a:rPr>
                          <m:t>𝑡</m:t>
                        </m:r>
                      </m:e>
                    </m:func>
                    <m:sSubSup>
                      <m:sSubSupPr>
                        <m:ctrlPr>
                          <a:rPr lang="en-US" b="0" i="1" spc="-5" smtClean="0">
                            <a:solidFill>
                              <a:schemeClr val="tx1"/>
                            </a:solidFill>
                            <a:latin typeface="Cambria Math" panose="02040503050406030204" pitchFamily="18" charset="0"/>
                            <a:cs typeface="Times New Roman"/>
                          </a:rPr>
                        </m:ctrlPr>
                      </m:sSubSupPr>
                      <m:e>
                        <m:r>
                          <a:rPr lang="en-US" b="0" i="1" spc="-5" smtClean="0">
                            <a:solidFill>
                              <a:schemeClr val="tx1"/>
                            </a:solidFill>
                            <a:latin typeface="Cambria Math" panose="02040503050406030204" pitchFamily="18" charset="0"/>
                            <a:cs typeface="Times New Roman"/>
                          </a:rPr>
                          <m:t>|</m:t>
                        </m:r>
                      </m:e>
                      <m:sub>
                        <m:r>
                          <a:rPr lang="en-US" b="0" i="1" spc="-5" smtClean="0">
                            <a:solidFill>
                              <a:schemeClr val="tx1"/>
                            </a:solidFill>
                            <a:latin typeface="Cambria Math" panose="02040503050406030204" pitchFamily="18" charset="0"/>
                            <a:cs typeface="Times New Roman"/>
                          </a:rPr>
                          <m:t>0</m:t>
                        </m:r>
                      </m:sub>
                      <m:sup>
                        <m:r>
                          <a:rPr lang="en-US" b="0" i="1" spc="-5" smtClean="0">
                            <a:solidFill>
                              <a:schemeClr val="tx1"/>
                            </a:solidFill>
                            <a:latin typeface="Cambria Math" panose="02040503050406030204" pitchFamily="18" charset="0"/>
                            <a:ea typeface="Cambria Math" panose="02040503050406030204" pitchFamily="18" charset="0"/>
                            <a:cs typeface="Times New Roman"/>
                          </a:rPr>
                          <m:t>𝜋</m:t>
                        </m:r>
                      </m:sup>
                    </m:sSubSup>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2</m:t>
                        </m:r>
                      </m:num>
                      <m:den>
                        <m:r>
                          <a:rPr lang="en-US" b="0" i="1" spc="-5" smtClean="0">
                            <a:solidFill>
                              <a:schemeClr val="tx1"/>
                            </a:solidFill>
                            <a:latin typeface="Cambria Math" panose="02040503050406030204" pitchFamily="18" charset="0"/>
                            <a:ea typeface="Cambria Math" panose="02040503050406030204" pitchFamily="18" charset="0"/>
                            <a:cs typeface="Times New Roman"/>
                          </a:rPr>
                          <m:t>𝜋</m:t>
                        </m:r>
                      </m:den>
                    </m:f>
                  </m:oMath>
                </a14:m>
                <a:r>
                  <a:rPr lang="en-US" dirty="0">
                    <a:solidFill>
                      <a:schemeClr val="tx1"/>
                    </a:solidFill>
                  </a:rPr>
                  <a:t>.</a:t>
                </a:r>
              </a:p>
              <a:p>
                <a:pPr marL="36900" indent="0">
                  <a:lnSpc>
                    <a:spcPct val="100000"/>
                  </a:lnSpc>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t="-901"/>
                </a:stretch>
              </a:blipFill>
            </p:spPr>
            <p:txBody>
              <a:bodyPr/>
              <a:lstStyle/>
              <a:p>
                <a:r>
                  <a:rPr lang="en-US">
                    <a:noFill/>
                  </a:rPr>
                  <a:t> </a:t>
                </a:r>
              </a:p>
            </p:txBody>
          </p:sp>
        </mc:Fallback>
      </mc:AlternateContent>
      <p:pic>
        <p:nvPicPr>
          <p:cNvPr id="4" name="Picture 3" descr="A graph shows the area under the curve of a function and the area of a rectangle.&#10;The x axis ranges from 0 to pi. The y axis ranges from 0 to 1 with the point capital m equals 2 over pi and 1 labeled. The curve of y equals sine of x starts at the origin, increases to a maximum of y equals 1, then decreases to the x axis at x equals pi. The region between the curve of y equals sine of x and the x axis is shaded. A rectangle with width from x equals 0 to x equals pi and height from y equals 0 to y equals capital m equals 2 over pi overlaps the area of the first curve. The rectangle is shaded.">
            <a:extLst>
              <a:ext uri="{FF2B5EF4-FFF2-40B4-BE49-F238E27FC236}">
                <a16:creationId xmlns="" xmlns:a16="http://schemas.microsoft.com/office/drawing/2014/main" id="{8661C12C-E1C3-45DE-B85D-4A5564BB9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250" y="4438185"/>
            <a:ext cx="3529346" cy="1905179"/>
          </a:xfrm>
          <a:prstGeom prst="rect">
            <a:avLst/>
          </a:prstGeom>
        </p:spPr>
      </p:pic>
    </p:spTree>
    <p:extLst>
      <p:ext uri="{BB962C8B-B14F-4D97-AF65-F5344CB8AC3E}">
        <p14:creationId xmlns:p14="http://schemas.microsoft.com/office/powerpoint/2010/main" val="2928375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(21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b="1" spc="-85" dirty="0">
                    <a:solidFill>
                      <a:schemeClr val="tx1"/>
                    </a:solidFill>
                  </a:rPr>
                  <a:t>V</a:t>
                </a:r>
                <a:r>
                  <a:rPr lang="en-US" b="1" spc="-10" dirty="0">
                    <a:solidFill>
                      <a:schemeClr val="tx1"/>
                    </a:solidFill>
                  </a:rPr>
                  <a:t>e</a:t>
                </a:r>
                <a:r>
                  <a:rPr lang="en-US" b="1" dirty="0">
                    <a:solidFill>
                      <a:schemeClr val="tx1"/>
                    </a:solidFill>
                  </a:rPr>
                  <a:t>rtica</a:t>
                </a:r>
                <a:r>
                  <a:rPr lang="en-US" b="1" spc="5" dirty="0">
                    <a:solidFill>
                      <a:schemeClr val="tx1"/>
                    </a:solidFill>
                  </a:rPr>
                  <a:t>l</a:t>
                </a:r>
                <a:r>
                  <a:rPr lang="en-US" b="1" dirty="0">
                    <a:solidFill>
                      <a:schemeClr val="tx1"/>
                    </a:solidFill>
                  </a:rPr>
                  <a:t> </a:t>
                </a:r>
                <a:r>
                  <a:rPr lang="en-US" b="1" spc="-85" dirty="0">
                    <a:solidFill>
                      <a:schemeClr val="tx1"/>
                    </a:solidFill>
                  </a:rPr>
                  <a:t> </a:t>
                </a:r>
                <a:r>
                  <a:rPr lang="en-US" b="1" spc="-50" dirty="0">
                    <a:solidFill>
                      <a:schemeClr val="tx1"/>
                    </a:solidFill>
                  </a:rPr>
                  <a:t>Jum</a:t>
                </a:r>
                <a:r>
                  <a:rPr lang="en-US" b="1" spc="-45" dirty="0">
                    <a:solidFill>
                      <a:schemeClr val="tx1"/>
                    </a:solidFill>
                  </a:rPr>
                  <a:t>p</a:t>
                </a:r>
                <a:r>
                  <a:rPr lang="en-US" b="1" dirty="0">
                    <a:solidFill>
                      <a:schemeClr val="tx1"/>
                    </a:solidFill>
                  </a:rPr>
                  <a:t> </a:t>
                </a:r>
                <a:r>
                  <a:rPr lang="en-US" b="1" spc="-85" dirty="0">
                    <a:solidFill>
                      <a:schemeClr val="tx1"/>
                    </a:solidFill>
                  </a:rPr>
                  <a:t> </a:t>
                </a:r>
                <a:r>
                  <a:rPr lang="en-US" b="1" spc="-60" dirty="0">
                    <a:solidFill>
                      <a:schemeClr val="tx1"/>
                    </a:solidFill>
                  </a:rPr>
                  <a:t>o</a:t>
                </a:r>
                <a:r>
                  <a:rPr lang="en-US" b="1" spc="-35" dirty="0">
                    <a:solidFill>
                      <a:schemeClr val="tx1"/>
                    </a:solidFill>
                  </a:rPr>
                  <a:t>f</a:t>
                </a:r>
                <a:r>
                  <a:rPr lang="en-US" b="1" dirty="0">
                    <a:solidFill>
                      <a:schemeClr val="tx1"/>
                    </a:solidFill>
                  </a:rPr>
                  <a:t> </a:t>
                </a:r>
                <a:r>
                  <a:rPr lang="en-US" b="1" spc="-85" dirty="0">
                    <a:solidFill>
                      <a:schemeClr val="tx1"/>
                    </a:solidFill>
                  </a:rPr>
                  <a:t> </a:t>
                </a:r>
                <a:r>
                  <a:rPr lang="en-US" b="1" dirty="0">
                    <a:solidFill>
                      <a:schemeClr val="tx1"/>
                    </a:solidFill>
                  </a:rPr>
                  <a:t>a </a:t>
                </a:r>
                <a:r>
                  <a:rPr lang="en-US" b="1" spc="-85" dirty="0">
                    <a:solidFill>
                      <a:schemeClr val="tx1"/>
                    </a:solidFill>
                  </a:rPr>
                  <a:t> </a:t>
                </a:r>
                <a:r>
                  <a:rPr lang="en-US" b="1" spc="-30" dirty="0" err="1">
                    <a:solidFill>
                      <a:schemeClr val="tx1"/>
                    </a:solidFill>
                  </a:rPr>
                  <a:t>Bushbab</a:t>
                </a:r>
                <a:r>
                  <a:rPr lang="en-US" b="1" spc="-20" dirty="0" err="1">
                    <a:solidFill>
                      <a:schemeClr val="tx1"/>
                    </a:solidFill>
                  </a:rPr>
                  <a:t>y</a:t>
                </a:r>
                <a:r>
                  <a:rPr lang="en-US" b="1" dirty="0">
                    <a:solidFill>
                      <a:schemeClr val="tx1"/>
                    </a:solidFill>
                  </a:rPr>
                  <a:t> </a:t>
                </a:r>
                <a:r>
                  <a:rPr lang="en-US" spc="-15" dirty="0">
                    <a:solidFill>
                      <a:schemeClr val="tx1"/>
                    </a:solidFill>
                  </a:rPr>
                  <a:t>Th</a:t>
                </a:r>
                <a:r>
                  <a:rPr lang="en-US" spc="-5" dirty="0">
                    <a:solidFill>
                      <a:schemeClr val="tx1"/>
                    </a:solidFill>
                  </a:rPr>
                  <a:t>e</a:t>
                </a:r>
                <a:r>
                  <a:rPr lang="en-US" spc="80" dirty="0">
                    <a:solidFill>
                      <a:schemeClr val="tx1"/>
                    </a:solidFill>
                  </a:rPr>
                  <a:t> </a:t>
                </a:r>
                <a:r>
                  <a:rPr lang="en-US" spc="-10" dirty="0" err="1">
                    <a:solidFill>
                      <a:schemeClr val="tx1"/>
                    </a:solidFill>
                  </a:rPr>
                  <a:t>bushbab</a:t>
                </a:r>
                <a:r>
                  <a:rPr lang="en-US" spc="-5" dirty="0" err="1">
                    <a:solidFill>
                      <a:schemeClr val="tx1"/>
                    </a:solidFill>
                  </a:rPr>
                  <a:t>y</a:t>
                </a:r>
                <a:r>
                  <a:rPr lang="en-US" spc="80" dirty="0">
                    <a:solidFill>
                      <a:schemeClr val="tx1"/>
                    </a:solidFill>
                  </a:rPr>
                  <a:t> </a:t>
                </a:r>
                <a:r>
                  <a:rPr lang="en-US" spc="-5" dirty="0">
                    <a:solidFill>
                      <a:schemeClr val="tx1"/>
                    </a:solidFill>
                  </a:rPr>
                  <a:t>(</a:t>
                </a:r>
                <a:r>
                  <a:rPr lang="en-US" i="1" spc="-10" dirty="0">
                    <a:solidFill>
                      <a:schemeClr val="tx1"/>
                    </a:solidFill>
                  </a:rPr>
                  <a:t>Galag</a:t>
                </a:r>
                <a:r>
                  <a:rPr lang="en-US" i="1" spc="-5" dirty="0">
                    <a:solidFill>
                      <a:schemeClr val="tx1"/>
                    </a:solidFill>
                  </a:rPr>
                  <a:t>o</a:t>
                </a:r>
                <a:r>
                  <a:rPr lang="en-US" i="1" spc="80" dirty="0">
                    <a:solidFill>
                      <a:schemeClr val="tx1"/>
                    </a:solidFill>
                  </a:rPr>
                  <a:t> </a:t>
                </a:r>
                <a:r>
                  <a:rPr lang="en-US" i="1" spc="-10" dirty="0">
                    <a:solidFill>
                      <a:schemeClr val="tx1"/>
                    </a:solidFill>
                  </a:rPr>
                  <a:t>senegalensi</a:t>
                </a:r>
                <a:r>
                  <a:rPr lang="en-US" i="1" spc="-5" dirty="0">
                    <a:solidFill>
                      <a:schemeClr val="tx1"/>
                    </a:solidFill>
                  </a:rPr>
                  <a:t>s</a:t>
                </a:r>
                <a:r>
                  <a:rPr lang="en-US" spc="-5" dirty="0">
                    <a:solidFill>
                      <a:schemeClr val="tx1"/>
                    </a:solidFill>
                  </a:rPr>
                  <a:t>)</a:t>
                </a:r>
                <a:r>
                  <a:rPr lang="en-US" spc="80" dirty="0">
                    <a:solidFill>
                      <a:schemeClr val="tx1"/>
                    </a:solidFill>
                  </a:rPr>
                  <a:t> </a:t>
                </a:r>
                <a:r>
                  <a:rPr lang="en-US" spc="-5" dirty="0">
                    <a:solidFill>
                      <a:schemeClr val="tx1"/>
                    </a:solidFill>
                  </a:rPr>
                  <a:t>is a</a:t>
                </a:r>
                <a:r>
                  <a:rPr lang="en-US" spc="35" dirty="0">
                    <a:solidFill>
                      <a:schemeClr val="tx1"/>
                    </a:solidFill>
                  </a:rPr>
                  <a:t> </a:t>
                </a:r>
                <a:r>
                  <a:rPr lang="en-US" spc="-5" dirty="0">
                    <a:solidFill>
                      <a:schemeClr val="tx1"/>
                    </a:solidFill>
                  </a:rPr>
                  <a:t>small</a:t>
                </a:r>
                <a:r>
                  <a:rPr lang="en-US" spc="35" dirty="0">
                    <a:solidFill>
                      <a:schemeClr val="tx1"/>
                    </a:solidFill>
                  </a:rPr>
                  <a:t> </a:t>
                </a:r>
                <a:r>
                  <a:rPr lang="en-US" spc="-5" dirty="0">
                    <a:solidFill>
                      <a:schemeClr val="tx1"/>
                    </a:solidFill>
                  </a:rPr>
                  <a:t>primate</a:t>
                </a:r>
                <a:r>
                  <a:rPr lang="en-US" spc="35" dirty="0">
                    <a:solidFill>
                      <a:schemeClr val="tx1"/>
                    </a:solidFill>
                  </a:rPr>
                  <a:t> </a:t>
                </a:r>
                <a:r>
                  <a:rPr lang="en-US" spc="-15" dirty="0">
                    <a:solidFill>
                      <a:schemeClr val="tx1"/>
                    </a:solidFill>
                  </a:rPr>
                  <a:t>w</a:t>
                </a:r>
                <a:r>
                  <a:rPr lang="en-US" spc="-5" dirty="0">
                    <a:solidFill>
                      <a:schemeClr val="tx1"/>
                    </a:solidFill>
                  </a:rPr>
                  <a:t>ith</a:t>
                </a:r>
                <a:r>
                  <a:rPr lang="en-US" spc="35" dirty="0">
                    <a:solidFill>
                      <a:schemeClr val="tx1"/>
                    </a:solidFill>
                  </a:rPr>
                  <a:t> </a:t>
                </a:r>
                <a:r>
                  <a:rPr lang="en-US" spc="-5" dirty="0">
                    <a:solidFill>
                      <a:schemeClr val="tx1"/>
                    </a:solidFill>
                  </a:rPr>
                  <a:t>remarkable</a:t>
                </a:r>
                <a:r>
                  <a:rPr lang="en-US" spc="40" dirty="0">
                    <a:solidFill>
                      <a:schemeClr val="tx1"/>
                    </a:solidFill>
                  </a:rPr>
                  <a:t> </a:t>
                </a:r>
                <a:r>
                  <a:rPr lang="en-US" spc="-5" dirty="0">
                    <a:solidFill>
                      <a:schemeClr val="tx1"/>
                    </a:solidFill>
                  </a:rPr>
                  <a:t>jumping</a:t>
                </a:r>
                <a:r>
                  <a:rPr lang="en-US" spc="35" dirty="0">
                    <a:solidFill>
                      <a:schemeClr val="tx1"/>
                    </a:solidFill>
                  </a:rPr>
                  <a:t> </a:t>
                </a:r>
                <a:r>
                  <a:rPr lang="en-US" spc="-5" dirty="0">
                    <a:solidFill>
                      <a:schemeClr val="tx1"/>
                    </a:solidFill>
                  </a:rPr>
                  <a:t>ability.</a:t>
                </a:r>
                <a:r>
                  <a:rPr lang="en-US" spc="35" dirty="0">
                    <a:solidFill>
                      <a:schemeClr val="tx1"/>
                    </a:solidFill>
                  </a:rPr>
                  <a:t> </a:t>
                </a:r>
                <a:r>
                  <a:rPr lang="en-US" spc="-15" dirty="0">
                    <a:solidFill>
                      <a:schemeClr val="tx1"/>
                    </a:solidFill>
                  </a:rPr>
                  <a:t>F</a:t>
                </a:r>
                <a:r>
                  <a:rPr lang="en-US" spc="-5" dirty="0">
                    <a:solidFill>
                      <a:schemeClr val="tx1"/>
                    </a:solidFill>
                  </a:rPr>
                  <a:t>ind</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average</a:t>
                </a:r>
                <a:r>
                  <a:rPr lang="en-US" spc="40" dirty="0">
                    <a:solidFill>
                      <a:schemeClr val="tx1"/>
                    </a:solidFill>
                  </a:rPr>
                  <a:t> </a:t>
                </a:r>
                <a:r>
                  <a:rPr lang="en-US" spc="-5" dirty="0">
                    <a:solidFill>
                      <a:schemeClr val="tx1"/>
                    </a:solidFill>
                  </a:rPr>
                  <a:t>speed</a:t>
                </a:r>
                <a:r>
                  <a:rPr lang="en-US" spc="35" dirty="0">
                    <a:solidFill>
                      <a:schemeClr val="tx1"/>
                    </a:solidFill>
                  </a:rPr>
                  <a:t> </a:t>
                </a:r>
                <a:r>
                  <a:rPr lang="en-US" spc="-5" dirty="0">
                    <a:solidFill>
                      <a:schemeClr val="tx1"/>
                    </a:solidFill>
                  </a:rPr>
                  <a:t>during</a:t>
                </a:r>
                <a:r>
                  <a:rPr lang="en-US" spc="35" dirty="0">
                    <a:solidFill>
                      <a:schemeClr val="tx1"/>
                    </a:solidFill>
                  </a:rPr>
                  <a:t> </a:t>
                </a:r>
                <a:r>
                  <a:rPr lang="en-US" spc="-5" dirty="0">
                    <a:solidFill>
                      <a:schemeClr val="tx1"/>
                    </a:solidFill>
                  </a:rPr>
                  <a:t>a</a:t>
                </a:r>
                <a:r>
                  <a:rPr lang="en-US" spc="35" dirty="0">
                    <a:solidFill>
                      <a:schemeClr val="tx1"/>
                    </a:solidFill>
                  </a:rPr>
                  <a:t> </a:t>
                </a:r>
                <a:r>
                  <a:rPr lang="en-US" spc="-10" dirty="0">
                    <a:solidFill>
                      <a:schemeClr val="tx1"/>
                    </a:solidFill>
                  </a:rPr>
                  <a:t>jump </a:t>
                </a:r>
                <a:r>
                  <a:rPr lang="en-US" spc="-5" dirty="0">
                    <a:solidFill>
                      <a:schemeClr val="tx1"/>
                    </a:solidFill>
                  </a:rPr>
                  <a:t>if </a:t>
                </a:r>
                <a:r>
                  <a:rPr lang="en-US" spc="-105" dirty="0">
                    <a:solidFill>
                      <a:schemeClr val="tx1"/>
                    </a:solidFill>
                  </a:rPr>
                  <a:t> </a:t>
                </a:r>
                <a:r>
                  <a:rPr lang="en-US" spc="-5" dirty="0">
                    <a:solidFill>
                      <a:schemeClr val="tx1"/>
                    </a:solidFill>
                  </a:rPr>
                  <a:t>the</a:t>
                </a:r>
                <a:r>
                  <a:rPr lang="en-US" dirty="0">
                    <a:solidFill>
                      <a:schemeClr val="tx1"/>
                    </a:solidFill>
                  </a:rPr>
                  <a:t> </a:t>
                </a:r>
                <a:r>
                  <a:rPr lang="en-US" spc="-105" dirty="0">
                    <a:solidFill>
                      <a:schemeClr val="tx1"/>
                    </a:solidFill>
                  </a:rPr>
                  <a:t> </a:t>
                </a:r>
                <a:r>
                  <a:rPr lang="en-US" spc="-5" dirty="0">
                    <a:solidFill>
                      <a:schemeClr val="tx1"/>
                    </a:solidFill>
                  </a:rPr>
                  <a:t>initial</a:t>
                </a:r>
                <a:r>
                  <a:rPr lang="en-US" dirty="0">
                    <a:solidFill>
                      <a:schemeClr val="tx1"/>
                    </a:solidFill>
                  </a:rPr>
                  <a:t> </a:t>
                </a:r>
                <a:r>
                  <a:rPr lang="en-US" spc="-105" dirty="0">
                    <a:solidFill>
                      <a:schemeClr val="tx1"/>
                    </a:solidFill>
                  </a:rPr>
                  <a:t> </a:t>
                </a:r>
                <a:r>
                  <a:rPr lang="en-US" spc="-5" dirty="0">
                    <a:solidFill>
                      <a:schemeClr val="tx1"/>
                    </a:solidFill>
                  </a:rPr>
                  <a:t>vertical</a:t>
                </a:r>
                <a:r>
                  <a:rPr lang="en-US" dirty="0">
                    <a:solidFill>
                      <a:schemeClr val="tx1"/>
                    </a:solidFill>
                  </a:rPr>
                  <a:t> </a:t>
                </a:r>
                <a:r>
                  <a:rPr lang="en-US" spc="-105" dirty="0">
                    <a:solidFill>
                      <a:schemeClr val="tx1"/>
                    </a:solidFill>
                  </a:rPr>
                  <a:t> </a:t>
                </a:r>
                <a:r>
                  <a:rPr lang="en-US" spc="-5" dirty="0">
                    <a:solidFill>
                      <a:schemeClr val="tx1"/>
                    </a:solidFill>
                  </a:rPr>
                  <a:t>velocity</a:t>
                </a:r>
                <a:r>
                  <a:rPr lang="en-US" dirty="0">
                    <a:solidFill>
                      <a:schemeClr val="tx1"/>
                    </a:solidFill>
                  </a:rPr>
                  <a:t> </a:t>
                </a:r>
                <a:r>
                  <a:rPr lang="en-US" spc="-105" dirty="0">
                    <a:solidFill>
                      <a:schemeClr val="tx1"/>
                    </a:solidFill>
                  </a:rPr>
                  <a:t> </a:t>
                </a:r>
                <a:r>
                  <a:rPr lang="en-US" spc="-5" dirty="0">
                    <a:solidFill>
                      <a:schemeClr val="tx1"/>
                    </a:solidFill>
                  </a:rPr>
                  <a:t>is</a:t>
                </a:r>
                <a:r>
                  <a:rPr lang="en-US" dirty="0">
                    <a:solidFill>
                      <a:schemeClr val="tx1"/>
                    </a:solidFill>
                  </a:rPr>
                  <a:t> </a:t>
                </a:r>
                <a:r>
                  <a:rPr lang="en-US" spc="-105" dirty="0">
                    <a:solidFill>
                      <a:schemeClr val="tx1"/>
                    </a:solidFill>
                  </a:rPr>
                  <a:t> </a:t>
                </a:r>
                <a:r>
                  <a:rPr lang="en-US" i="1" spc="-20" dirty="0">
                    <a:solidFill>
                      <a:schemeClr val="tx1"/>
                    </a:solidFill>
                  </a:rPr>
                  <a:t>v</a:t>
                </a:r>
                <a:r>
                  <a:rPr lang="en-US" baseline="-11111" dirty="0">
                    <a:solidFill>
                      <a:schemeClr val="tx1"/>
                    </a:solidFill>
                  </a:rPr>
                  <a:t>0 </a:t>
                </a:r>
                <a:r>
                  <a:rPr lang="en-US" spc="-75" baseline="-11111"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60</a:t>
                </a:r>
                <a:r>
                  <a:rPr lang="en-US" spc="-5" dirty="0">
                    <a:solidFill>
                      <a:schemeClr val="tx1"/>
                    </a:solidFill>
                  </a:rPr>
                  <a:t>0</a:t>
                </a:r>
                <a:r>
                  <a:rPr lang="en-US" dirty="0">
                    <a:solidFill>
                      <a:schemeClr val="tx1"/>
                    </a:solidFill>
                  </a:rPr>
                  <a:t> </a:t>
                </a:r>
                <a:r>
                  <a:rPr lang="en-US" spc="-5" dirty="0">
                    <a:solidFill>
                      <a:schemeClr val="tx1"/>
                    </a:solidFill>
                  </a:rPr>
                  <a:t>cm/s.</a:t>
                </a:r>
                <a:r>
                  <a:rPr lang="en-US" dirty="0">
                    <a:solidFill>
                      <a:schemeClr val="tx1"/>
                    </a:solidFill>
                  </a:rPr>
                  <a:t> </a:t>
                </a:r>
                <a:r>
                  <a:rPr lang="en-US" spc="-105" dirty="0">
                    <a:solidFill>
                      <a:schemeClr val="tx1"/>
                    </a:solidFill>
                  </a:rPr>
                  <a:t> </a:t>
                </a:r>
                <a:r>
                  <a:rPr lang="en-US" spc="-15" dirty="0">
                    <a:solidFill>
                      <a:schemeClr val="tx1"/>
                    </a:solidFill>
                  </a:rPr>
                  <a:t>U</a:t>
                </a:r>
                <a:r>
                  <a:rPr lang="en-US" spc="-5" dirty="0">
                    <a:solidFill>
                      <a:schemeClr val="tx1"/>
                    </a:solidFill>
                  </a:rPr>
                  <a:t>se</a:t>
                </a:r>
                <a:r>
                  <a:rPr lang="en-US" dirty="0">
                    <a:solidFill>
                      <a:schemeClr val="tx1"/>
                    </a:solidFill>
                  </a:rPr>
                  <a:t> </a:t>
                </a:r>
                <a:r>
                  <a:rPr lang="en-US" spc="-105" dirty="0">
                    <a:solidFill>
                      <a:schemeClr val="tx1"/>
                    </a:solidFill>
                  </a:rPr>
                  <a:t> </a:t>
                </a:r>
                <a:r>
                  <a:rPr lang="en-US" spc="-5" dirty="0">
                    <a:solidFill>
                      <a:schemeClr val="tx1"/>
                    </a:solidFill>
                  </a:rPr>
                  <a:t>Galileo’s</a:t>
                </a:r>
                <a:r>
                  <a:rPr lang="en-US" dirty="0">
                    <a:solidFill>
                      <a:schemeClr val="tx1"/>
                    </a:solidFill>
                  </a:rPr>
                  <a:t> </a:t>
                </a:r>
                <a:r>
                  <a:rPr lang="en-US" spc="-105" dirty="0">
                    <a:solidFill>
                      <a:schemeClr val="tx1"/>
                    </a:solidFill>
                  </a:rPr>
                  <a:t> </a:t>
                </a:r>
                <a:r>
                  <a:rPr lang="en-US" spc="-5" dirty="0">
                    <a:solidFill>
                      <a:schemeClr val="tx1"/>
                    </a:solidFill>
                  </a:rPr>
                  <a:t>formula</a:t>
                </a:r>
                <a:r>
                  <a:rPr lang="en-US" dirty="0">
                    <a:solidFill>
                      <a:schemeClr val="tx1"/>
                    </a:solidFill>
                  </a:rPr>
                  <a:t> </a:t>
                </a:r>
                <a:r>
                  <a:rPr lang="en-US" spc="-105" dirty="0">
                    <a:solidFill>
                      <a:schemeClr val="tx1"/>
                    </a:solidFill>
                  </a:rPr>
                  <a:t> </a:t>
                </a:r>
                <a:r>
                  <a:rPr lang="en-US" spc="-5" dirty="0">
                    <a:solidFill>
                      <a:schemeClr val="tx1"/>
                    </a:solidFill>
                  </a:rPr>
                  <a:t>for</a:t>
                </a:r>
                <a:r>
                  <a:rPr lang="en-US" dirty="0">
                    <a:solidFill>
                      <a:schemeClr val="tx1"/>
                    </a:solidFill>
                  </a:rPr>
                  <a:t> </a:t>
                </a:r>
                <a:r>
                  <a:rPr lang="en-US" spc="-105" dirty="0">
                    <a:solidFill>
                      <a:schemeClr val="tx1"/>
                    </a:solidFill>
                  </a:rPr>
                  <a:t> </a:t>
                </a:r>
                <a:r>
                  <a:rPr lang="en-US" spc="-5" dirty="0">
                    <a:solidFill>
                      <a:schemeClr val="tx1"/>
                    </a:solidFill>
                  </a:rPr>
                  <a:t>the</a:t>
                </a:r>
                <a:r>
                  <a:rPr lang="en-US" dirty="0">
                    <a:solidFill>
                      <a:schemeClr val="tx1"/>
                    </a:solidFill>
                  </a:rPr>
                  <a:t> </a:t>
                </a:r>
                <a:r>
                  <a:rPr lang="en-US" spc="-105" dirty="0">
                    <a:solidFill>
                      <a:schemeClr val="tx1"/>
                    </a:solidFill>
                  </a:rPr>
                  <a:t> </a:t>
                </a:r>
                <a:r>
                  <a:rPr lang="en-US" spc="-5" dirty="0">
                    <a:solidFill>
                      <a:schemeClr val="tx1"/>
                    </a:solidFill>
                  </a:rPr>
                  <a:t>height </a:t>
                </a:r>
              </a:p>
              <a:p>
                <a:pPr marL="36900" indent="0">
                  <a:lnSpc>
                    <a:spcPct val="100000"/>
                  </a:lnSpc>
                  <a:buNone/>
                </a:pPr>
                <a14:m>
                  <m:oMath xmlns:m="http://schemas.openxmlformats.org/officeDocument/2006/math">
                    <m:r>
                      <a:rPr lang="en-US" b="0" i="1" spc="-5" smtClean="0">
                        <a:solidFill>
                          <a:schemeClr val="tx1"/>
                        </a:solidFill>
                        <a:latin typeface="Cambria Math" panose="02040503050406030204" pitchFamily="18" charset="0"/>
                        <a:cs typeface="Times New Roman"/>
                      </a:rPr>
                      <m:t>h</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𝑡</m:t>
                        </m:r>
                      </m:e>
                    </m:d>
                    <m:r>
                      <a:rPr lang="en-US" b="0" i="1" spc="-5" smtClean="0">
                        <a:solidFill>
                          <a:schemeClr val="tx1"/>
                        </a:solidFill>
                        <a:latin typeface="Cambria Math" panose="02040503050406030204" pitchFamily="18" charset="0"/>
                        <a:cs typeface="Times New Roman"/>
                      </a:rPr>
                      <m:t>=</m:t>
                    </m:r>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𝑣</m:t>
                        </m:r>
                      </m:e>
                      <m:sub>
                        <m:r>
                          <a:rPr lang="en-US" b="0" i="1" spc="-5" smtClean="0">
                            <a:solidFill>
                              <a:schemeClr val="tx1"/>
                            </a:solidFill>
                            <a:latin typeface="Cambria Math" panose="02040503050406030204" pitchFamily="18" charset="0"/>
                            <a:cs typeface="Times New Roman"/>
                          </a:rPr>
                          <m:t>0</m:t>
                        </m:r>
                      </m:sub>
                    </m:sSub>
                    <m:r>
                      <a:rPr lang="en-US" b="0" i="1" spc="-5" smtClean="0">
                        <a:solidFill>
                          <a:schemeClr val="tx1"/>
                        </a:solidFill>
                        <a:latin typeface="Cambria Math" panose="02040503050406030204" pitchFamily="18" charset="0"/>
                        <a:cs typeface="Times New Roman"/>
                      </a:rPr>
                      <m:t>𝑡</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2</m:t>
                        </m:r>
                      </m:den>
                    </m:f>
                    <m:r>
                      <a:rPr lang="en-US" b="0" i="1" spc="-5" smtClean="0">
                        <a:solidFill>
                          <a:schemeClr val="tx1"/>
                        </a:solidFill>
                        <a:latin typeface="Cambria Math" panose="02040503050406030204" pitchFamily="18" charset="0"/>
                        <a:cs typeface="Times New Roman"/>
                      </a:rPr>
                      <m:t>𝑔</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𝑡</m:t>
                        </m:r>
                      </m:e>
                      <m:sup>
                        <m:r>
                          <a:rPr lang="en-US" b="0" i="1" spc="-5" smtClean="0">
                            <a:solidFill>
                              <a:schemeClr val="tx1"/>
                            </a:solidFill>
                            <a:latin typeface="Cambria Math" panose="02040503050406030204" pitchFamily="18" charset="0"/>
                            <a:cs typeface="Times New Roman"/>
                          </a:rPr>
                          <m:t>2</m:t>
                        </m:r>
                      </m:sup>
                    </m:sSup>
                  </m:oMath>
                </a14:m>
                <a:r>
                  <a:rPr lang="en-US" spc="-5" dirty="0">
                    <a:solidFill>
                      <a:schemeClr val="tx1"/>
                    </a:solidFill>
                  </a:rPr>
                  <a:t> (in centimeters,</a:t>
                </a:r>
                <a:r>
                  <a:rPr lang="en-US" dirty="0">
                    <a:solidFill>
                      <a:schemeClr val="tx1"/>
                    </a:solidFill>
                  </a:rPr>
                  <a:t> </a:t>
                </a:r>
                <a:r>
                  <a:rPr lang="en-US" spc="-5" dirty="0">
                    <a:solidFill>
                      <a:schemeClr val="tx1"/>
                    </a:solidFill>
                  </a:rPr>
                  <a:t>where</a:t>
                </a:r>
                <a:r>
                  <a:rPr lang="en-US" spc="20" dirty="0">
                    <a:solidFill>
                      <a:schemeClr val="tx1"/>
                    </a:solidFill>
                  </a:rPr>
                  <a:t> </a:t>
                </a:r>
                <a:r>
                  <a:rPr lang="en-US" i="1" spc="-5" dirty="0">
                    <a:solidFill>
                      <a:schemeClr val="tx1"/>
                    </a:solidFill>
                  </a:rPr>
                  <a:t>g</a:t>
                </a:r>
                <a:r>
                  <a:rPr lang="en-US" i="1" spc="6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98</a:t>
                </a:r>
                <a:r>
                  <a:rPr lang="en-US" spc="-5" dirty="0">
                    <a:solidFill>
                      <a:schemeClr val="tx1"/>
                    </a:solidFill>
                  </a:rPr>
                  <a:t>0 cm/s</a:t>
                </a:r>
                <a:r>
                  <a:rPr lang="en-US" baseline="30000" dirty="0">
                    <a:solidFill>
                      <a:schemeClr val="tx1"/>
                    </a:solidFill>
                  </a:rPr>
                  <a:t>2</a:t>
                </a:r>
                <a:r>
                  <a:rPr lang="en-US" spc="-5" dirty="0">
                    <a:solidFill>
                      <a:schemeClr val="tx1"/>
                    </a:solidFill>
                  </a:rPr>
                  <a:t>).</a:t>
                </a:r>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901" r="-227"/>
                </a:stretch>
              </a:blipFill>
            </p:spPr>
            <p:txBody>
              <a:bodyPr/>
              <a:lstStyle/>
              <a:p>
                <a:r>
                  <a:rPr lang="en-US">
                    <a:noFill/>
                  </a:rPr>
                  <a:t> </a:t>
                </a:r>
              </a:p>
            </p:txBody>
          </p:sp>
        </mc:Fallback>
      </mc:AlternateContent>
      <p:pic>
        <p:nvPicPr>
          <p:cNvPr id="4" name="Picture 3" descr="A graph shows a speed function and velocity.&#10;The horizontal t axis, where t is in seconds, ranges from 0 to 6 over 4.9, with points 0.5, 6 over 9.8, 1, and 6 over 4.9 labeled. The vertical speed axis, where speed is in centimeters per second, ranges from negative 600 to 600, in increments of 200. In quadrant 1 a curve starts at 600, has a constant negative slope to the point 6 over 9.8 on the t axis, then changes to a positive slope ending above the t axis when x equals 6 over 4.9. From the x axis at 6 over 9.8 a dashed line with the same constant positive slope as the curve is labeled velocity.">
            <a:extLst>
              <a:ext uri="{FF2B5EF4-FFF2-40B4-BE49-F238E27FC236}">
                <a16:creationId xmlns="" xmlns:a16="http://schemas.microsoft.com/office/drawing/2014/main" id="{465CDBCB-BBE0-4750-B01F-B4DF8ED141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895" y="3219926"/>
            <a:ext cx="4325235" cy="2889326"/>
          </a:xfrm>
          <a:prstGeom prst="rect">
            <a:avLst/>
          </a:prstGeom>
        </p:spPr>
      </p:pic>
    </p:spTree>
    <p:extLst>
      <p:ext uri="{BB962C8B-B14F-4D97-AF65-F5344CB8AC3E}">
        <p14:creationId xmlns:p14="http://schemas.microsoft.com/office/powerpoint/2010/main" val="4165589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(22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b="1" spc="-5" dirty="0">
                    <a:solidFill>
                      <a:schemeClr val="tx1"/>
                    </a:solidFill>
                  </a:rPr>
                  <a:t>Solution</a:t>
                </a:r>
                <a:r>
                  <a:rPr lang="en-US" b="1" spc="-5" dirty="0"/>
                  <a:t>  </a:t>
                </a:r>
              </a:p>
              <a:p>
                <a:pPr marL="36900" indent="0">
                  <a:lnSpc>
                    <a:spcPct val="100000"/>
                  </a:lnSpc>
                  <a:buNone/>
                </a:pPr>
                <a:r>
                  <a:rPr lang="en-US" spc="-15" dirty="0">
                    <a:solidFill>
                      <a:schemeClr val="tx1"/>
                    </a:solidFill>
                  </a:rPr>
                  <a:t>Th</a:t>
                </a:r>
                <a:r>
                  <a:rPr lang="en-US" spc="-5" dirty="0">
                    <a:solidFill>
                      <a:schemeClr val="tx1"/>
                    </a:solidFill>
                  </a:rPr>
                  <a:t>e</a:t>
                </a:r>
                <a:r>
                  <a:rPr lang="en-US" dirty="0">
                    <a:solidFill>
                      <a:schemeClr val="tx1"/>
                    </a:solidFill>
                  </a:rPr>
                  <a:t> </a:t>
                </a:r>
                <a:r>
                  <a:rPr lang="en-US" spc="-80" dirty="0">
                    <a:solidFill>
                      <a:schemeClr val="tx1"/>
                    </a:solidFill>
                  </a:rPr>
                  <a:t> </a:t>
                </a:r>
                <a:r>
                  <a:rPr lang="en-US" spc="-10" dirty="0" err="1">
                    <a:solidFill>
                      <a:schemeClr val="tx1"/>
                    </a:solidFill>
                  </a:rPr>
                  <a:t>bushbaby’</a:t>
                </a:r>
                <a:r>
                  <a:rPr lang="en-US" spc="-5" dirty="0" err="1">
                    <a:solidFill>
                      <a:schemeClr val="tx1"/>
                    </a:solidFill>
                  </a:rPr>
                  <a:t>s</a:t>
                </a:r>
                <a:r>
                  <a:rPr lang="en-US" dirty="0">
                    <a:solidFill>
                      <a:schemeClr val="tx1"/>
                    </a:solidFill>
                  </a:rPr>
                  <a:t> </a:t>
                </a:r>
                <a:r>
                  <a:rPr lang="en-US" spc="-80" dirty="0">
                    <a:solidFill>
                      <a:schemeClr val="tx1"/>
                    </a:solidFill>
                  </a:rPr>
                  <a:t> </a:t>
                </a:r>
                <a:r>
                  <a:rPr lang="en-US" spc="-10" dirty="0">
                    <a:solidFill>
                      <a:schemeClr val="tx1"/>
                    </a:solidFill>
                  </a:rPr>
                  <a:t>heigh</a:t>
                </a:r>
                <a:r>
                  <a:rPr lang="en-US" spc="-5" dirty="0">
                    <a:solidFill>
                      <a:schemeClr val="tx1"/>
                    </a:solidFill>
                  </a:rPr>
                  <a:t>t</a:t>
                </a:r>
                <a:r>
                  <a:rPr lang="en-US" dirty="0">
                    <a:solidFill>
                      <a:schemeClr val="tx1"/>
                    </a:solidFill>
                  </a:rPr>
                  <a:t> at time </a:t>
                </a:r>
                <a:r>
                  <a:rPr lang="en-US" i="1" dirty="0">
                    <a:solidFill>
                      <a:schemeClr val="tx1"/>
                    </a:solidFill>
                  </a:rPr>
                  <a:t>t</a:t>
                </a:r>
                <a:r>
                  <a:rPr lang="en-US" spc="-80" dirty="0">
                    <a:solidFill>
                      <a:schemeClr val="tx1"/>
                    </a:solidFill>
                  </a:rPr>
                  <a:t> </a:t>
                </a:r>
                <a:r>
                  <a:rPr lang="en-US" spc="-10" dirty="0">
                    <a:solidFill>
                      <a:schemeClr val="tx1"/>
                    </a:solidFill>
                  </a:rPr>
                  <a:t>i</a:t>
                </a:r>
                <a:r>
                  <a:rPr lang="en-US" spc="-5" dirty="0">
                    <a:solidFill>
                      <a:schemeClr val="tx1"/>
                    </a:solidFill>
                  </a:rPr>
                  <a:t>s</a:t>
                </a:r>
                <a:r>
                  <a:rPr lang="en-US" dirty="0">
                    <a:solidFill>
                      <a:schemeClr val="tx1"/>
                    </a:solidFill>
                  </a:rPr>
                  <a:t> </a:t>
                </a:r>
                <a14:m>
                  <m:oMath xmlns:m="http://schemas.openxmlformats.org/officeDocument/2006/math">
                    <m:r>
                      <a:rPr lang="en-US" i="1" spc="-5">
                        <a:solidFill>
                          <a:schemeClr val="tx1"/>
                        </a:solidFill>
                        <a:latin typeface="Cambria Math" panose="02040503050406030204" pitchFamily="18" charset="0"/>
                        <a:cs typeface="Times New Roman"/>
                      </a:rPr>
                      <m:t>h</m:t>
                    </m:r>
                    <m:d>
                      <m:dPr>
                        <m:ctrlPr>
                          <a:rPr lang="en-US" i="1" spc="-5">
                            <a:solidFill>
                              <a:schemeClr val="tx1"/>
                            </a:solidFill>
                            <a:latin typeface="Cambria Math" panose="02040503050406030204" pitchFamily="18" charset="0"/>
                            <a:cs typeface="Times New Roman"/>
                          </a:rPr>
                        </m:ctrlPr>
                      </m:dPr>
                      <m:e>
                        <m:r>
                          <a:rPr lang="en-US" i="1" spc="-5">
                            <a:solidFill>
                              <a:schemeClr val="tx1"/>
                            </a:solidFill>
                            <a:latin typeface="Cambria Math" panose="02040503050406030204" pitchFamily="18" charset="0"/>
                            <a:cs typeface="Times New Roman"/>
                          </a:rPr>
                          <m:t>𝑡</m:t>
                        </m:r>
                      </m:e>
                    </m:d>
                    <m:r>
                      <a:rPr lang="en-US" i="1" spc="-5">
                        <a:solidFill>
                          <a:schemeClr val="tx1"/>
                        </a:solidFill>
                        <a:latin typeface="Cambria Math" panose="02040503050406030204" pitchFamily="18" charset="0"/>
                        <a:cs typeface="Times New Roman"/>
                      </a:rPr>
                      <m:t>=</m:t>
                    </m:r>
                    <m:sSub>
                      <m:sSubPr>
                        <m:ctrlPr>
                          <a:rPr lang="en-US" i="1" spc="-5">
                            <a:solidFill>
                              <a:schemeClr val="tx1"/>
                            </a:solidFill>
                            <a:latin typeface="Cambria Math" panose="02040503050406030204" pitchFamily="18" charset="0"/>
                            <a:cs typeface="Times New Roman"/>
                          </a:rPr>
                        </m:ctrlPr>
                      </m:sSubPr>
                      <m:e>
                        <m:r>
                          <a:rPr lang="en-US" i="1" spc="-5">
                            <a:solidFill>
                              <a:schemeClr val="tx1"/>
                            </a:solidFill>
                            <a:latin typeface="Cambria Math" panose="02040503050406030204" pitchFamily="18" charset="0"/>
                            <a:cs typeface="Times New Roman"/>
                          </a:rPr>
                          <m:t>𝑣</m:t>
                        </m:r>
                      </m:e>
                      <m:sub>
                        <m:r>
                          <a:rPr lang="en-US" i="1" spc="-5">
                            <a:solidFill>
                              <a:schemeClr val="tx1"/>
                            </a:solidFill>
                            <a:latin typeface="Cambria Math" panose="02040503050406030204" pitchFamily="18" charset="0"/>
                            <a:cs typeface="Times New Roman"/>
                          </a:rPr>
                          <m:t>0</m:t>
                        </m:r>
                      </m:sub>
                    </m:sSub>
                    <m:r>
                      <a:rPr lang="en-US" i="1" spc="-5">
                        <a:solidFill>
                          <a:schemeClr val="tx1"/>
                        </a:solidFill>
                        <a:latin typeface="Cambria Math" panose="02040503050406030204" pitchFamily="18" charset="0"/>
                        <a:cs typeface="Times New Roman"/>
                      </a:rPr>
                      <m:t>𝑡</m:t>
                    </m:r>
                    <m:r>
                      <a:rPr lang="en-US" i="1" spc="-5">
                        <a:solidFill>
                          <a:schemeClr val="tx1"/>
                        </a:solidFill>
                        <a:latin typeface="Cambria Math" panose="02040503050406030204" pitchFamily="18" charset="0"/>
                        <a:cs typeface="Times New Roman"/>
                      </a:rPr>
                      <m:t>−</m:t>
                    </m:r>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1</m:t>
                        </m:r>
                      </m:num>
                      <m:den>
                        <m:r>
                          <a:rPr lang="en-US" i="1" spc="-5">
                            <a:solidFill>
                              <a:schemeClr val="tx1"/>
                            </a:solidFill>
                            <a:latin typeface="Cambria Math" panose="02040503050406030204" pitchFamily="18" charset="0"/>
                            <a:cs typeface="Times New Roman"/>
                          </a:rPr>
                          <m:t>2</m:t>
                        </m:r>
                      </m:den>
                    </m:f>
                    <m:r>
                      <a:rPr lang="en-US" i="1" spc="-5">
                        <a:solidFill>
                          <a:schemeClr val="tx1"/>
                        </a:solidFill>
                        <a:latin typeface="Cambria Math" panose="02040503050406030204" pitchFamily="18" charset="0"/>
                        <a:cs typeface="Times New Roman"/>
                      </a:rPr>
                      <m:t>𝑔</m:t>
                    </m:r>
                    <m:sSup>
                      <m:sSupPr>
                        <m:ctrlPr>
                          <a:rPr lang="en-US" i="1" spc="-5">
                            <a:solidFill>
                              <a:schemeClr val="tx1"/>
                            </a:solidFill>
                            <a:latin typeface="Cambria Math" panose="02040503050406030204" pitchFamily="18" charset="0"/>
                            <a:cs typeface="Times New Roman"/>
                          </a:rPr>
                        </m:ctrlPr>
                      </m:sSupPr>
                      <m:e>
                        <m:r>
                          <a:rPr lang="en-US" i="1" spc="-5">
                            <a:solidFill>
                              <a:schemeClr val="tx1"/>
                            </a:solidFill>
                            <a:latin typeface="Cambria Math" panose="02040503050406030204" pitchFamily="18" charset="0"/>
                            <a:cs typeface="Times New Roman"/>
                          </a:rPr>
                          <m:t>𝑡</m:t>
                        </m:r>
                      </m:e>
                      <m:sup>
                        <m:r>
                          <a:rPr lang="en-US" i="1" spc="-5">
                            <a:solidFill>
                              <a:schemeClr val="tx1"/>
                            </a:solidFill>
                            <a:latin typeface="Cambria Math" panose="02040503050406030204" pitchFamily="18" charset="0"/>
                            <a:cs typeface="Times New Roman"/>
                          </a:rPr>
                          <m:t>2</m:t>
                        </m:r>
                      </m:sup>
                    </m:sSup>
                  </m:oMath>
                </a14:m>
                <a:r>
                  <a:rPr lang="en-US" spc="-5" dirty="0">
                    <a:solidFill>
                      <a:schemeClr val="tx1"/>
                    </a:solidFill>
                  </a:rPr>
                  <a:t>.</a:t>
                </a:r>
                <a:r>
                  <a:rPr lang="en-US" dirty="0">
                    <a:solidFill>
                      <a:schemeClr val="tx1"/>
                    </a:solidFill>
                  </a:rPr>
                  <a:t> </a:t>
                </a:r>
                <a:r>
                  <a:rPr lang="en-US" spc="-80" dirty="0">
                    <a:solidFill>
                      <a:schemeClr val="tx1"/>
                    </a:solidFill>
                  </a:rPr>
                  <a:t> </a:t>
                </a:r>
                <a:r>
                  <a:rPr lang="en-US" spc="-15" dirty="0">
                    <a:solidFill>
                      <a:schemeClr val="tx1"/>
                    </a:solidFill>
                  </a:rPr>
                  <a:t>Th</a:t>
                </a:r>
                <a:r>
                  <a:rPr lang="en-US" spc="-5" dirty="0">
                    <a:solidFill>
                      <a:schemeClr val="tx1"/>
                    </a:solidFill>
                  </a:rPr>
                  <a:t>e</a:t>
                </a:r>
                <a:r>
                  <a:rPr lang="en-US" dirty="0">
                    <a:solidFill>
                      <a:schemeClr val="tx1"/>
                    </a:solidFill>
                  </a:rPr>
                  <a:t> </a:t>
                </a:r>
                <a:r>
                  <a:rPr lang="en-US" spc="-80" dirty="0">
                    <a:solidFill>
                      <a:schemeClr val="tx1"/>
                    </a:solidFill>
                  </a:rPr>
                  <a:t> </a:t>
                </a:r>
                <a:r>
                  <a:rPr lang="en-US" spc="-10" dirty="0">
                    <a:solidFill>
                      <a:schemeClr val="tx1"/>
                    </a:solidFill>
                  </a:rPr>
                  <a:t>heigh</a:t>
                </a:r>
                <a:r>
                  <a:rPr lang="en-US" spc="-5" dirty="0">
                    <a:solidFill>
                      <a:schemeClr val="tx1"/>
                    </a:solidFill>
                  </a:rPr>
                  <a:t>t</a:t>
                </a:r>
                <a:r>
                  <a:rPr lang="en-US" dirty="0">
                    <a:solidFill>
                      <a:schemeClr val="tx1"/>
                    </a:solidFill>
                  </a:rPr>
                  <a:t> </a:t>
                </a:r>
                <a:r>
                  <a:rPr lang="en-US" spc="-80" dirty="0">
                    <a:solidFill>
                      <a:schemeClr val="tx1"/>
                    </a:solidFill>
                  </a:rPr>
                  <a:t> </a:t>
                </a:r>
                <a:r>
                  <a:rPr lang="en-US" spc="-10" dirty="0">
                    <a:solidFill>
                      <a:schemeClr val="tx1"/>
                    </a:solidFill>
                  </a:rPr>
                  <a:t>is zer</a:t>
                </a:r>
                <a:r>
                  <a:rPr lang="en-US" spc="-5" dirty="0">
                    <a:solidFill>
                      <a:schemeClr val="tx1"/>
                    </a:solidFill>
                  </a:rPr>
                  <a:t>o </a:t>
                </a:r>
                <a:r>
                  <a:rPr lang="en-US" spc="-10" dirty="0">
                    <a:solidFill>
                      <a:schemeClr val="tx1"/>
                    </a:solidFill>
                  </a:rPr>
                  <a:t>a</a:t>
                </a:r>
                <a:r>
                  <a:rPr lang="en-US" spc="-5" dirty="0">
                    <a:solidFill>
                      <a:schemeClr val="tx1"/>
                    </a:solidFill>
                  </a:rPr>
                  <a:t>t </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 </a:t>
                </a:r>
                <a:r>
                  <a:rPr lang="en-US" spc="-10" dirty="0">
                    <a:solidFill>
                      <a:schemeClr val="tx1"/>
                    </a:solidFill>
                  </a:rPr>
                  <a:t>an</a:t>
                </a:r>
                <a:r>
                  <a:rPr lang="en-US" spc="-5" dirty="0">
                    <a:solidFill>
                      <a:schemeClr val="tx1"/>
                    </a:solidFill>
                  </a:rPr>
                  <a:t>d </a:t>
                </a:r>
                <a:r>
                  <a:rPr lang="en-US" spc="-10" dirty="0">
                    <a:solidFill>
                      <a:schemeClr val="tx1"/>
                    </a:solidFill>
                  </a:rPr>
                  <a:t>a</a:t>
                </a:r>
                <a:r>
                  <a:rPr lang="en-US" spc="-5" dirty="0">
                    <a:solidFill>
                      <a:schemeClr val="tx1"/>
                    </a:solidFill>
                  </a:rPr>
                  <a:t>t </a:t>
                </a:r>
                <a14:m>
                  <m:oMath xmlns:m="http://schemas.openxmlformats.org/officeDocument/2006/math">
                    <m:r>
                      <a:rPr lang="en-US" b="0" i="1" spc="-5" smtClean="0">
                        <a:solidFill>
                          <a:schemeClr val="tx1"/>
                        </a:solidFill>
                        <a:latin typeface="Cambria Math" panose="02040503050406030204" pitchFamily="18" charset="0"/>
                        <a:cs typeface="Times New Roman"/>
                      </a:rPr>
                      <m:t>𝑡</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2</m:t>
                        </m:r>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𝑣</m:t>
                            </m:r>
                          </m:e>
                          <m:sub>
                            <m:r>
                              <a:rPr lang="en-US" b="0" i="1" spc="-5" smtClean="0">
                                <a:solidFill>
                                  <a:schemeClr val="tx1"/>
                                </a:solidFill>
                                <a:latin typeface="Cambria Math" panose="02040503050406030204" pitchFamily="18" charset="0"/>
                                <a:cs typeface="Times New Roman"/>
                              </a:rPr>
                              <m:t>0</m:t>
                            </m:r>
                          </m:sub>
                        </m:sSub>
                      </m:num>
                      <m:den>
                        <m:r>
                          <a:rPr lang="en-US" b="0" i="1" spc="-5" smtClean="0">
                            <a:solidFill>
                              <a:schemeClr val="tx1"/>
                            </a:solidFill>
                            <a:latin typeface="Cambria Math" panose="02040503050406030204" pitchFamily="18" charset="0"/>
                            <a:cs typeface="Times New Roman"/>
                          </a:rPr>
                          <m:t>𝑔</m:t>
                        </m:r>
                      </m:den>
                    </m:f>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6</m:t>
                        </m:r>
                      </m:num>
                      <m:den>
                        <m:r>
                          <a:rPr lang="en-US" b="0" i="1" spc="-5" smtClean="0">
                            <a:solidFill>
                              <a:schemeClr val="tx1"/>
                            </a:solidFill>
                            <a:latin typeface="Cambria Math" panose="02040503050406030204" pitchFamily="18" charset="0"/>
                            <a:cs typeface="Times New Roman"/>
                          </a:rPr>
                          <m:t>4.9</m:t>
                        </m:r>
                      </m:den>
                    </m:f>
                    <m:r>
                      <m:rPr>
                        <m:sty m:val="p"/>
                      </m:rPr>
                      <a:rPr lang="en-US" b="0" i="0" spc="-5" smtClean="0">
                        <a:solidFill>
                          <a:schemeClr val="tx1"/>
                        </a:solidFill>
                        <a:latin typeface="Cambria Math" panose="02040503050406030204" pitchFamily="18" charset="0"/>
                        <a:cs typeface="Times New Roman"/>
                      </a:rPr>
                      <m:t>s</m:t>
                    </m:r>
                    <m:r>
                      <a:rPr lang="en-US" b="0" i="1" spc="-5" smtClean="0">
                        <a:solidFill>
                          <a:schemeClr val="tx1"/>
                        </a:solidFill>
                        <a:latin typeface="Cambria Math" panose="02040503050406030204" pitchFamily="18" charset="0"/>
                        <a:cs typeface="Times New Roman"/>
                      </a:rPr>
                      <m:t>.</m:t>
                    </m:r>
                  </m:oMath>
                </a14:m>
                <a:r>
                  <a:rPr lang="en-US" dirty="0">
                    <a:solidFill>
                      <a:schemeClr val="tx1"/>
                    </a:solidFill>
                  </a:rPr>
                  <a:t> </a:t>
                </a:r>
                <a:r>
                  <a:rPr lang="en-US" spc="-10" dirty="0">
                    <a:solidFill>
                      <a:schemeClr val="tx1"/>
                    </a:solidFill>
                  </a:rPr>
                  <a:t>The</a:t>
                </a:r>
                <a:r>
                  <a:rPr lang="en-US" spc="40" dirty="0">
                    <a:solidFill>
                      <a:schemeClr val="tx1"/>
                    </a:solidFill>
                  </a:rPr>
                  <a:t> </a:t>
                </a:r>
                <a:r>
                  <a:rPr lang="en-US" spc="-5" dirty="0">
                    <a:solidFill>
                      <a:schemeClr val="tx1"/>
                    </a:solidFill>
                  </a:rPr>
                  <a:t>bushbaby’s</a:t>
                </a:r>
                <a:r>
                  <a:rPr lang="en-US" spc="40" dirty="0">
                    <a:solidFill>
                      <a:schemeClr val="tx1"/>
                    </a:solidFill>
                  </a:rPr>
                  <a:t> </a:t>
                </a:r>
                <a:r>
                  <a:rPr lang="en-US" spc="-5" dirty="0">
                    <a:solidFill>
                      <a:schemeClr val="tx1"/>
                    </a:solidFill>
                  </a:rPr>
                  <a:t>velocity</a:t>
                </a:r>
                <a:r>
                  <a:rPr lang="en-US" spc="40" dirty="0">
                    <a:solidFill>
                      <a:schemeClr val="tx1"/>
                    </a:solidFill>
                  </a:rPr>
                  <a:t> </a:t>
                </a:r>
                <a:r>
                  <a:rPr lang="en-US" spc="-5" dirty="0">
                    <a:solidFill>
                      <a:schemeClr val="tx1"/>
                    </a:solidFill>
                  </a:rPr>
                  <a:t>is</a:t>
                </a:r>
                <a:r>
                  <a:rPr lang="en-US" spc="40" dirty="0">
                    <a:solidFill>
                      <a:schemeClr val="tx1"/>
                    </a:solidFill>
                  </a:rPr>
                  <a:t> </a:t>
                </a:r>
                <a:r>
                  <a:rPr lang="en-US" i="1" spc="45" dirty="0"/>
                  <a:t>h'</a:t>
                </a:r>
                <a:r>
                  <a:rPr lang="en-US" spc="-5" dirty="0">
                    <a:solidFill>
                      <a:schemeClr val="tx1"/>
                    </a:solidFill>
                  </a:rPr>
                  <a:t>(</a:t>
                </a:r>
                <a:r>
                  <a:rPr lang="en-US" i="1" spc="-5" dirty="0">
                    <a:solidFill>
                      <a:schemeClr val="tx1"/>
                    </a:solidFill>
                  </a:rPr>
                  <a:t>t</a:t>
                </a:r>
                <a:r>
                  <a:rPr lang="en-US" i="1" spc="-160"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20" dirty="0">
                    <a:solidFill>
                      <a:schemeClr val="tx1"/>
                    </a:solidFill>
                  </a:rPr>
                  <a:t>v</a:t>
                </a:r>
                <a:r>
                  <a:rPr lang="en-US" baseline="-11111" dirty="0">
                    <a:solidFill>
                      <a:schemeClr val="tx1"/>
                    </a:solidFill>
                  </a:rPr>
                  <a:t>0</a:t>
                </a:r>
                <a:r>
                  <a:rPr lang="en-US" spc="120" baseline="-11111" dirty="0">
                    <a:solidFill>
                      <a:schemeClr val="tx1"/>
                    </a:solidFill>
                  </a:rPr>
                  <a:t> </a:t>
                </a:r>
                <a:r>
                  <a:rPr lang="en-US" spc="-185" dirty="0">
                    <a:solidFill>
                      <a:schemeClr val="tx1"/>
                    </a:solidFill>
                  </a:rPr>
                  <a:t>−</a:t>
                </a:r>
                <a:r>
                  <a:rPr lang="en-US" spc="-75" dirty="0">
                    <a:solidFill>
                      <a:schemeClr val="tx1"/>
                    </a:solidFill>
                  </a:rPr>
                  <a:t> </a:t>
                </a:r>
                <a:r>
                  <a:rPr lang="en-US" i="1" spc="25" dirty="0">
                    <a:solidFill>
                      <a:schemeClr val="tx1"/>
                    </a:solidFill>
                  </a:rPr>
                  <a:t>g</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60</a:t>
                </a:r>
                <a:r>
                  <a:rPr lang="en-US" spc="-5" dirty="0">
                    <a:solidFill>
                      <a:schemeClr val="tx1"/>
                    </a:solidFill>
                  </a:rPr>
                  <a:t>0</a:t>
                </a:r>
                <a:r>
                  <a:rPr lang="en-US" spc="-30" dirty="0">
                    <a:solidFill>
                      <a:schemeClr val="tx1"/>
                    </a:solidFill>
                  </a:rPr>
                  <a:t> </a:t>
                </a:r>
                <a:r>
                  <a:rPr lang="en-US" spc="-185" dirty="0">
                    <a:solidFill>
                      <a:schemeClr val="tx1"/>
                    </a:solidFill>
                  </a:rPr>
                  <a:t>−</a:t>
                </a:r>
                <a:r>
                  <a:rPr lang="en-US" spc="-95" dirty="0">
                    <a:solidFill>
                      <a:schemeClr val="tx1"/>
                    </a:solidFill>
                  </a:rPr>
                  <a:t> </a:t>
                </a:r>
                <a:r>
                  <a:rPr lang="en-US" spc="-10" dirty="0">
                    <a:solidFill>
                      <a:schemeClr val="tx1"/>
                    </a:solidFill>
                  </a:rPr>
                  <a:t>980</a:t>
                </a:r>
                <a:r>
                  <a:rPr lang="en-US" i="1" spc="-5" dirty="0">
                    <a:solidFill>
                      <a:schemeClr val="tx1"/>
                    </a:solidFill>
                  </a:rPr>
                  <a:t>t</a:t>
                </a:r>
                <a:r>
                  <a:rPr lang="en-US" i="1" spc="-160" dirty="0">
                    <a:solidFill>
                      <a:schemeClr val="tx1"/>
                    </a:solidFill>
                  </a:rPr>
                  <a:t> </a:t>
                </a:r>
                <a:r>
                  <a:rPr lang="en-US" spc="-5" dirty="0">
                    <a:solidFill>
                      <a:schemeClr val="tx1"/>
                    </a:solidFill>
                  </a:rPr>
                  <a:t>.</a:t>
                </a:r>
                <a:r>
                  <a:rPr lang="en-US" spc="40" dirty="0">
                    <a:solidFill>
                      <a:schemeClr val="tx1"/>
                    </a:solidFill>
                  </a:rPr>
                  <a:t> </a:t>
                </a:r>
              </a:p>
              <a:p>
                <a:pPr marL="36900" indent="0">
                  <a:lnSpc>
                    <a:spcPct val="100000"/>
                  </a:lnSpc>
                  <a:buNone/>
                </a:pPr>
                <a:r>
                  <a:rPr lang="en-US" spc="-15" dirty="0">
                    <a:solidFill>
                      <a:schemeClr val="tx1"/>
                    </a:solidFill>
                  </a:rPr>
                  <a:t>T</a:t>
                </a:r>
                <a:r>
                  <a:rPr lang="en-US" spc="-5" dirty="0">
                    <a:solidFill>
                      <a:schemeClr val="tx1"/>
                    </a:solidFill>
                  </a:rPr>
                  <a:t>he</a:t>
                </a:r>
                <a:r>
                  <a:rPr lang="en-US" spc="40" dirty="0">
                    <a:solidFill>
                      <a:schemeClr val="tx1"/>
                    </a:solidFill>
                  </a:rPr>
                  <a:t> </a:t>
                </a:r>
                <a:r>
                  <a:rPr lang="en-US" spc="-5" dirty="0">
                    <a:solidFill>
                      <a:schemeClr val="tx1"/>
                    </a:solidFill>
                  </a:rPr>
                  <a:t>velocity</a:t>
                </a:r>
                <a:r>
                  <a:rPr lang="en-US" spc="40" dirty="0">
                    <a:solidFill>
                      <a:schemeClr val="tx1"/>
                    </a:solidFill>
                  </a:rPr>
                  <a:t> </a:t>
                </a:r>
                <a:r>
                  <a:rPr lang="en-US" spc="-5" dirty="0">
                    <a:solidFill>
                      <a:schemeClr val="tx1"/>
                    </a:solidFill>
                  </a:rPr>
                  <a:t>is</a:t>
                </a:r>
                <a:r>
                  <a:rPr lang="en-US" spc="40" dirty="0">
                    <a:solidFill>
                      <a:schemeClr val="tx1"/>
                    </a:solidFill>
                  </a:rPr>
                  <a:t> </a:t>
                </a:r>
                <a:r>
                  <a:rPr lang="en-US" spc="-5" dirty="0">
                    <a:solidFill>
                      <a:schemeClr val="tx1"/>
                    </a:solidFill>
                  </a:rPr>
                  <a:t>negative for  </a:t>
                </a:r>
                <a14:m>
                  <m:oMath xmlns:m="http://schemas.openxmlformats.org/officeDocument/2006/math">
                    <m:r>
                      <a:rPr lang="en-US" b="0" i="1" spc="-5" smtClean="0">
                        <a:solidFill>
                          <a:schemeClr val="tx1"/>
                        </a:solidFill>
                        <a:latin typeface="Cambria Math" panose="02040503050406030204" pitchFamily="18" charset="0"/>
                        <a:cs typeface="Times New Roman"/>
                      </a:rPr>
                      <m:t>𝑡</m:t>
                    </m:r>
                    <m:r>
                      <a:rPr lang="en-US" b="0" i="1" spc="-5" smtClean="0">
                        <a:solidFill>
                          <a:schemeClr val="tx1"/>
                        </a:solidFill>
                        <a:latin typeface="Cambria Math" panose="02040503050406030204" pitchFamily="18" charset="0"/>
                        <a:cs typeface="Times New Roman"/>
                      </a:rPr>
                      <m:t>&gt;</m:t>
                    </m:r>
                    <m:f>
                      <m:fPr>
                        <m:ctrlPr>
                          <a:rPr lang="en-US" b="0" i="1" spc="-5" smtClean="0">
                            <a:solidFill>
                              <a:schemeClr val="tx1"/>
                            </a:solidFill>
                            <a:latin typeface="Cambria Math" panose="02040503050406030204" pitchFamily="18" charset="0"/>
                            <a:cs typeface="Times New Roman"/>
                          </a:rPr>
                        </m:ctrlPr>
                      </m:fPr>
                      <m:num>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𝑣</m:t>
                            </m:r>
                          </m:e>
                          <m:sub>
                            <m:r>
                              <a:rPr lang="en-US" b="0" i="1" spc="-5" smtClean="0">
                                <a:solidFill>
                                  <a:schemeClr val="tx1"/>
                                </a:solidFill>
                                <a:latin typeface="Cambria Math" panose="02040503050406030204" pitchFamily="18" charset="0"/>
                                <a:cs typeface="Times New Roman"/>
                              </a:rPr>
                              <m:t>0</m:t>
                            </m:r>
                          </m:sub>
                        </m:sSub>
                      </m:num>
                      <m:den>
                        <m:r>
                          <a:rPr lang="en-US" b="0" i="1" spc="-5" smtClean="0">
                            <a:solidFill>
                              <a:schemeClr val="tx1"/>
                            </a:solidFill>
                            <a:latin typeface="Cambria Math" panose="02040503050406030204" pitchFamily="18" charset="0"/>
                            <a:cs typeface="Times New Roman"/>
                          </a:rPr>
                          <m:t>𝑔</m:t>
                        </m:r>
                      </m:den>
                    </m:f>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6</m:t>
                        </m:r>
                      </m:num>
                      <m:den>
                        <m:r>
                          <a:rPr lang="en-US" b="0" i="1" spc="-5" smtClean="0">
                            <a:solidFill>
                              <a:schemeClr val="tx1"/>
                            </a:solidFill>
                            <a:latin typeface="Cambria Math" panose="02040503050406030204" pitchFamily="18" charset="0"/>
                            <a:cs typeface="Times New Roman"/>
                          </a:rPr>
                          <m:t>9.8</m:t>
                        </m:r>
                      </m:den>
                    </m:f>
                    <m:r>
                      <a:rPr lang="en-US" b="0" i="1" spc="-5" smtClean="0">
                        <a:solidFill>
                          <a:schemeClr val="tx1"/>
                        </a:solidFill>
                        <a:latin typeface="Cambria Math" panose="02040503050406030204" pitchFamily="18" charset="0"/>
                        <a:cs typeface="Times New Roman"/>
                      </a:rPr>
                      <m:t> </m:t>
                    </m:r>
                    <m:r>
                      <m:rPr>
                        <m:sty m:val="p"/>
                      </m:rPr>
                      <a:rPr lang="en-US" b="0" i="0" spc="-5" smtClean="0">
                        <a:solidFill>
                          <a:schemeClr val="tx1"/>
                        </a:solidFill>
                        <a:latin typeface="Cambria Math" panose="02040503050406030204" pitchFamily="18" charset="0"/>
                        <a:cs typeface="Times New Roman"/>
                      </a:rPr>
                      <m:t>s</m:t>
                    </m:r>
                    <m:r>
                      <a:rPr lang="en-US" b="0" i="1" spc="-5" smtClean="0">
                        <a:solidFill>
                          <a:schemeClr val="tx1"/>
                        </a:solidFill>
                        <a:latin typeface="Cambria Math" panose="02040503050406030204" pitchFamily="18" charset="0"/>
                        <a:cs typeface="Times New Roman"/>
                      </a:rPr>
                      <m:t>.</m:t>
                    </m:r>
                  </m:oMath>
                </a14:m>
                <a:r>
                  <a:rPr lang="en-US" spc="-5" dirty="0">
                    <a:solidFill>
                      <a:schemeClr val="tx1"/>
                    </a:solidFill>
                  </a:rPr>
                  <a:t>  As</a:t>
                </a:r>
                <a:r>
                  <a:rPr lang="en-US" spc="5" dirty="0">
                    <a:solidFill>
                      <a:schemeClr val="tx1"/>
                    </a:solidFill>
                  </a:rPr>
                  <a:t> </a:t>
                </a:r>
                <a:r>
                  <a:rPr lang="en-US" spc="-15" dirty="0">
                    <a:solidFill>
                      <a:schemeClr val="tx1"/>
                    </a:solidFill>
                  </a:rPr>
                  <a:t>w</a:t>
                </a:r>
                <a:r>
                  <a:rPr lang="en-US" spc="-5" dirty="0">
                    <a:solidFill>
                      <a:schemeClr val="tx1"/>
                    </a:solidFill>
                  </a:rPr>
                  <a:t>e</a:t>
                </a:r>
                <a:r>
                  <a:rPr lang="en-US" spc="5" dirty="0">
                    <a:solidFill>
                      <a:schemeClr val="tx1"/>
                    </a:solidFill>
                  </a:rPr>
                  <a:t> </a:t>
                </a:r>
                <a:r>
                  <a:rPr lang="en-US" spc="-5" dirty="0">
                    <a:solidFill>
                      <a:schemeClr val="tx1"/>
                    </a:solidFill>
                  </a:rPr>
                  <a:t>s</a:t>
                </a:r>
                <a:r>
                  <a:rPr lang="en-US" spc="-10" dirty="0">
                    <a:solidFill>
                      <a:schemeClr val="tx1"/>
                    </a:solidFill>
                  </a:rPr>
                  <a:t>e</a:t>
                </a:r>
                <a:r>
                  <a:rPr lang="en-US" spc="-5" dirty="0">
                    <a:solidFill>
                      <a:schemeClr val="tx1"/>
                    </a:solidFill>
                  </a:rPr>
                  <a:t>e</a:t>
                </a:r>
                <a:r>
                  <a:rPr lang="en-US" spc="5" dirty="0">
                    <a:solidFill>
                      <a:schemeClr val="tx1"/>
                    </a:solidFill>
                  </a:rPr>
                  <a:t> </a:t>
                </a:r>
                <a:r>
                  <a:rPr lang="en-US" spc="-10" dirty="0">
                    <a:solidFill>
                      <a:schemeClr val="tx1"/>
                    </a:solidFill>
                  </a:rPr>
                  <a:t>i</a:t>
                </a:r>
                <a:r>
                  <a:rPr lang="en-US" spc="-5" dirty="0">
                    <a:solidFill>
                      <a:schemeClr val="tx1"/>
                    </a:solidFill>
                  </a:rPr>
                  <a:t>n</a:t>
                </a:r>
                <a:r>
                  <a:rPr lang="en-US" spc="5" dirty="0">
                    <a:solidFill>
                      <a:schemeClr val="tx1"/>
                    </a:solidFill>
                  </a:rPr>
                  <a:t> </a:t>
                </a:r>
                <a:r>
                  <a:rPr lang="en-US" spc="-10" dirty="0">
                    <a:solidFill>
                      <a:schemeClr val="tx1"/>
                    </a:solidFill>
                  </a:rPr>
                  <a:t>Figur</a:t>
                </a:r>
                <a:r>
                  <a:rPr lang="en-US" spc="-5" dirty="0">
                    <a:solidFill>
                      <a:schemeClr val="tx1"/>
                    </a:solidFill>
                  </a:rPr>
                  <a:t>e</a:t>
                </a:r>
                <a:r>
                  <a:rPr lang="en-US" spc="5" dirty="0">
                    <a:solidFill>
                      <a:schemeClr val="tx1"/>
                    </a:solidFill>
                  </a:rPr>
                  <a:t> </a:t>
                </a:r>
                <a:r>
                  <a:rPr lang="en-US" spc="-10" dirty="0">
                    <a:solidFill>
                      <a:schemeClr val="tx1"/>
                    </a:solidFill>
                  </a:rPr>
                  <a:t>14</a:t>
                </a:r>
                <a:r>
                  <a:rPr lang="en-US" spc="-5" dirty="0">
                    <a:solidFill>
                      <a:schemeClr val="tx1"/>
                    </a:solidFill>
                  </a:rPr>
                  <a:t>,</a:t>
                </a:r>
                <a:r>
                  <a:rPr lang="en-US" spc="5" dirty="0">
                    <a:solidFill>
                      <a:schemeClr val="tx1"/>
                    </a:solidFill>
                  </a:rPr>
                  <a:t> </a:t>
                </a:r>
                <a:r>
                  <a:rPr lang="en-US" spc="-10" dirty="0">
                    <a:solidFill>
                      <a:schemeClr val="tx1"/>
                    </a:solidFill>
                  </a:rPr>
                  <a:t>th</a:t>
                </a:r>
                <a:r>
                  <a:rPr lang="en-US" spc="-5" dirty="0">
                    <a:solidFill>
                      <a:schemeClr val="tx1"/>
                    </a:solidFill>
                  </a:rPr>
                  <a:t>e</a:t>
                </a:r>
                <a:r>
                  <a:rPr lang="en-US" spc="5" dirty="0">
                    <a:solidFill>
                      <a:schemeClr val="tx1"/>
                    </a:solidFill>
                  </a:rPr>
                  <a:t> </a:t>
                </a:r>
                <a:r>
                  <a:rPr lang="en-US" spc="-5" dirty="0">
                    <a:solidFill>
                      <a:schemeClr val="tx1"/>
                    </a:solidFill>
                  </a:rPr>
                  <a:t>i</a:t>
                </a:r>
                <a:r>
                  <a:rPr lang="en-US" spc="-10" dirty="0">
                    <a:solidFill>
                      <a:schemeClr val="tx1"/>
                    </a:solidFill>
                  </a:rPr>
                  <a:t>ntegra</a:t>
                </a:r>
                <a:r>
                  <a:rPr lang="en-US" spc="-5" dirty="0">
                    <a:solidFill>
                      <a:schemeClr val="tx1"/>
                    </a:solidFill>
                  </a:rPr>
                  <a:t>l</a:t>
                </a:r>
                <a:r>
                  <a:rPr lang="en-US" spc="5" dirty="0">
                    <a:solidFill>
                      <a:schemeClr val="tx1"/>
                    </a:solidFill>
                  </a:rPr>
                  <a:t> </a:t>
                </a:r>
                <a:r>
                  <a:rPr lang="en-US" spc="-10" dirty="0">
                    <a:solidFill>
                      <a:schemeClr val="tx1"/>
                    </a:solidFill>
                  </a:rPr>
                  <a:t>o</a:t>
                </a:r>
                <a:r>
                  <a:rPr lang="en-US" spc="-5" dirty="0">
                    <a:solidFill>
                      <a:schemeClr val="tx1"/>
                    </a:solidFill>
                  </a:rPr>
                  <a:t>f</a:t>
                </a:r>
                <a:r>
                  <a:rPr lang="en-US" spc="5" dirty="0">
                    <a:solidFill>
                      <a:schemeClr val="tx1"/>
                    </a:solidFill>
                  </a:rPr>
                  <a:t> </a:t>
                </a:r>
                <a:r>
                  <a:rPr lang="en-US" spc="-10" dirty="0">
                    <a:solidFill>
                      <a:schemeClr val="tx1"/>
                    </a:solidFill>
                  </a:rPr>
                  <a:t>spee</a:t>
                </a:r>
                <a:r>
                  <a:rPr lang="en-US" spc="-5" dirty="0">
                    <a:solidFill>
                      <a:schemeClr val="tx1"/>
                    </a:solidFill>
                  </a:rPr>
                  <a:t>d  </a:t>
                </a:r>
                <a:r>
                  <a:rPr lang="en-US" spc="5" dirty="0">
                    <a:solidFill>
                      <a:schemeClr val="tx1"/>
                    </a:solidFill>
                  </a:rPr>
                  <a:t> </a:t>
                </a:r>
                <a:r>
                  <a:rPr lang="en-US" spc="-85" dirty="0">
                    <a:solidFill>
                      <a:schemeClr val="tx1"/>
                    </a:solidFill>
                  </a:rPr>
                  <a:t>|</a:t>
                </a:r>
                <a:r>
                  <a:rPr lang="en-US" i="1" spc="-5" dirty="0">
                    <a:solidFill>
                      <a:schemeClr val="tx1"/>
                    </a:solidFill>
                  </a:rPr>
                  <a:t>h</a:t>
                </a:r>
                <a:r>
                  <a:rPr lang="en-US" i="1" spc="55" dirty="0">
                    <a:solidFill>
                      <a:schemeClr val="tx1"/>
                    </a:solidFill>
                  </a:rPr>
                  <a:t> </a:t>
                </a:r>
                <a:r>
                  <a:rPr lang="en-US" spc="-5" dirty="0">
                    <a:solidFill>
                      <a:schemeClr val="tx1"/>
                    </a:solidFill>
                  </a:rPr>
                  <a:t>(</a:t>
                </a:r>
                <a:r>
                  <a:rPr lang="en-US" i="1" spc="-5" dirty="0">
                    <a:solidFill>
                      <a:schemeClr val="tx1"/>
                    </a:solidFill>
                  </a:rPr>
                  <a:t>t</a:t>
                </a:r>
                <a:r>
                  <a:rPr lang="en-US" i="1" spc="-160" dirty="0">
                    <a:solidFill>
                      <a:schemeClr val="tx1"/>
                    </a:solidFill>
                  </a:rPr>
                  <a:t> </a:t>
                </a:r>
                <a:r>
                  <a:rPr lang="en-US" spc="-5" dirty="0">
                    <a:solidFill>
                      <a:schemeClr val="tx1"/>
                    </a:solidFill>
                  </a:rPr>
                  <a:t>)</a:t>
                </a:r>
                <a:r>
                  <a:rPr lang="en-US" spc="-90" dirty="0">
                    <a:solidFill>
                      <a:schemeClr val="tx1"/>
                    </a:solidFill>
                  </a:rPr>
                  <a:t>|</a:t>
                </a:r>
                <a:r>
                  <a:rPr lang="en-US" spc="-65" dirty="0">
                    <a:solidFill>
                      <a:schemeClr val="tx1"/>
                    </a:solidFill>
                  </a:rPr>
                  <a:t> </a:t>
                </a:r>
                <a:r>
                  <a:rPr lang="en-US" spc="-5" dirty="0">
                    <a:solidFill>
                      <a:schemeClr val="tx1"/>
                    </a:solidFill>
                  </a:rPr>
                  <a:t>is</a:t>
                </a:r>
                <a:r>
                  <a:rPr lang="en-US" spc="5" dirty="0">
                    <a:solidFill>
                      <a:schemeClr val="tx1"/>
                    </a:solidFill>
                  </a:rPr>
                  <a:t> </a:t>
                </a:r>
                <a:r>
                  <a:rPr lang="en-US" spc="-5" dirty="0">
                    <a:solidFill>
                      <a:schemeClr val="tx1"/>
                    </a:solidFill>
                  </a:rPr>
                  <a:t>equal</a:t>
                </a:r>
                <a:r>
                  <a:rPr lang="en-US" spc="5" dirty="0">
                    <a:solidFill>
                      <a:schemeClr val="tx1"/>
                    </a:solidFill>
                  </a:rPr>
                  <a:t> </a:t>
                </a:r>
                <a:r>
                  <a:rPr lang="en-US" spc="-5" dirty="0">
                    <a:solidFill>
                      <a:schemeClr val="tx1"/>
                    </a:solidFill>
                  </a:rPr>
                  <a:t>to</a:t>
                </a:r>
                <a:r>
                  <a:rPr lang="en-US" spc="5" dirty="0">
                    <a:solidFill>
                      <a:schemeClr val="tx1"/>
                    </a:solidFill>
                  </a:rPr>
                  <a:t> </a:t>
                </a:r>
                <a:r>
                  <a:rPr lang="en-US" spc="-5" dirty="0">
                    <a:solidFill>
                      <a:schemeClr val="tx1"/>
                    </a:solidFill>
                  </a:rPr>
                  <a:t>the </a:t>
                </a:r>
                <a:r>
                  <a:rPr lang="en-US" spc="-10" dirty="0">
                    <a:solidFill>
                      <a:schemeClr val="tx1"/>
                    </a:solidFill>
                  </a:rPr>
                  <a:t>sum</a:t>
                </a:r>
                <a:r>
                  <a:rPr lang="en-US" spc="-5" dirty="0">
                    <a:solidFill>
                      <a:schemeClr val="tx1"/>
                    </a:solidFill>
                  </a:rPr>
                  <a:t> </a:t>
                </a:r>
                <a:r>
                  <a:rPr lang="en-US" spc="-10" dirty="0">
                    <a:solidFill>
                      <a:schemeClr val="tx1"/>
                    </a:solidFill>
                  </a:rPr>
                  <a:t>o</a:t>
                </a:r>
                <a:r>
                  <a:rPr lang="en-US" spc="-5" dirty="0">
                    <a:solidFill>
                      <a:schemeClr val="tx1"/>
                    </a:solidFill>
                  </a:rPr>
                  <a:t>f t</a:t>
                </a:r>
                <a:r>
                  <a:rPr lang="en-US" spc="-10" dirty="0">
                    <a:solidFill>
                      <a:schemeClr val="tx1"/>
                    </a:solidFill>
                  </a:rPr>
                  <a:t>h</a:t>
                </a:r>
                <a:r>
                  <a:rPr lang="en-US" spc="-5" dirty="0">
                    <a:solidFill>
                      <a:schemeClr val="tx1"/>
                    </a:solidFill>
                  </a:rPr>
                  <a:t>e </a:t>
                </a:r>
                <a:r>
                  <a:rPr lang="en-US" spc="-10" dirty="0">
                    <a:solidFill>
                      <a:schemeClr val="tx1"/>
                    </a:solidFill>
                  </a:rPr>
                  <a:t>area</a:t>
                </a:r>
                <a:r>
                  <a:rPr lang="en-US" spc="-5" dirty="0">
                    <a:solidFill>
                      <a:schemeClr val="tx1"/>
                    </a:solidFill>
                  </a:rPr>
                  <a:t>s</a:t>
                </a:r>
                <a:r>
                  <a:rPr lang="en-US" dirty="0">
                    <a:solidFill>
                      <a:schemeClr val="tx1"/>
                    </a:solidFill>
                  </a:rPr>
                  <a:t> </a:t>
                </a:r>
                <a:r>
                  <a:rPr lang="en-US" spc="-10" dirty="0">
                    <a:solidFill>
                      <a:schemeClr val="tx1"/>
                    </a:solidFill>
                  </a:rPr>
                  <a:t>o</a:t>
                </a:r>
                <a:r>
                  <a:rPr lang="en-US" spc="-5" dirty="0">
                    <a:solidFill>
                      <a:schemeClr val="tx1"/>
                    </a:solidFill>
                  </a:rPr>
                  <a:t>f </a:t>
                </a:r>
                <a:r>
                  <a:rPr lang="en-US" spc="-10" dirty="0">
                    <a:solidFill>
                      <a:schemeClr val="tx1"/>
                    </a:solidFill>
                  </a:rPr>
                  <a:t>tw</a:t>
                </a:r>
                <a:r>
                  <a:rPr lang="en-US" spc="-5" dirty="0">
                    <a:solidFill>
                      <a:schemeClr val="tx1"/>
                    </a:solidFill>
                  </a:rPr>
                  <a:t>o t</a:t>
                </a:r>
                <a:r>
                  <a:rPr lang="en-US" spc="-10" dirty="0">
                    <a:solidFill>
                      <a:schemeClr val="tx1"/>
                    </a:solidFill>
                  </a:rPr>
                  <a:t>riangle</a:t>
                </a:r>
                <a:r>
                  <a:rPr lang="en-US" spc="-5" dirty="0">
                    <a:solidFill>
                      <a:schemeClr val="tx1"/>
                    </a:solidFill>
                  </a:rPr>
                  <a:t>s </a:t>
                </a:r>
                <a:r>
                  <a:rPr lang="en-US" spc="-10" dirty="0">
                    <a:solidFill>
                      <a:schemeClr val="tx1"/>
                    </a:solidFill>
                  </a:rPr>
                  <a:t>o</a:t>
                </a:r>
                <a:r>
                  <a:rPr lang="en-US" spc="-5" dirty="0">
                    <a:solidFill>
                      <a:schemeClr val="tx1"/>
                    </a:solidFill>
                  </a:rPr>
                  <a:t>f </a:t>
                </a:r>
                <a:r>
                  <a:rPr lang="en-US" spc="-10" dirty="0">
                    <a:solidFill>
                      <a:schemeClr val="tx1"/>
                    </a:solidFill>
                  </a:rPr>
                  <a:t>bas</a:t>
                </a:r>
                <a:r>
                  <a:rPr lang="en-US" spc="-5" dirty="0">
                    <a:solidFill>
                      <a:schemeClr val="tx1"/>
                    </a:solidFill>
                  </a:rPr>
                  <a:t>e</a:t>
                </a:r>
                <a:r>
                  <a:rPr lang="en-US" dirty="0">
                    <a:solidFill>
                      <a:schemeClr val="tx1"/>
                    </a:solidFill>
                  </a:rPr>
                  <a:t> </a:t>
                </a:r>
                <a14:m>
                  <m:oMath xmlns:m="http://schemas.openxmlformats.org/officeDocument/2006/math">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6</m:t>
                        </m:r>
                      </m:num>
                      <m:den>
                        <m:r>
                          <a:rPr lang="en-US" i="1" spc="-5">
                            <a:solidFill>
                              <a:schemeClr val="tx1"/>
                            </a:solidFill>
                            <a:latin typeface="Cambria Math" panose="02040503050406030204" pitchFamily="18" charset="0"/>
                            <a:cs typeface="Times New Roman"/>
                          </a:rPr>
                          <m:t>9.8</m:t>
                        </m:r>
                      </m:den>
                    </m:f>
                  </m:oMath>
                </a14:m>
                <a:r>
                  <a:rPr lang="en-US" baseline="29629" dirty="0">
                    <a:solidFill>
                      <a:schemeClr val="tx1"/>
                    </a:solidFill>
                  </a:rPr>
                  <a:t>  </a:t>
                </a:r>
                <a:r>
                  <a:rPr lang="en-US" spc="127" baseline="29629"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spc="-10" dirty="0">
                    <a:solidFill>
                      <a:schemeClr val="tx1"/>
                    </a:solidFill>
                  </a:rPr>
                  <a:t>heigh</a:t>
                </a:r>
                <a:r>
                  <a:rPr lang="en-US" spc="-5" dirty="0">
                    <a:solidFill>
                      <a:schemeClr val="tx1"/>
                    </a:solidFill>
                  </a:rPr>
                  <a:t>t </a:t>
                </a:r>
                <a:r>
                  <a:rPr lang="en-US" spc="-10" dirty="0">
                    <a:solidFill>
                      <a:schemeClr val="tx1"/>
                    </a:solidFill>
                  </a:rPr>
                  <a:t>600:</a:t>
                </a:r>
              </a:p>
              <a:p>
                <a:pPr marL="36900" indent="0" algn="ctr">
                  <a:lnSpc>
                    <a:spcPct val="100000"/>
                  </a:lnSpc>
                  <a:buNone/>
                </a:pPr>
                <a14:m>
                  <m:oMath xmlns:m="http://schemas.openxmlformats.org/officeDocument/2006/math">
                    <m:nary>
                      <m:naryPr>
                        <m:ctrlPr>
                          <a:rPr lang="en-US" i="1" spc="-10" smtClean="0">
                            <a:solidFill>
                              <a:schemeClr val="tx1"/>
                            </a:solidFill>
                            <a:latin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cs typeface="Times New Roman"/>
                          </a:rPr>
                          <m:t>0</m:t>
                        </m:r>
                      </m:sub>
                      <m:sup>
                        <m:f>
                          <m:fPr>
                            <m:type m:val="lin"/>
                            <m:ctrlPr>
                              <a:rPr lang="en-US"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6</m:t>
                            </m:r>
                          </m:num>
                          <m:den>
                            <m:r>
                              <a:rPr lang="en-US" b="0" i="1" spc="-10" smtClean="0">
                                <a:solidFill>
                                  <a:schemeClr val="tx1"/>
                                </a:solidFill>
                                <a:latin typeface="Cambria Math" panose="02040503050406030204" pitchFamily="18" charset="0"/>
                                <a:cs typeface="Times New Roman"/>
                              </a:rPr>
                              <m:t>4.9</m:t>
                            </m:r>
                          </m:den>
                        </m:f>
                      </m:sup>
                      <m:e>
                        <m:r>
                          <a:rPr lang="en-US" b="0" i="1" spc="-10" smtClean="0">
                            <a:solidFill>
                              <a:schemeClr val="tx1"/>
                            </a:solidFill>
                            <a:latin typeface="Cambria Math" panose="02040503050406030204" pitchFamily="18" charset="0"/>
                            <a:cs typeface="Times New Roman"/>
                          </a:rPr>
                          <m:t>|6</m:t>
                        </m:r>
                        <m:r>
                          <a:rPr lang="en-US" i="1" spc="-10">
                            <a:solidFill>
                              <a:schemeClr val="tx1"/>
                            </a:solidFill>
                            <a:latin typeface="Cambria Math" panose="02040503050406030204" pitchFamily="18" charset="0"/>
                            <a:cs typeface="Times New Roman"/>
                          </a:rPr>
                          <m:t>00−980</m:t>
                        </m:r>
                        <m:r>
                          <a:rPr lang="en-US" i="1" spc="-10">
                            <a:solidFill>
                              <a:schemeClr val="tx1"/>
                            </a:solidFill>
                            <a:latin typeface="Cambria Math" panose="02040503050406030204" pitchFamily="18" charset="0"/>
                            <a:cs typeface="Times New Roman"/>
                          </a:rPr>
                          <m:t>𝑡</m:t>
                        </m:r>
                        <m:r>
                          <a:rPr lang="en-US" i="1" spc="-10">
                            <a:solidFill>
                              <a:schemeClr val="tx1"/>
                            </a:solidFill>
                            <a:latin typeface="Cambria Math" panose="02040503050406030204" pitchFamily="18" charset="0"/>
                            <a:cs typeface="Times New Roman"/>
                          </a:rPr>
                          <m:t>|</m:t>
                        </m:r>
                      </m:e>
                    </m:nary>
                    <m:r>
                      <a:rPr lang="en-US" b="0" i="1" spc="-10" smtClean="0">
                        <a:solidFill>
                          <a:schemeClr val="tx1"/>
                        </a:solidFill>
                        <a:latin typeface="Cambria Math" panose="02040503050406030204" pitchFamily="18" charset="0"/>
                        <a:cs typeface="Times New Roman"/>
                      </a:rPr>
                      <m:t>𝑑𝑡</m:t>
                    </m:r>
                    <m:r>
                      <a:rPr lang="en-US" b="0" i="1" spc="-10" smtClean="0">
                        <a:solidFill>
                          <a:schemeClr val="tx1"/>
                        </a:solidFill>
                        <a:latin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3600</m:t>
                        </m:r>
                      </m:num>
                      <m:den>
                        <m:r>
                          <a:rPr lang="en-US" b="0" i="1" spc="-10" smtClean="0">
                            <a:solidFill>
                              <a:schemeClr val="tx1"/>
                            </a:solidFill>
                            <a:latin typeface="Cambria Math" panose="02040503050406030204" pitchFamily="18" charset="0"/>
                            <a:cs typeface="Times New Roman"/>
                          </a:rPr>
                          <m:t>9.8</m:t>
                        </m:r>
                      </m:den>
                    </m:f>
                  </m:oMath>
                </a14:m>
                <a:r>
                  <a:rPr lang="en-US" dirty="0">
                    <a:solidFill>
                      <a:schemeClr val="tx1"/>
                    </a:solidFill>
                  </a:rPr>
                  <a:t> </a:t>
                </a:r>
              </a:p>
              <a:p>
                <a:pPr marL="36900" indent="0">
                  <a:lnSpc>
                    <a:spcPct val="100000"/>
                  </a:lnSpc>
                  <a:buNone/>
                </a:pPr>
                <a:r>
                  <a:rPr lang="en-US" dirty="0">
                    <a:solidFill>
                      <a:schemeClr val="tx1"/>
                    </a:solidFill>
                  </a:rPr>
                  <a:t>Over the time interval [0, </a:t>
                </a:r>
                <a14:m>
                  <m:oMath xmlns:m="http://schemas.openxmlformats.org/officeDocument/2006/math">
                    <m:f>
                      <m:fPr>
                        <m:ctrlPr>
                          <a:rPr lang="en-US" i="1" spc="-5">
                            <a:solidFill>
                              <a:schemeClr val="tx1"/>
                            </a:solidFill>
                            <a:latin typeface="Cambria Math" panose="02040503050406030204" pitchFamily="18" charset="0"/>
                            <a:cs typeface="Times New Roman"/>
                          </a:rPr>
                        </m:ctrlPr>
                      </m:fPr>
                      <m:num>
                        <m:r>
                          <a:rPr lang="en-US" i="1" spc="-5">
                            <a:solidFill>
                              <a:schemeClr val="tx1"/>
                            </a:solidFill>
                            <a:latin typeface="Cambria Math" panose="02040503050406030204" pitchFamily="18" charset="0"/>
                            <a:cs typeface="Times New Roman"/>
                          </a:rPr>
                          <m:t>6</m:t>
                        </m:r>
                      </m:num>
                      <m:den>
                        <m:r>
                          <a:rPr lang="en-US" i="1" spc="-5">
                            <a:solidFill>
                              <a:schemeClr val="tx1"/>
                            </a:solidFill>
                            <a:latin typeface="Cambria Math" panose="02040503050406030204" pitchFamily="18" charset="0"/>
                            <a:cs typeface="Times New Roman"/>
                          </a:rPr>
                          <m:t>4.9</m:t>
                        </m:r>
                      </m:den>
                    </m:f>
                  </m:oMath>
                </a14:m>
                <a:r>
                  <a:rPr lang="en-US" dirty="0">
                    <a:solidFill>
                      <a:schemeClr val="tx1"/>
                    </a:solidFill>
                  </a:rPr>
                  <a:t>], the average value of the speed is </a:t>
                </a:r>
                <a14:m>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𝑣</m:t>
                        </m:r>
                      </m:e>
                      <m:sub>
                        <m:r>
                          <m:rPr>
                            <m:sty m:val="p"/>
                          </m:rPr>
                          <a:rPr lang="en-US" b="0" i="0" smtClean="0">
                            <a:solidFill>
                              <a:schemeClr val="tx1"/>
                            </a:solidFill>
                            <a:latin typeface="Cambria Math" panose="02040503050406030204" pitchFamily="18" charset="0"/>
                            <a:cs typeface="Times New Roman"/>
                          </a:rPr>
                          <m:t>ave</m:t>
                        </m:r>
                      </m:sub>
                    </m:sSub>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3600</m:t>
                            </m:r>
                          </m:num>
                          <m:den>
                            <m:r>
                              <a:rPr lang="en-US" b="0" i="1" smtClean="0">
                                <a:solidFill>
                                  <a:schemeClr val="tx1"/>
                                </a:solidFill>
                                <a:latin typeface="Cambria Math" panose="02040503050406030204" pitchFamily="18" charset="0"/>
                                <a:cs typeface="Times New Roman"/>
                              </a:rPr>
                              <m:t>9.8</m:t>
                            </m:r>
                          </m:den>
                        </m:f>
                      </m:num>
                      <m:den>
                        <m:f>
                          <m:fPr>
                            <m:type m:val="skw"/>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6</m:t>
                            </m:r>
                          </m:num>
                          <m:den>
                            <m:r>
                              <a:rPr lang="en-US" b="0" i="1" smtClean="0">
                                <a:solidFill>
                                  <a:schemeClr val="tx1"/>
                                </a:solidFill>
                                <a:latin typeface="Cambria Math" panose="02040503050406030204" pitchFamily="18" charset="0"/>
                                <a:cs typeface="Times New Roman"/>
                              </a:rPr>
                              <m:t>4.9</m:t>
                            </m:r>
                          </m:den>
                        </m:f>
                      </m:den>
                    </m:f>
                    <m:r>
                      <a:rPr lang="en-US" b="0" i="1" smtClean="0">
                        <a:solidFill>
                          <a:schemeClr val="tx1"/>
                        </a:solidFill>
                        <a:latin typeface="Cambria Math" panose="02040503050406030204" pitchFamily="18" charset="0"/>
                        <a:cs typeface="Times New Roman"/>
                      </a:rPr>
                      <m:t>=300</m:t>
                    </m:r>
                    <m:f>
                      <m:fPr>
                        <m:ctrlPr>
                          <a:rPr lang="en-US" b="0" i="1" smtClean="0">
                            <a:solidFill>
                              <a:schemeClr val="tx1"/>
                            </a:solidFill>
                            <a:latin typeface="Cambria Math" panose="02040503050406030204" pitchFamily="18" charset="0"/>
                            <a:cs typeface="Times New Roman"/>
                          </a:rPr>
                        </m:ctrlPr>
                      </m:fPr>
                      <m:num>
                        <m:r>
                          <m:rPr>
                            <m:sty m:val="p"/>
                          </m:rPr>
                          <a:rPr lang="en-US" b="0" i="0" smtClean="0">
                            <a:solidFill>
                              <a:schemeClr val="tx1"/>
                            </a:solidFill>
                            <a:latin typeface="Cambria Math" panose="02040503050406030204" pitchFamily="18" charset="0"/>
                            <a:cs typeface="Times New Roman"/>
                          </a:rPr>
                          <m:t>m</m:t>
                        </m:r>
                      </m:num>
                      <m:den>
                        <m:r>
                          <m:rPr>
                            <m:sty m:val="p"/>
                          </m:rPr>
                          <a:rPr lang="en-US" b="0" i="0" smtClean="0">
                            <a:solidFill>
                              <a:schemeClr val="tx1"/>
                            </a:solidFill>
                            <a:latin typeface="Cambria Math" panose="02040503050406030204" pitchFamily="18" charset="0"/>
                            <a:cs typeface="Times New Roman"/>
                          </a:rPr>
                          <m:t>s</m:t>
                        </m:r>
                      </m:den>
                    </m:f>
                    <m:r>
                      <a:rPr lang="en-US" b="0" i="1" smtClean="0">
                        <a:solidFill>
                          <a:schemeClr val="tx1"/>
                        </a:solidFill>
                        <a:latin typeface="Cambria Math" panose="02040503050406030204" pitchFamily="18" charset="0"/>
                        <a:cs typeface="Times New Roman"/>
                      </a:rPr>
                      <m:t>.</m:t>
                    </m:r>
                  </m:oMath>
                </a14:m>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901"/>
                </a:stretch>
              </a:blipFill>
            </p:spPr>
            <p:txBody>
              <a:bodyPr/>
              <a:lstStyle/>
              <a:p>
                <a:r>
                  <a:rPr lang="en-US">
                    <a:noFill/>
                  </a:rPr>
                  <a:t> </a:t>
                </a:r>
              </a:p>
            </p:txBody>
          </p:sp>
        </mc:Fallback>
      </mc:AlternateContent>
    </p:spTree>
    <p:extLst>
      <p:ext uri="{BB962C8B-B14F-4D97-AF65-F5344CB8AC3E}">
        <p14:creationId xmlns:p14="http://schemas.microsoft.com/office/powerpoint/2010/main" val="2935085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(23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12700" marR="5080" indent="0" algn="just">
                  <a:lnSpc>
                    <a:spcPct val="100000"/>
                  </a:lnSpc>
                  <a:buNone/>
                </a:pPr>
                <a:r>
                  <a:rPr lang="en-US" spc="-10" dirty="0">
                    <a:latin typeface="Times New Roman"/>
                    <a:cs typeface="Times New Roman"/>
                  </a:rPr>
                  <a:t>Ther</a:t>
                </a:r>
                <a:r>
                  <a:rPr lang="en-US" spc="-5" dirty="0">
                    <a:latin typeface="Times New Roman"/>
                    <a:cs typeface="Times New Roman"/>
                  </a:rPr>
                  <a:t>e</a:t>
                </a:r>
                <a:r>
                  <a:rPr lang="en-US" spc="75" dirty="0">
                    <a:latin typeface="Times New Roman"/>
                    <a:cs typeface="Times New Roman"/>
                  </a:rPr>
                  <a:t> </a:t>
                </a:r>
                <a:r>
                  <a:rPr lang="en-US" spc="-5" dirty="0">
                    <a:latin typeface="Times New Roman"/>
                    <a:cs typeface="Times New Roman"/>
                  </a:rPr>
                  <a:t>is</a:t>
                </a:r>
                <a:r>
                  <a:rPr lang="en-US" spc="7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7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mportan</a:t>
                </a:r>
                <a:r>
                  <a:rPr lang="en-US" spc="-5" dirty="0">
                    <a:latin typeface="Times New Roman"/>
                    <a:cs typeface="Times New Roman"/>
                  </a:rPr>
                  <a:t>t</a:t>
                </a:r>
                <a:r>
                  <a:rPr lang="en-US" spc="75" dirty="0">
                    <a:latin typeface="Times New Roman"/>
                    <a:cs typeface="Times New Roman"/>
                  </a:rPr>
                  <a:t> </a:t>
                </a:r>
                <a:r>
                  <a:rPr lang="en-US" spc="-10" dirty="0">
                    <a:latin typeface="Times New Roman"/>
                    <a:cs typeface="Times New Roman"/>
                  </a:rPr>
                  <a:t>differenc</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betwee</a:t>
                </a:r>
                <a:r>
                  <a:rPr lang="en-US" spc="-5" dirty="0">
                    <a:latin typeface="Times New Roman"/>
                    <a:cs typeface="Times New Roman"/>
                  </a:rPr>
                  <a:t>n</a:t>
                </a:r>
                <a:r>
                  <a:rPr lang="en-US" spc="7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averag</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75" dirty="0">
                    <a:latin typeface="Times New Roman"/>
                    <a:cs typeface="Times New Roman"/>
                  </a:rPr>
                  <a:t> </a:t>
                </a:r>
                <a:r>
                  <a:rPr lang="en-US" spc="-5" dirty="0">
                    <a:latin typeface="Times New Roman"/>
                    <a:cs typeface="Times New Roman"/>
                  </a:rPr>
                  <a:t>a</a:t>
                </a:r>
                <a:r>
                  <a:rPr lang="en-US" spc="75" dirty="0">
                    <a:latin typeface="Times New Roman"/>
                    <a:cs typeface="Times New Roman"/>
                  </a:rPr>
                  <a:t> </a:t>
                </a:r>
                <a:r>
                  <a:rPr lang="en-US" spc="-10" dirty="0">
                    <a:latin typeface="Times New Roman"/>
                    <a:cs typeface="Times New Roman"/>
                  </a:rPr>
                  <a:t>lis</a:t>
                </a:r>
                <a:r>
                  <a:rPr lang="en-US" spc="-5" dirty="0">
                    <a:latin typeface="Times New Roman"/>
                    <a:cs typeface="Times New Roman"/>
                  </a:rPr>
                  <a:t>t</a:t>
                </a:r>
                <a:r>
                  <a:rPr lang="en-US" spc="7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75" dirty="0">
                    <a:latin typeface="Times New Roman"/>
                    <a:cs typeface="Times New Roman"/>
                  </a:rPr>
                  <a:t> </a:t>
                </a:r>
                <a:r>
                  <a:rPr lang="en-US" spc="-10" dirty="0">
                    <a:latin typeface="Times New Roman"/>
                    <a:cs typeface="Times New Roman"/>
                  </a:rPr>
                  <a:t>number</a:t>
                </a:r>
                <a:r>
                  <a:rPr lang="en-US" spc="-5" dirty="0">
                    <a:latin typeface="Times New Roman"/>
                    <a:cs typeface="Times New Roman"/>
                  </a:rPr>
                  <a:t>s</a:t>
                </a:r>
                <a:r>
                  <a:rPr lang="en-US" spc="7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75" dirty="0">
                    <a:latin typeface="Times New Roman"/>
                    <a:cs typeface="Times New Roman"/>
                  </a:rPr>
                  <a:t> </a:t>
                </a:r>
                <a:r>
                  <a:rPr lang="en-US" spc="-10" dirty="0">
                    <a:latin typeface="Times New Roman"/>
                    <a:cs typeface="Times New Roman"/>
                  </a:rPr>
                  <a:t>the averag</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valu</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spc="-10" dirty="0">
                    <a:latin typeface="Times New Roman"/>
                    <a:cs typeface="Times New Roman"/>
                  </a:rPr>
                  <a:t>continuou</a:t>
                </a:r>
                <a:r>
                  <a:rPr lang="en-US" spc="-5" dirty="0">
                    <a:latin typeface="Times New Roman"/>
                    <a:cs typeface="Times New Roman"/>
                  </a:rPr>
                  <a:t>s</a:t>
                </a:r>
                <a:r>
                  <a:rPr lang="en-US" spc="-35" dirty="0">
                    <a:latin typeface="Times New Roman"/>
                    <a:cs typeface="Times New Roman"/>
                  </a:rPr>
                  <a:t> </a:t>
                </a:r>
                <a:r>
                  <a:rPr lang="en-US" spc="-10" dirty="0">
                    <a:latin typeface="Times New Roman"/>
                    <a:cs typeface="Times New Roman"/>
                  </a:rPr>
                  <a:t>function</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f</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averag</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scor</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exam</a:t>
                </a:r>
                <a:r>
                  <a:rPr lang="en-US" spc="-4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84</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the</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8</a:t>
                </a:r>
                <a:r>
                  <a:rPr lang="en-US" spc="-5" dirty="0">
                    <a:latin typeface="Times New Roman"/>
                    <a:cs typeface="Times New Roman"/>
                  </a:rPr>
                  <a:t>4</a:t>
                </a:r>
                <a:r>
                  <a:rPr lang="en-US" spc="-40" dirty="0">
                    <a:latin typeface="Times New Roman"/>
                    <a:cs typeface="Times New Roman"/>
                  </a:rPr>
                  <a:t> </a:t>
                </a:r>
                <a:r>
                  <a:rPr lang="en-US" spc="-10" dirty="0">
                    <a:latin typeface="Times New Roman"/>
                    <a:cs typeface="Times New Roman"/>
                  </a:rPr>
                  <a:t>lies betwee</a:t>
                </a:r>
                <a:r>
                  <a:rPr lang="en-US" spc="-5" dirty="0">
                    <a:latin typeface="Times New Roman"/>
                    <a:cs typeface="Times New Roman"/>
                  </a:rPr>
                  <a:t>n</a:t>
                </a:r>
                <a:r>
                  <a:rPr lang="en-US" spc="-5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highes</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0" dirty="0">
                    <a:latin typeface="Times New Roman"/>
                    <a:cs typeface="Times New Roman"/>
                  </a:rPr>
                  <a:t> </a:t>
                </a:r>
                <a:r>
                  <a:rPr lang="en-US" spc="-10" dirty="0">
                    <a:latin typeface="Times New Roman"/>
                    <a:cs typeface="Times New Roman"/>
                  </a:rPr>
                  <a:t>lowes</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scores</a:t>
                </a:r>
                <a:r>
                  <a:rPr lang="en-US" spc="-5" dirty="0">
                    <a:latin typeface="Times New Roman"/>
                    <a:cs typeface="Times New Roman"/>
                  </a:rPr>
                  <a:t>,</a:t>
                </a:r>
                <a:r>
                  <a:rPr lang="en-US" spc="-50" dirty="0">
                    <a:latin typeface="Times New Roman"/>
                    <a:cs typeface="Times New Roman"/>
                  </a:rPr>
                  <a:t> </a:t>
                </a:r>
                <a:r>
                  <a:rPr lang="en-US" spc="-10" dirty="0">
                    <a:latin typeface="Times New Roman"/>
                    <a:cs typeface="Times New Roman"/>
                  </a:rPr>
                  <a:t>bu</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t</a:t>
                </a:r>
                <a:r>
                  <a:rPr lang="en-US" spc="-5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possibl</a:t>
                </a:r>
                <a:r>
                  <a:rPr lang="en-US" spc="-5" dirty="0">
                    <a:latin typeface="Times New Roman"/>
                    <a:cs typeface="Times New Roman"/>
                  </a:rPr>
                  <a:t>e</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n</a:t>
                </a:r>
                <a:r>
                  <a:rPr lang="en-US" spc="-5" dirty="0">
                    <a:latin typeface="Times New Roman"/>
                    <a:cs typeface="Times New Roman"/>
                  </a:rPr>
                  <a:t>o</a:t>
                </a:r>
                <a:r>
                  <a:rPr lang="en-US" spc="-50" dirty="0">
                    <a:latin typeface="Times New Roman"/>
                    <a:cs typeface="Times New Roman"/>
                  </a:rPr>
                  <a:t> </a:t>
                </a:r>
                <a:r>
                  <a:rPr lang="en-US" spc="-10" dirty="0">
                    <a:latin typeface="Times New Roman"/>
                    <a:cs typeface="Times New Roman"/>
                  </a:rPr>
                  <a:t>studen</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receive</a:t>
                </a:r>
                <a:r>
                  <a:rPr lang="en-US" spc="-5" dirty="0">
                    <a:latin typeface="Times New Roman"/>
                    <a:cs typeface="Times New Roman"/>
                  </a:rPr>
                  <a:t>d</a:t>
                </a:r>
                <a:r>
                  <a:rPr lang="en-US" spc="-50" dirty="0">
                    <a:latin typeface="Times New Roman"/>
                    <a:cs typeface="Times New Roman"/>
                  </a:rPr>
                  <a:t> </a:t>
                </a:r>
                <a:r>
                  <a:rPr lang="en-US" spc="-5" dirty="0">
                    <a:latin typeface="Times New Roman"/>
                    <a:cs typeface="Times New Roman"/>
                  </a:rPr>
                  <a:t>a</a:t>
                </a:r>
                <a:r>
                  <a:rPr lang="en-US" spc="-5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cor</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endParaRPr lang="en-US" dirty="0">
                  <a:latin typeface="Times New Roman"/>
                  <a:cs typeface="Times New Roman"/>
                </a:endParaRPr>
              </a:p>
              <a:p>
                <a:pPr marL="0" marR="5715" indent="0">
                  <a:lnSpc>
                    <a:spcPct val="100000"/>
                  </a:lnSpc>
                  <a:spcBef>
                    <a:spcPts val="35"/>
                  </a:spcBef>
                  <a:buNone/>
                </a:pPr>
                <a:r>
                  <a:rPr lang="en-US" spc="-10" dirty="0">
                    <a:latin typeface="Times New Roman"/>
                    <a:cs typeface="Times New Roman"/>
                  </a:rPr>
                  <a:t>84</a:t>
                </a:r>
                <a:r>
                  <a:rPr lang="en-US" spc="-5" dirty="0">
                    <a:latin typeface="Times New Roman"/>
                    <a:cs typeface="Times New Roman"/>
                  </a:rPr>
                  <a:t>.</a:t>
                </a:r>
                <a:r>
                  <a:rPr lang="en-US" spc="20" dirty="0">
                    <a:latin typeface="Times New Roman"/>
                    <a:cs typeface="Times New Roman"/>
                  </a:rPr>
                  <a:t> </a:t>
                </a:r>
                <a:r>
                  <a:rPr lang="en-US" spc="-15" dirty="0">
                    <a:latin typeface="Times New Roman"/>
                    <a:cs typeface="Times New Roman"/>
                  </a:rPr>
                  <a:t>B</a:t>
                </a:r>
                <a:r>
                  <a:rPr lang="en-US" spc="-5" dirty="0">
                    <a:latin typeface="Times New Roman"/>
                    <a:cs typeface="Times New Roman"/>
                  </a:rPr>
                  <a:t>y</a:t>
                </a:r>
                <a:r>
                  <a:rPr lang="en-US" spc="20" dirty="0">
                    <a:latin typeface="Times New Roman"/>
                    <a:cs typeface="Times New Roman"/>
                  </a:rPr>
                  <a:t> </a:t>
                </a:r>
                <a:r>
                  <a:rPr lang="en-US" spc="-10" dirty="0">
                    <a:latin typeface="Times New Roman"/>
                    <a:cs typeface="Times New Roman"/>
                  </a:rPr>
                  <a:t>contrast</a:t>
                </a:r>
                <a:r>
                  <a:rPr lang="en-US" spc="-5" dirty="0">
                    <a:latin typeface="Times New Roman"/>
                    <a:cs typeface="Times New Roman"/>
                  </a:rPr>
                  <a:t>,</a:t>
                </a:r>
                <a:r>
                  <a:rPr lang="en-US" spc="2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5" dirty="0">
                    <a:latin typeface="Times New Roman"/>
                    <a:cs typeface="Times New Roman"/>
                  </a:rPr>
                  <a:t> </a:t>
                </a:r>
                <a:r>
                  <a:rPr lang="en-US" spc="-15" dirty="0">
                    <a:latin typeface="Times New Roman"/>
                    <a:cs typeface="Times New Roman"/>
                  </a:rPr>
                  <a:t>Mea</a:t>
                </a:r>
                <a:r>
                  <a:rPr lang="en-US" spc="-5" dirty="0">
                    <a:latin typeface="Times New Roman"/>
                    <a:cs typeface="Times New Roman"/>
                  </a:rPr>
                  <a:t>n</a:t>
                </a:r>
                <a:r>
                  <a:rPr lang="en-US" spc="20" dirty="0">
                    <a:latin typeface="Times New Roman"/>
                    <a:cs typeface="Times New Roman"/>
                  </a:rPr>
                  <a:t> </a:t>
                </a:r>
                <a:r>
                  <a:rPr lang="en-US" spc="-10" dirty="0">
                    <a:latin typeface="Times New Roman"/>
                    <a:cs typeface="Times New Roman"/>
                  </a:rPr>
                  <a:t>Valu</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Theorem</a:t>
                </a:r>
                <a:r>
                  <a:rPr lang="en-US" spc="20" dirty="0">
                    <a:latin typeface="Times New Roman"/>
                    <a:cs typeface="Times New Roman"/>
                  </a:rPr>
                  <a:t> </a:t>
                </a:r>
                <a:r>
                  <a:rPr lang="en-US" spc="-15" dirty="0">
                    <a:latin typeface="Times New Roman"/>
                    <a:cs typeface="Times New Roman"/>
                  </a:rPr>
                  <a:t>(MVT</a:t>
                </a:r>
                <a:r>
                  <a:rPr lang="en-US" spc="-5" dirty="0">
                    <a:latin typeface="Times New Roman"/>
                    <a:cs typeface="Times New Roman"/>
                  </a:rPr>
                  <a:t>)</a:t>
                </a:r>
                <a:r>
                  <a:rPr lang="en-US" spc="1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a:t>
                </a:r>
                <a:r>
                  <a:rPr lang="en-US" spc="-5" dirty="0">
                    <a:latin typeface="Times New Roman"/>
                    <a:cs typeface="Times New Roman"/>
                  </a:rPr>
                  <a:t>r</a:t>
                </a:r>
                <a:r>
                  <a:rPr lang="en-US" spc="15" dirty="0">
                    <a:latin typeface="Times New Roman"/>
                    <a:cs typeface="Times New Roman"/>
                  </a:rPr>
                  <a:t> </a:t>
                </a:r>
                <a:r>
                  <a:rPr lang="en-US" spc="-10" dirty="0">
                    <a:latin typeface="Times New Roman"/>
                    <a:cs typeface="Times New Roman"/>
                  </a:rPr>
                  <a:t>Integral</a:t>
                </a:r>
                <a:r>
                  <a:rPr lang="en-US" spc="-5" dirty="0">
                    <a:latin typeface="Times New Roman"/>
                    <a:cs typeface="Times New Roman"/>
                  </a:rPr>
                  <a:t>s</a:t>
                </a:r>
                <a:r>
                  <a:rPr lang="en-US" spc="20" dirty="0">
                    <a:latin typeface="Times New Roman"/>
                    <a:cs typeface="Times New Roman"/>
                  </a:rPr>
                  <a:t> </a:t>
                </a:r>
                <a:r>
                  <a:rPr lang="en-US" spc="-10" dirty="0">
                    <a:latin typeface="Times New Roman"/>
                    <a:cs typeface="Times New Roman"/>
                  </a:rPr>
                  <a:t>assert</a:t>
                </a:r>
                <a:r>
                  <a:rPr lang="en-US" spc="-5" dirty="0">
                    <a:latin typeface="Times New Roman"/>
                    <a:cs typeface="Times New Roman"/>
                  </a:rPr>
                  <a:t>s</a:t>
                </a:r>
                <a:r>
                  <a:rPr lang="en-US" spc="1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20" dirty="0">
                    <a:latin typeface="Times New Roman"/>
                    <a:cs typeface="Times New Roman"/>
                  </a:rPr>
                  <a:t> </a:t>
                </a:r>
                <a:r>
                  <a:rPr lang="en-US" spc="-5" dirty="0">
                    <a:latin typeface="Times New Roman"/>
                    <a:cs typeface="Times New Roman"/>
                  </a:rPr>
                  <a:t>a</a:t>
                </a:r>
                <a:r>
                  <a:rPr lang="en-US" spc="15" dirty="0">
                    <a:latin typeface="Times New Roman"/>
                    <a:cs typeface="Times New Roman"/>
                  </a:rPr>
                  <a:t> </a:t>
                </a:r>
                <a:r>
                  <a:rPr lang="en-US" spc="-10" dirty="0">
                    <a:latin typeface="Times New Roman"/>
                    <a:cs typeface="Times New Roman"/>
                  </a:rPr>
                  <a:t>continuous functio</a:t>
                </a:r>
                <a:r>
                  <a:rPr lang="en-US" spc="-5" dirty="0">
                    <a:latin typeface="Times New Roman"/>
                    <a:cs typeface="Times New Roman"/>
                  </a:rPr>
                  <a:t>n </a:t>
                </a:r>
                <a:r>
                  <a:rPr lang="en-US" spc="-10" dirty="0">
                    <a:latin typeface="Times New Roman"/>
                    <a:cs typeface="Times New Roman"/>
                  </a:rPr>
                  <a:t>alway</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take</a:t>
                </a:r>
                <a:r>
                  <a:rPr lang="en-US" spc="-5" dirty="0">
                    <a:latin typeface="Times New Roman"/>
                    <a:cs typeface="Times New Roman"/>
                  </a:rPr>
                  <a:t>s </a:t>
                </a:r>
                <a:r>
                  <a:rPr lang="en-US" spc="-10" dirty="0">
                    <a:latin typeface="Times New Roman"/>
                    <a:cs typeface="Times New Roman"/>
                  </a:rPr>
                  <a:t>o</a:t>
                </a:r>
                <a:r>
                  <a:rPr lang="en-US" spc="-5" dirty="0">
                    <a:latin typeface="Times New Roman"/>
                    <a:cs typeface="Times New Roman"/>
                  </a:rPr>
                  <a:t>n </a:t>
                </a:r>
                <a:r>
                  <a:rPr lang="en-US" spc="-10" dirty="0">
                    <a:latin typeface="Times New Roman"/>
                    <a:cs typeface="Times New Roman"/>
                  </a:rPr>
                  <a:t>it</a:t>
                </a:r>
                <a:r>
                  <a:rPr lang="en-US" spc="-5" dirty="0">
                    <a:latin typeface="Times New Roman"/>
                    <a:cs typeface="Times New Roman"/>
                  </a:rPr>
                  <a:t>s </a:t>
                </a:r>
                <a:r>
                  <a:rPr lang="en-US" spc="-10" dirty="0">
                    <a:latin typeface="Times New Roman"/>
                    <a:cs typeface="Times New Roman"/>
                  </a:rPr>
                  <a:t>averag</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valu</a:t>
                </a:r>
                <a:r>
                  <a:rPr lang="en-US" spc="-5" dirty="0">
                    <a:latin typeface="Times New Roman"/>
                    <a:cs typeface="Times New Roman"/>
                  </a:rPr>
                  <a:t>e</a:t>
                </a:r>
                <a:r>
                  <a:rPr lang="en-US" dirty="0">
                    <a:latin typeface="Times New Roman"/>
                    <a:cs typeface="Times New Roman"/>
                  </a:rPr>
                  <a:t> </a:t>
                </a:r>
                <a:r>
                  <a:rPr lang="en-US" spc="-15" dirty="0">
                    <a:latin typeface="Times New Roman"/>
                    <a:cs typeface="Times New Roman"/>
                  </a:rPr>
                  <a:t>somewher</a:t>
                </a:r>
                <a:r>
                  <a:rPr lang="en-US" spc="-5" dirty="0">
                    <a:latin typeface="Times New Roman"/>
                    <a:cs typeface="Times New Roman"/>
                  </a:rPr>
                  <a:t>e in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interva</a:t>
                </a:r>
                <a:r>
                  <a:rPr lang="en-US" spc="-5" dirty="0">
                    <a:latin typeface="Times New Roman"/>
                    <a:cs typeface="Times New Roman"/>
                  </a:rPr>
                  <a:t>l </a:t>
                </a:r>
                <a:r>
                  <a:rPr lang="en-US" spc="-10" dirty="0">
                    <a:latin typeface="Times New Roman"/>
                    <a:cs typeface="Times New Roman"/>
                  </a:rPr>
                  <a:t>(Figur</a:t>
                </a:r>
                <a:r>
                  <a:rPr lang="en-US" spc="-5" dirty="0">
                    <a:latin typeface="Times New Roman"/>
                    <a:cs typeface="Times New Roman"/>
                  </a:rPr>
                  <a:t>e </a:t>
                </a:r>
                <a:r>
                  <a:rPr lang="en-US" spc="-10" dirty="0">
                    <a:latin typeface="Times New Roman"/>
                    <a:cs typeface="Times New Roman"/>
                  </a:rPr>
                  <a:t>15).</a:t>
                </a:r>
              </a:p>
              <a:p>
                <a:pPr marL="0" marR="5715" indent="0">
                  <a:lnSpc>
                    <a:spcPct val="100000"/>
                  </a:lnSpc>
                  <a:spcBef>
                    <a:spcPts val="35"/>
                  </a:spcBef>
                  <a:buNone/>
                </a:pPr>
                <a:endParaRPr lang="en-US" spc="-10" dirty="0">
                  <a:latin typeface="Times New Roman"/>
                  <a:cs typeface="Times New Roman"/>
                </a:endParaRPr>
              </a:p>
              <a:p>
                <a:pPr marL="0" marR="5715" indent="0">
                  <a:lnSpc>
                    <a:spcPct val="100000"/>
                  </a:lnSpc>
                  <a:spcBef>
                    <a:spcPts val="35"/>
                  </a:spcBef>
                  <a:buNone/>
                </a:pPr>
                <a:r>
                  <a:rPr lang="en-US" b="1" u="sng" spc="5" dirty="0"/>
                  <a:t>THEORE</a:t>
                </a:r>
                <a:r>
                  <a:rPr lang="en-US" b="1" u="sng" spc="-55" dirty="0"/>
                  <a:t>M</a:t>
                </a:r>
                <a:r>
                  <a:rPr lang="en-US" b="1" spc="-55" dirty="0"/>
                  <a:t>:</a:t>
                </a:r>
                <a:r>
                  <a:rPr lang="en-US" b="1" dirty="0"/>
                  <a:t> </a:t>
                </a:r>
                <a:r>
                  <a:rPr lang="en-US" b="1" spc="45" dirty="0"/>
                  <a:t> </a:t>
                </a:r>
                <a:r>
                  <a:rPr lang="en-US" b="1" spc="-45" dirty="0"/>
                  <a:t>Mea</a:t>
                </a:r>
                <a:r>
                  <a:rPr lang="en-US" b="1" spc="-35" dirty="0"/>
                  <a:t>n</a:t>
                </a:r>
                <a:r>
                  <a:rPr lang="en-US" b="1" spc="110" dirty="0"/>
                  <a:t> </a:t>
                </a:r>
                <a:r>
                  <a:rPr lang="en-US" b="1" spc="-85" dirty="0"/>
                  <a:t>V</a:t>
                </a:r>
                <a:r>
                  <a:rPr lang="en-US" b="1" spc="-5" dirty="0"/>
                  <a:t>a</a:t>
                </a:r>
                <a:r>
                  <a:rPr lang="en-US" b="1" spc="-10" dirty="0"/>
                  <a:t>lu</a:t>
                </a:r>
                <a:r>
                  <a:rPr lang="en-US" b="1" spc="-5" dirty="0"/>
                  <a:t>e</a:t>
                </a:r>
                <a:r>
                  <a:rPr lang="en-US" b="1" spc="110" dirty="0"/>
                  <a:t> </a:t>
                </a:r>
                <a:r>
                  <a:rPr lang="en-US" b="1" spc="-35" dirty="0"/>
                  <a:t>Theore</a:t>
                </a:r>
                <a:r>
                  <a:rPr lang="en-US" b="1" spc="-50" dirty="0"/>
                  <a:t>m</a:t>
                </a:r>
                <a:r>
                  <a:rPr lang="en-US" b="1" spc="110" dirty="0"/>
                  <a:t> </a:t>
                </a:r>
                <a:r>
                  <a:rPr lang="en-US" b="1" spc="-45" dirty="0"/>
                  <a:t>fo</a:t>
                </a:r>
                <a:r>
                  <a:rPr lang="en-US" b="1" spc="-35" dirty="0"/>
                  <a:t>r</a:t>
                </a:r>
                <a:r>
                  <a:rPr lang="en-US" b="1" spc="105" dirty="0"/>
                  <a:t> </a:t>
                </a:r>
                <a:r>
                  <a:rPr lang="en-US" b="1" spc="5" dirty="0"/>
                  <a:t>I</a:t>
                </a:r>
                <a:r>
                  <a:rPr lang="en-US" b="1" spc="-15" dirty="0"/>
                  <a:t>ntegral</a:t>
                </a:r>
                <a:r>
                  <a:rPr lang="en-US" b="1" spc="-10" dirty="0"/>
                  <a:t>s</a:t>
                </a:r>
                <a:r>
                  <a:rPr lang="en-US" b="1" dirty="0"/>
                  <a:t> </a:t>
                </a:r>
                <a:endParaRPr lang="en-US" b="1" spc="90" dirty="0"/>
              </a:p>
              <a:p>
                <a:pPr marL="0" marR="5715" indent="0">
                  <a:lnSpc>
                    <a:spcPct val="100000"/>
                  </a:lnSpc>
                  <a:spcBef>
                    <a:spcPts val="35"/>
                  </a:spcBef>
                  <a:buNone/>
                </a:pPr>
                <a:r>
                  <a:rPr lang="en-US" spc="-5" dirty="0"/>
                  <a:t>If</a:t>
                </a:r>
                <a:r>
                  <a:rPr lang="en-US" dirty="0"/>
                  <a:t> </a:t>
                </a:r>
                <a:r>
                  <a:rPr lang="en-US" spc="15" dirty="0"/>
                  <a:t> </a:t>
                </a:r>
                <a:r>
                  <a:rPr lang="en-US" i="1" spc="-5" dirty="0"/>
                  <a:t>f</a:t>
                </a:r>
                <a:r>
                  <a:rPr lang="en-US" i="1" dirty="0"/>
                  <a:t> </a:t>
                </a:r>
                <a:r>
                  <a:rPr lang="en-US" i="1" spc="5" dirty="0"/>
                  <a:t> </a:t>
                </a:r>
                <a:r>
                  <a:rPr lang="en-US" spc="-10" dirty="0"/>
                  <a:t>i</a:t>
                </a:r>
                <a:r>
                  <a:rPr lang="en-US" spc="-5" dirty="0"/>
                  <a:t>s</a:t>
                </a:r>
                <a:r>
                  <a:rPr lang="en-US" spc="50" dirty="0"/>
                  <a:t> </a:t>
                </a:r>
                <a:r>
                  <a:rPr lang="en-US" spc="-10" dirty="0"/>
                  <a:t>continuou</a:t>
                </a:r>
                <a:r>
                  <a:rPr lang="en-US" spc="-5" dirty="0"/>
                  <a:t>s</a:t>
                </a:r>
                <a:r>
                  <a:rPr lang="en-US" spc="50" dirty="0"/>
                  <a:t> </a:t>
                </a:r>
                <a:r>
                  <a:rPr lang="en-US" spc="-10" dirty="0"/>
                  <a:t>o</a:t>
                </a:r>
                <a:r>
                  <a:rPr lang="en-US" spc="-5" dirty="0"/>
                  <a:t>n</a:t>
                </a:r>
                <a:r>
                  <a:rPr lang="en-US" spc="50" dirty="0"/>
                  <a:t> </a:t>
                </a:r>
                <a:r>
                  <a:rPr lang="en-US" spc="-10" dirty="0"/>
                  <a:t>[</a:t>
                </a:r>
                <a:r>
                  <a:rPr lang="en-US" i="1" spc="35" dirty="0"/>
                  <a:t>a</a:t>
                </a:r>
                <a:r>
                  <a:rPr lang="en-US" spc="-5" dirty="0"/>
                  <a:t>,</a:t>
                </a:r>
                <a:r>
                  <a:rPr lang="en-US" spc="-85" dirty="0"/>
                  <a:t> </a:t>
                </a:r>
                <a:r>
                  <a:rPr lang="en-US" i="1" spc="5" dirty="0"/>
                  <a:t>b</a:t>
                </a:r>
                <a:r>
                  <a:rPr lang="en-US" spc="-5" dirty="0"/>
                  <a:t>],</a:t>
                </a:r>
                <a:r>
                  <a:rPr lang="en-US" spc="50" dirty="0"/>
                  <a:t> </a:t>
                </a:r>
                <a:r>
                  <a:rPr lang="en-US" spc="-5" dirty="0"/>
                  <a:t>t</a:t>
                </a:r>
                <a:r>
                  <a:rPr lang="en-US" spc="-10" dirty="0"/>
                  <a:t>hen </a:t>
                </a:r>
                <a:r>
                  <a:rPr lang="en-US" spc="-5" dirty="0"/>
                  <a:t>there exists a value </a:t>
                </a:r>
              </a:p>
              <a:p>
                <a:pPr marL="0" marR="5715" indent="0">
                  <a:lnSpc>
                    <a:spcPct val="100000"/>
                  </a:lnSpc>
                  <a:spcBef>
                    <a:spcPts val="35"/>
                  </a:spcBef>
                  <a:buNone/>
                </a:pPr>
                <a:r>
                  <a:rPr lang="en-US" i="1" spc="-5" dirty="0"/>
                  <a:t>c</a:t>
                </a:r>
                <a:r>
                  <a:rPr lang="en-US" i="1" spc="45" dirty="0"/>
                  <a:t> </a:t>
                </a:r>
                <a:r>
                  <a:rPr lang="en-US" spc="-175" dirty="0"/>
                  <a:t>∈</a:t>
                </a:r>
                <a:r>
                  <a:rPr lang="en-US" spc="-40" dirty="0"/>
                  <a:t> </a:t>
                </a:r>
                <a:r>
                  <a:rPr lang="en-US" spc="-10" dirty="0"/>
                  <a:t>[</a:t>
                </a:r>
                <a:r>
                  <a:rPr lang="en-US" i="1" spc="35" dirty="0"/>
                  <a:t>a</a:t>
                </a:r>
                <a:r>
                  <a:rPr lang="en-US" spc="-5" dirty="0"/>
                  <a:t>,</a:t>
                </a:r>
                <a:r>
                  <a:rPr lang="en-US" spc="-85" dirty="0"/>
                  <a:t> </a:t>
                </a:r>
                <a:r>
                  <a:rPr lang="en-US" i="1" spc="5" dirty="0"/>
                  <a:t>b</a:t>
                </a:r>
                <a:r>
                  <a:rPr lang="en-US" spc="-5" dirty="0"/>
                  <a:t>] </a:t>
                </a:r>
                <a:r>
                  <a:rPr lang="en-US" spc="-10" dirty="0"/>
                  <a:t>suc</a:t>
                </a:r>
                <a:r>
                  <a:rPr lang="en-US" spc="-5" dirty="0"/>
                  <a:t>h </a:t>
                </a:r>
                <a:r>
                  <a:rPr lang="en-US" spc="-10" dirty="0"/>
                  <a:t>that</a:t>
                </a:r>
              </a:p>
              <a:p>
                <a:pPr marL="0" marR="5715" indent="0">
                  <a:lnSpc>
                    <a:spcPct val="100000"/>
                  </a:lnSpc>
                  <a:spcBef>
                    <a:spcPts val="35"/>
                  </a:spcBef>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𝑎</m:t>
                          </m:r>
                        </m:sub>
                        <m:sup>
                          <m:r>
                            <a:rPr lang="en-US" b="0" i="1" smtClean="0">
                              <a:latin typeface="Cambria Math" panose="02040503050406030204" pitchFamily="18" charset="0"/>
                            </a:rPr>
                            <m:t>𝑏</m:t>
                          </m:r>
                        </m:sup>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𝑑𝑥</m:t>
                      </m:r>
                    </m:oMath>
                  </m:oMathPara>
                </a14:m>
                <a:endParaRPr lang="en-US" dirty="0"/>
              </a:p>
              <a:p>
                <a:pPr marL="0" marR="5715" indent="0">
                  <a:lnSpc>
                    <a:spcPct val="100000"/>
                  </a:lnSpc>
                  <a:spcBef>
                    <a:spcPts val="35"/>
                  </a:spcBef>
                  <a:buNone/>
                </a:pPr>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t="-901" r="-625"/>
                </a:stretch>
              </a:blipFill>
            </p:spPr>
            <p:txBody>
              <a:bodyPr/>
              <a:lstStyle/>
              <a:p>
                <a:r>
                  <a:rPr lang="en-US">
                    <a:noFill/>
                  </a:rPr>
                  <a:t> </a:t>
                </a:r>
              </a:p>
            </p:txBody>
          </p:sp>
        </mc:Fallback>
      </mc:AlternateContent>
      <p:pic>
        <p:nvPicPr>
          <p:cNvPr id="4" name="Picture 3" descr="A graph shows the area under the curve of a function and the area of a rectangle and the points where the function takes on its average value. &#10;The x axis ranges from a to b. The y axis has the point capital m labeled. The curve starts at x equal a, increases to a maximum, then decreases to the x axis at x equals b. The region between the curve and the x axis is shaded. A rectangle with width from x equals a to x equals b and height from y equals a to y equals capital m overlaps the area of the first curve. The rectangle is shaded. The rectangle intersects the curve at two points, each marked with a dot and labeled points where f takes on it average value.">
            <a:extLst>
              <a:ext uri="{FF2B5EF4-FFF2-40B4-BE49-F238E27FC236}">
                <a16:creationId xmlns="" xmlns:a16="http://schemas.microsoft.com/office/drawing/2014/main" id="{36601C64-DD10-4683-B5BC-9A0596979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122" y="3607997"/>
            <a:ext cx="4353042" cy="2837408"/>
          </a:xfrm>
          <a:prstGeom prst="rect">
            <a:avLst/>
          </a:prstGeom>
        </p:spPr>
      </p:pic>
    </p:spTree>
    <p:extLst>
      <p:ext uri="{BB962C8B-B14F-4D97-AF65-F5344CB8AC3E}">
        <p14:creationId xmlns:p14="http://schemas.microsoft.com/office/powerpoint/2010/main" val="325565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(3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spc="-15" dirty="0">
                    <a:latin typeface="Times New Roman"/>
                    <a:cs typeface="Times New Roman"/>
                  </a:rPr>
                  <a:t>The</a:t>
                </a:r>
                <a:r>
                  <a:rPr lang="en-US" spc="-5" dirty="0">
                    <a:latin typeface="Times New Roman"/>
                    <a:cs typeface="Times New Roman"/>
                  </a:rPr>
                  <a:t>n</a:t>
                </a:r>
                <a:r>
                  <a:rPr lang="en-US" spc="-2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grap</a:t>
                </a:r>
                <a:r>
                  <a:rPr lang="en-US" spc="-5" dirty="0">
                    <a:latin typeface="Times New Roman"/>
                    <a:cs typeface="Times New Roman"/>
                  </a:rPr>
                  <a:t>h</a:t>
                </a:r>
                <a:r>
                  <a:rPr lang="en-US" spc="-2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spc="-140"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10" dirty="0">
                    <a:latin typeface="Times New Roman"/>
                    <a:cs typeface="Times New Roman"/>
                  </a:rPr>
                  <a:t>lie</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above 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grap</a:t>
                </a:r>
                <a:r>
                  <a:rPr lang="en-US" spc="-5" dirty="0">
                    <a:latin typeface="Times New Roman"/>
                    <a:cs typeface="Times New Roman"/>
                  </a:rPr>
                  <a:t>h</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65"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dirty="0">
                    <a:latin typeface="Times New Roman"/>
                    <a:cs typeface="Times New Roman"/>
                  </a:rPr>
                  <a:t> </a:t>
                </a:r>
                <a:r>
                  <a:rPr lang="en-US" spc="-10" dirty="0">
                    <a:latin typeface="Times New Roman"/>
                    <a:cs typeface="Times New Roman"/>
                  </a:rPr>
                  <a:t>betwee</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graph</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equa</a:t>
                </a:r>
                <a:r>
                  <a:rPr lang="en-US" spc="-5" dirty="0">
                    <a:latin typeface="Times New Roman"/>
                    <a:cs typeface="Times New Roman"/>
                  </a:rPr>
                  <a:t>l</a:t>
                </a:r>
                <a:r>
                  <a:rPr lang="en-US" spc="5"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dirty="0">
                    <a:latin typeface="Times New Roman"/>
                    <a:cs typeface="Times New Roman"/>
                  </a:rPr>
                  <a:t> </a:t>
                </a:r>
                <a:r>
                  <a:rPr lang="en-US" spc="-10" dirty="0">
                    <a:latin typeface="Times New Roman"/>
                    <a:cs typeface="Times New Roman"/>
                  </a:rPr>
                  <a:t>unde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op functio</a:t>
                </a:r>
                <a:r>
                  <a:rPr lang="en-US" spc="-5" dirty="0">
                    <a:latin typeface="Times New Roman"/>
                    <a:cs typeface="Times New Roman"/>
                  </a:rPr>
                  <a:t>n </a:t>
                </a:r>
                <a:r>
                  <a:rPr lang="en-US" spc="-15" dirty="0">
                    <a:latin typeface="Times New Roman"/>
                    <a:cs typeface="Times New Roman"/>
                  </a:rPr>
                  <a:t>minu</a:t>
                </a:r>
                <a:r>
                  <a:rPr lang="en-US" spc="-5" dirty="0">
                    <a:latin typeface="Times New Roman"/>
                    <a:cs typeface="Times New Roman"/>
                  </a:rPr>
                  <a:t>s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are</a:t>
                </a:r>
                <a:r>
                  <a:rPr lang="en-US" spc="-5" dirty="0">
                    <a:latin typeface="Times New Roman"/>
                    <a:cs typeface="Times New Roman"/>
                  </a:rPr>
                  <a:t>a </a:t>
                </a:r>
                <a:r>
                  <a:rPr lang="en-US" spc="-10" dirty="0">
                    <a:latin typeface="Times New Roman"/>
                    <a:cs typeface="Times New Roman"/>
                  </a:rPr>
                  <a:t>unde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bottom</a:t>
                </a:r>
                <a:r>
                  <a:rPr lang="en-US"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a:t>
                </a:r>
                <a:r>
                  <a:rPr lang="en-US" spc="-5" dirty="0">
                    <a:latin typeface="Times New Roman"/>
                    <a:cs typeface="Times New Roman"/>
                  </a:rPr>
                  <a:t>n:</a:t>
                </a:r>
              </a:p>
              <a:p>
                <a:pPr marL="36900" indent="0">
                  <a:lnSpc>
                    <a:spcPct val="100000"/>
                  </a:lnSpc>
                  <a:buNone/>
                </a:pPr>
                <a14:m>
                  <m:oMathPara xmlns:m="http://schemas.openxmlformats.org/officeDocument/2006/math">
                    <m:oMathParaPr>
                      <m:jc m:val="centerGroup"/>
                    </m:oMathParaPr>
                    <m:oMath xmlns:m="http://schemas.openxmlformats.org/officeDocument/2006/math">
                      <m:r>
                        <m:rPr>
                          <m:nor/>
                        </m:rPr>
                        <a:rPr lang="en-US" spc="-10" dirty="0">
                          <a:latin typeface="Cambria Math" panose="02040503050406030204" pitchFamily="18" charset="0"/>
                          <a:cs typeface="Times New Roman"/>
                        </a:rPr>
                        <m:t>a</m:t>
                      </m:r>
                      <m:r>
                        <m:rPr>
                          <m:nor/>
                        </m:rPr>
                        <a:rPr lang="en-US" spc="-10" dirty="0" smtClean="0">
                          <a:solidFill>
                            <a:schemeClr val="tx1"/>
                          </a:solidFill>
                          <a:latin typeface="Times New Roman"/>
                          <a:cs typeface="Times New Roman"/>
                        </a:rPr>
                        <m:t>re</m:t>
                      </m:r>
                      <m:r>
                        <m:rPr>
                          <m:nor/>
                        </m:rPr>
                        <a:rPr lang="en-US" spc="-5" dirty="0" smtClean="0">
                          <a:solidFill>
                            <a:schemeClr val="tx1"/>
                          </a:solidFill>
                          <a:latin typeface="Times New Roman"/>
                          <a:cs typeface="Times New Roman"/>
                        </a:rPr>
                        <m:t>a</m:t>
                      </m:r>
                      <m:r>
                        <m:rPr>
                          <m:nor/>
                        </m:rPr>
                        <a:rPr lang="en-US" spc="-5" dirty="0" smtClean="0">
                          <a:solidFill>
                            <a:schemeClr val="tx1"/>
                          </a:solidFill>
                          <a:latin typeface="Times New Roman"/>
                          <a:cs typeface="Times New Roman"/>
                        </a:rPr>
                        <m:t> </m:t>
                      </m:r>
                      <m:r>
                        <m:rPr>
                          <m:nor/>
                        </m:rPr>
                        <a:rPr lang="en-US" spc="-10" dirty="0" smtClean="0">
                          <a:solidFill>
                            <a:schemeClr val="tx1"/>
                          </a:solidFill>
                          <a:latin typeface="Times New Roman"/>
                          <a:cs typeface="Times New Roman"/>
                        </a:rPr>
                        <m:t>betwee</m:t>
                      </m:r>
                      <m:r>
                        <m:rPr>
                          <m:nor/>
                        </m:rPr>
                        <a:rPr lang="en-US" spc="-5" dirty="0" smtClean="0">
                          <a:solidFill>
                            <a:schemeClr val="tx1"/>
                          </a:solidFill>
                          <a:latin typeface="Times New Roman"/>
                          <a:cs typeface="Times New Roman"/>
                        </a:rPr>
                        <m:t>n</m:t>
                      </m:r>
                      <m:r>
                        <m:rPr>
                          <m:nor/>
                        </m:rPr>
                        <a:rPr lang="en-US" dirty="0" smtClean="0">
                          <a:solidFill>
                            <a:schemeClr val="tx1"/>
                          </a:solidFill>
                          <a:latin typeface="Times New Roman"/>
                          <a:cs typeface="Times New Roman"/>
                        </a:rPr>
                        <m:t> </m:t>
                      </m:r>
                      <m:r>
                        <m:rPr>
                          <m:nor/>
                        </m:rPr>
                        <a:rPr lang="en-US" spc="-10" dirty="0" smtClean="0">
                          <a:solidFill>
                            <a:schemeClr val="tx1"/>
                          </a:solidFill>
                          <a:latin typeface="Times New Roman"/>
                          <a:cs typeface="Times New Roman"/>
                        </a:rPr>
                        <m:t>th</m:t>
                      </m:r>
                      <m:r>
                        <m:rPr>
                          <m:nor/>
                        </m:rPr>
                        <a:rPr lang="en-US" spc="-5" dirty="0" smtClean="0">
                          <a:solidFill>
                            <a:schemeClr val="tx1"/>
                          </a:solidFill>
                          <a:latin typeface="Times New Roman"/>
                          <a:cs typeface="Times New Roman"/>
                        </a:rPr>
                        <m:t>e</m:t>
                      </m:r>
                      <m:r>
                        <m:rPr>
                          <m:nor/>
                        </m:rPr>
                        <a:rPr lang="en-US" spc="-5" dirty="0" smtClean="0">
                          <a:solidFill>
                            <a:schemeClr val="tx1"/>
                          </a:solidFill>
                          <a:latin typeface="Times New Roman"/>
                          <a:cs typeface="Times New Roman"/>
                        </a:rPr>
                        <m:t> </m:t>
                      </m:r>
                      <m:r>
                        <m:rPr>
                          <m:nor/>
                        </m:rPr>
                        <a:rPr lang="en-US" spc="-10" dirty="0" smtClean="0">
                          <a:solidFill>
                            <a:schemeClr val="tx1"/>
                          </a:solidFill>
                          <a:latin typeface="Times New Roman"/>
                          <a:cs typeface="Times New Roman"/>
                        </a:rPr>
                        <m:t>graph</m:t>
                      </m:r>
                      <m:r>
                        <m:rPr>
                          <m:nor/>
                        </m:rPr>
                        <a:rPr lang="en-US" spc="-5" dirty="0" smtClean="0">
                          <a:solidFill>
                            <a:schemeClr val="tx1"/>
                          </a:solidFill>
                          <a:latin typeface="Times New Roman"/>
                          <a:cs typeface="Times New Roman"/>
                        </a:rPr>
                        <m:t>s</m:t>
                      </m:r>
                      <m:r>
                        <m:rPr>
                          <m:nor/>
                        </m:rPr>
                        <a:rPr lang="en-US" spc="25" dirty="0" smtClean="0">
                          <a:solidFill>
                            <a:schemeClr val="tx1"/>
                          </a:solidFill>
                          <a:latin typeface="Times New Roman"/>
                          <a:cs typeface="Times New Roman"/>
                        </a:rPr>
                        <m:t> </m:t>
                      </m:r>
                      <m:r>
                        <m:rPr>
                          <m:nor/>
                        </m:rPr>
                        <a:rPr lang="en-US" spc="-25" dirty="0" smtClean="0">
                          <a:solidFill>
                            <a:schemeClr val="tx1"/>
                          </a:solidFill>
                          <a:latin typeface="Lucida Sans Unicode"/>
                          <a:cs typeface="Lucida Sans Unicode"/>
                        </a:rPr>
                        <m:t>=</m:t>
                      </m:r>
                      <m:nary>
                        <m:naryPr>
                          <m:ctrlPr>
                            <a:rPr lang="en-US" i="1" dirty="0" smtClean="0">
                              <a:latin typeface="Cambria Math" panose="02040503050406030204" pitchFamily="18" charset="0"/>
                              <a:cs typeface="Times New Roman"/>
                            </a:rPr>
                          </m:ctrlPr>
                        </m:naryPr>
                        <m:sub>
                          <m:r>
                            <m:rPr>
                              <m:brk m:alnAt="23"/>
                            </m:rPr>
                            <a:rPr lang="en-US" b="0" i="1" dirty="0" smtClean="0">
                              <a:latin typeface="Cambria Math" panose="02040503050406030204" pitchFamily="18" charset="0"/>
                              <a:cs typeface="Times New Roman"/>
                            </a:rPr>
                            <m:t>𝑎</m:t>
                          </m:r>
                        </m:sub>
                        <m:sup>
                          <m:r>
                            <a:rPr lang="en-US" b="0" i="1" dirty="0" smtClean="0">
                              <a:latin typeface="Cambria Math" panose="02040503050406030204" pitchFamily="18" charset="0"/>
                              <a:cs typeface="Times New Roman"/>
                            </a:rPr>
                            <m:t>𝑏</m:t>
                          </m:r>
                        </m:sup>
                        <m:e>
                          <m:r>
                            <a:rPr lang="en-US" b="0" i="1" dirty="0" smtClean="0">
                              <a:latin typeface="Cambria Math" panose="02040503050406030204" pitchFamily="18" charset="0"/>
                              <a:cs typeface="Times New Roman"/>
                            </a:rPr>
                            <m:t>𝑓</m:t>
                          </m:r>
                          <m:r>
                            <a:rPr lang="en-US" b="0" i="1" dirty="0" smtClean="0">
                              <a:latin typeface="Cambria Math" panose="02040503050406030204" pitchFamily="18" charset="0"/>
                              <a:cs typeface="Times New Roman"/>
                            </a:rPr>
                            <m:t>(</m:t>
                          </m:r>
                          <m:r>
                            <a:rPr lang="en-US" b="0" i="1" dirty="0" smtClean="0">
                              <a:latin typeface="Cambria Math" panose="02040503050406030204" pitchFamily="18" charset="0"/>
                              <a:cs typeface="Times New Roman"/>
                            </a:rPr>
                            <m:t>𝑥</m:t>
                          </m:r>
                          <m:r>
                            <a:rPr lang="en-US" b="0" i="1" dirty="0" smtClean="0">
                              <a:latin typeface="Cambria Math" panose="02040503050406030204" pitchFamily="18" charset="0"/>
                              <a:cs typeface="Times New Roman"/>
                            </a:rPr>
                            <m:t>)</m:t>
                          </m:r>
                        </m:e>
                      </m:nary>
                      <m:r>
                        <a:rPr lang="en-US" b="0" i="1" dirty="0" smtClean="0">
                          <a:latin typeface="Cambria Math" panose="02040503050406030204" pitchFamily="18" charset="0"/>
                          <a:cs typeface="Times New Roman"/>
                        </a:rPr>
                        <m:t>𝑑𝑥</m:t>
                      </m:r>
                      <m:r>
                        <a:rPr lang="en-US" b="0" i="1" dirty="0" smtClean="0">
                          <a:latin typeface="Cambria Math" panose="02040503050406030204" pitchFamily="18" charset="0"/>
                          <a:cs typeface="Times New Roman"/>
                        </a:rPr>
                        <m:t>−</m:t>
                      </m:r>
                      <m:nary>
                        <m:naryPr>
                          <m:ctrlPr>
                            <a:rPr lang="en-US" b="0" i="1" dirty="0" smtClean="0">
                              <a:latin typeface="Cambria Math" panose="02040503050406030204" pitchFamily="18" charset="0"/>
                              <a:cs typeface="Times New Roman"/>
                            </a:rPr>
                          </m:ctrlPr>
                        </m:naryPr>
                        <m:sub>
                          <m:r>
                            <m:rPr>
                              <m:brk m:alnAt="23"/>
                            </m:rPr>
                            <a:rPr lang="en-US" b="0" i="1" dirty="0" smtClean="0">
                              <a:latin typeface="Cambria Math" panose="02040503050406030204" pitchFamily="18" charset="0"/>
                              <a:cs typeface="Times New Roman"/>
                            </a:rPr>
                            <m:t>𝑎</m:t>
                          </m:r>
                        </m:sub>
                        <m:sup>
                          <m:r>
                            <a:rPr lang="en-US" b="0" i="1" dirty="0" smtClean="0">
                              <a:latin typeface="Cambria Math" panose="02040503050406030204" pitchFamily="18" charset="0"/>
                              <a:cs typeface="Times New Roman"/>
                            </a:rPr>
                            <m:t>𝑏</m:t>
                          </m:r>
                        </m:sup>
                        <m:e>
                          <m:r>
                            <a:rPr lang="en-US" b="0" i="1" dirty="0" smtClean="0">
                              <a:latin typeface="Cambria Math" panose="02040503050406030204" pitchFamily="18" charset="0"/>
                              <a:cs typeface="Times New Roman"/>
                            </a:rPr>
                            <m:t>𝑔</m:t>
                          </m:r>
                          <m:d>
                            <m:dPr>
                              <m:ctrlPr>
                                <a:rPr lang="en-US" b="0" i="1" dirty="0" smtClean="0">
                                  <a:latin typeface="Cambria Math" panose="02040503050406030204" pitchFamily="18" charset="0"/>
                                  <a:cs typeface="Times New Roman"/>
                                </a:rPr>
                              </m:ctrlPr>
                            </m:dPr>
                            <m:e>
                              <m:r>
                                <a:rPr lang="en-US" b="0" i="1" dirty="0" smtClean="0">
                                  <a:latin typeface="Cambria Math" panose="02040503050406030204" pitchFamily="18" charset="0"/>
                                  <a:cs typeface="Times New Roman"/>
                                </a:rPr>
                                <m:t>𝑥</m:t>
                              </m:r>
                            </m:e>
                          </m:d>
                        </m:e>
                      </m:nary>
                      <m:r>
                        <a:rPr lang="en-US" b="0" i="1" dirty="0" smtClean="0">
                          <a:latin typeface="Cambria Math" panose="02040503050406030204" pitchFamily="18" charset="0"/>
                          <a:cs typeface="Times New Roman"/>
                        </a:rPr>
                        <m:t>𝑑𝑥</m:t>
                      </m:r>
                      <m:r>
                        <a:rPr lang="en-US" b="0" i="1" dirty="0" smtClean="0">
                          <a:latin typeface="Cambria Math" panose="02040503050406030204" pitchFamily="18" charset="0"/>
                          <a:cs typeface="Times New Roman"/>
                        </a:rPr>
                        <m:t>=</m:t>
                      </m:r>
                      <m:nary>
                        <m:naryPr>
                          <m:ctrlPr>
                            <a:rPr lang="en-US" b="0" i="1" dirty="0" smtClean="0">
                              <a:latin typeface="Cambria Math" panose="02040503050406030204" pitchFamily="18" charset="0"/>
                              <a:cs typeface="Times New Roman"/>
                            </a:rPr>
                          </m:ctrlPr>
                        </m:naryPr>
                        <m:sub>
                          <m:r>
                            <m:rPr>
                              <m:brk m:alnAt="23"/>
                            </m:rPr>
                            <a:rPr lang="en-US" b="0" i="1" dirty="0" smtClean="0">
                              <a:latin typeface="Cambria Math" panose="02040503050406030204" pitchFamily="18" charset="0"/>
                              <a:cs typeface="Times New Roman"/>
                            </a:rPr>
                            <m:t>𝑎</m:t>
                          </m:r>
                        </m:sub>
                        <m:sup>
                          <m:r>
                            <a:rPr lang="en-US" b="0" i="1" dirty="0" smtClean="0">
                              <a:latin typeface="Cambria Math" panose="02040503050406030204" pitchFamily="18" charset="0"/>
                              <a:cs typeface="Times New Roman"/>
                            </a:rPr>
                            <m:t>𝑏</m:t>
                          </m:r>
                        </m:sup>
                        <m:e>
                          <m:r>
                            <a:rPr lang="en-US" b="0" i="1" dirty="0" smtClean="0">
                              <a:latin typeface="Cambria Math" panose="02040503050406030204" pitchFamily="18" charset="0"/>
                              <a:cs typeface="Times New Roman"/>
                            </a:rPr>
                            <m:t>(</m:t>
                          </m:r>
                          <m:r>
                            <a:rPr lang="en-US" b="0" i="1" dirty="0" smtClean="0">
                              <a:latin typeface="Cambria Math" panose="02040503050406030204" pitchFamily="18" charset="0"/>
                              <a:cs typeface="Times New Roman"/>
                            </a:rPr>
                            <m:t>𝑓</m:t>
                          </m:r>
                          <m:d>
                            <m:dPr>
                              <m:ctrlPr>
                                <a:rPr lang="en-US" b="0" i="1" dirty="0" smtClean="0">
                                  <a:latin typeface="Cambria Math" panose="02040503050406030204" pitchFamily="18" charset="0"/>
                                  <a:cs typeface="Times New Roman"/>
                                </a:rPr>
                              </m:ctrlPr>
                            </m:dPr>
                            <m:e>
                              <m:r>
                                <a:rPr lang="en-US" b="0" i="1" dirty="0" smtClean="0">
                                  <a:latin typeface="Cambria Math" panose="02040503050406030204" pitchFamily="18" charset="0"/>
                                  <a:cs typeface="Times New Roman"/>
                                </a:rPr>
                                <m:t>𝑥</m:t>
                              </m:r>
                            </m:e>
                          </m:d>
                          <m:r>
                            <a:rPr lang="en-US" b="0" i="1" dirty="0" smtClean="0">
                              <a:latin typeface="Cambria Math" panose="02040503050406030204" pitchFamily="18" charset="0"/>
                              <a:cs typeface="Times New Roman"/>
                            </a:rPr>
                            <m:t>−</m:t>
                          </m:r>
                          <m:r>
                            <a:rPr lang="en-US" b="0" i="1" dirty="0" smtClean="0">
                              <a:latin typeface="Cambria Math" panose="02040503050406030204" pitchFamily="18" charset="0"/>
                              <a:cs typeface="Times New Roman"/>
                            </a:rPr>
                            <m:t>𝑔</m:t>
                          </m:r>
                          <m:d>
                            <m:dPr>
                              <m:ctrlPr>
                                <a:rPr lang="en-US" b="0" i="1" dirty="0" smtClean="0">
                                  <a:latin typeface="Cambria Math" panose="02040503050406030204" pitchFamily="18" charset="0"/>
                                  <a:cs typeface="Times New Roman"/>
                                </a:rPr>
                              </m:ctrlPr>
                            </m:dPr>
                            <m:e>
                              <m:r>
                                <a:rPr lang="en-US" b="0" i="1" dirty="0" smtClean="0">
                                  <a:latin typeface="Cambria Math" panose="02040503050406030204" pitchFamily="18" charset="0"/>
                                  <a:cs typeface="Times New Roman"/>
                                </a:rPr>
                                <m:t>𝑥</m:t>
                              </m:r>
                            </m:e>
                          </m:d>
                          <m:r>
                            <a:rPr lang="en-US" b="0" i="1" dirty="0" smtClean="0">
                              <a:latin typeface="Cambria Math" panose="02040503050406030204" pitchFamily="18" charset="0"/>
                              <a:cs typeface="Times New Roman"/>
                            </a:rPr>
                            <m:t>)</m:t>
                          </m:r>
                        </m:e>
                      </m:nary>
                      <m:r>
                        <a:rPr lang="en-US" b="0" i="1" dirty="0" smtClean="0">
                          <a:latin typeface="Cambria Math" panose="02040503050406030204" pitchFamily="18" charset="0"/>
                          <a:cs typeface="Times New Roman"/>
                        </a:rPr>
                        <m:t>𝑑𝑥</m:t>
                      </m:r>
                    </m:oMath>
                  </m:oMathPara>
                </a14:m>
                <a:endParaRPr lang="en-US" dirty="0">
                  <a:latin typeface="Times New Roman"/>
                  <a:cs typeface="Times New Roman"/>
                </a:endParaRPr>
              </a:p>
              <a:p>
                <a:pPr marL="36900" indent="0">
                  <a:lnSpc>
                    <a:spcPct val="100000"/>
                  </a:lnSpc>
                  <a:buNone/>
                </a:pPr>
                <a:r>
                  <a:rPr lang="en-US" spc="-10" dirty="0">
                    <a:latin typeface="Times New Roman"/>
                    <a:cs typeface="Times New Roman"/>
                  </a:rPr>
                  <a:t>We</a:t>
                </a:r>
                <a:r>
                  <a:rPr lang="en-US" dirty="0">
                    <a:latin typeface="Times New Roman"/>
                    <a:cs typeface="Times New Roman"/>
                  </a:rPr>
                  <a:t> </a:t>
                </a:r>
                <a:r>
                  <a:rPr lang="en-US" spc="-5" dirty="0">
                    <a:latin typeface="Times New Roman"/>
                    <a:cs typeface="Times New Roman"/>
                  </a:rPr>
                  <a:t>see </a:t>
                </a:r>
                <a:r>
                  <a:rPr lang="en-US" spc="-10" dirty="0">
                    <a:latin typeface="Times New Roman"/>
                    <a:cs typeface="Times New Roman"/>
                  </a:rPr>
                  <a:t>tha</a:t>
                </a:r>
                <a:r>
                  <a:rPr lang="en-US" spc="-5" dirty="0">
                    <a:latin typeface="Times New Roman"/>
                    <a:cs typeface="Times New Roman"/>
                  </a:rPr>
                  <a:t>t</a:t>
                </a:r>
                <a:r>
                  <a:rPr lang="en-US" spc="7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7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egio</a:t>
                </a:r>
                <a:r>
                  <a:rPr lang="en-US" spc="-5" dirty="0">
                    <a:latin typeface="Times New Roman"/>
                    <a:cs typeface="Times New Roman"/>
                  </a:rPr>
                  <a:t>n</a:t>
                </a:r>
                <a:r>
                  <a:rPr lang="en-US" spc="70" dirty="0">
                    <a:latin typeface="Times New Roman"/>
                    <a:cs typeface="Times New Roman"/>
                  </a:rPr>
                  <a:t> </a:t>
                </a:r>
                <a:r>
                  <a:rPr lang="en-US" spc="-10" dirty="0">
                    <a:latin typeface="Times New Roman"/>
                    <a:cs typeface="Times New Roman"/>
                  </a:rPr>
                  <a:t>betwee</a:t>
                </a:r>
                <a:r>
                  <a:rPr lang="en-US" spc="-5" dirty="0">
                    <a:latin typeface="Times New Roman"/>
                    <a:cs typeface="Times New Roman"/>
                  </a:rPr>
                  <a:t>n</a:t>
                </a:r>
                <a:r>
                  <a:rPr lang="en-US" spc="7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70" dirty="0">
                    <a:latin typeface="Times New Roman"/>
                    <a:cs typeface="Times New Roman"/>
                  </a:rPr>
                  <a:t> </a:t>
                </a:r>
                <a:r>
                  <a:rPr lang="en-US" spc="-10" dirty="0">
                    <a:latin typeface="Times New Roman"/>
                    <a:cs typeface="Times New Roman"/>
                  </a:rPr>
                  <a:t>graph</a:t>
                </a:r>
                <a:r>
                  <a:rPr lang="en-US" spc="-5" dirty="0">
                    <a:latin typeface="Times New Roman"/>
                    <a:cs typeface="Times New Roman"/>
                  </a:rPr>
                  <a:t>s</a:t>
                </a:r>
                <a:r>
                  <a:rPr lang="en-US" spc="7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70" dirty="0">
                    <a:latin typeface="Times New Roman"/>
                    <a:cs typeface="Times New Roman"/>
                  </a:rPr>
                  <a:t> </a:t>
                </a:r>
                <a:r>
                  <a:rPr lang="en-US" spc="-10" dirty="0">
                    <a:latin typeface="Times New Roman"/>
                    <a:cs typeface="Times New Roman"/>
                  </a:rPr>
                  <a:t>obtaine</a:t>
                </a:r>
                <a:r>
                  <a:rPr lang="en-US" spc="-5" dirty="0">
                    <a:latin typeface="Times New Roman"/>
                    <a:cs typeface="Times New Roman"/>
                  </a:rPr>
                  <a:t>d</a:t>
                </a:r>
                <a:r>
                  <a:rPr lang="en-US" spc="7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70" dirty="0">
                    <a:latin typeface="Times New Roman"/>
                    <a:cs typeface="Times New Roman"/>
                  </a:rPr>
                  <a:t> </a:t>
                </a:r>
                <a:r>
                  <a:rPr lang="en-US" spc="-10" dirty="0">
                    <a:latin typeface="Times New Roman"/>
                    <a:cs typeface="Times New Roman"/>
                  </a:rPr>
                  <a:t>removin</a:t>
                </a:r>
                <a:r>
                  <a:rPr lang="en-US" spc="-5" dirty="0">
                    <a:latin typeface="Times New Roman"/>
                    <a:cs typeface="Times New Roman"/>
                  </a:rPr>
                  <a:t>g</a:t>
                </a:r>
                <a:r>
                  <a:rPr lang="en-US" spc="7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7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egio</a:t>
                </a:r>
                <a:r>
                  <a:rPr lang="en-US" spc="-5" dirty="0">
                    <a:latin typeface="Times New Roman"/>
                    <a:cs typeface="Times New Roman"/>
                  </a:rPr>
                  <a:t>n</a:t>
                </a:r>
                <a:r>
                  <a:rPr lang="en-US" spc="70" dirty="0">
                    <a:latin typeface="Times New Roman"/>
                    <a:cs typeface="Times New Roman"/>
                  </a:rPr>
                  <a:t> </a:t>
                </a:r>
                <a:r>
                  <a:rPr lang="en-US" spc="-10" dirty="0">
                    <a:latin typeface="Times New Roman"/>
                    <a:cs typeface="Times New Roman"/>
                  </a:rPr>
                  <a:t>unde</a:t>
                </a:r>
                <a:r>
                  <a:rPr lang="en-US" spc="-5" dirty="0">
                    <a:latin typeface="Times New Roman"/>
                    <a:cs typeface="Times New Roman"/>
                  </a:rPr>
                  <a:t>r</a:t>
                </a:r>
                <a:r>
                  <a:rPr lang="en-US"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a:t>
                </a:r>
                <a:r>
                  <a:rPr lang="en-US" spc="-10" dirty="0">
                    <a:latin typeface="Times New Roman"/>
                    <a:cs typeface="Times New Roman"/>
                  </a:rPr>
                  <a:t>from</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r</a:t>
                </a:r>
                <a:r>
                  <a:rPr lang="en-US" spc="-10" dirty="0">
                    <a:latin typeface="Times New Roman"/>
                    <a:cs typeface="Times New Roman"/>
                  </a:rPr>
                  <a:t>egio</a:t>
                </a:r>
                <a:r>
                  <a:rPr lang="en-US" spc="-5" dirty="0">
                    <a:latin typeface="Times New Roman"/>
                    <a:cs typeface="Times New Roman"/>
                  </a:rPr>
                  <a:t>n </a:t>
                </a:r>
                <a:r>
                  <a:rPr lang="en-US" spc="-10" dirty="0">
                    <a:latin typeface="Times New Roman"/>
                    <a:cs typeface="Times New Roman"/>
                  </a:rPr>
                  <a:t>unde</a:t>
                </a:r>
                <a:r>
                  <a:rPr lang="en-US" spc="-5" dirty="0">
                    <a:latin typeface="Times New Roman"/>
                    <a:cs typeface="Times New Roman"/>
                  </a:rPr>
                  <a:t>r</a:t>
                </a:r>
                <a:r>
                  <a:rPr lang="en-US" spc="6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spc="-140"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1395"/>
                </a:stretch>
              </a:blipFill>
            </p:spPr>
            <p:txBody>
              <a:bodyPr/>
              <a:lstStyle/>
              <a:p>
                <a:r>
                  <a:rPr lang="en-US">
                    <a:noFill/>
                  </a:rPr>
                  <a:t> </a:t>
                </a:r>
              </a:p>
            </p:txBody>
          </p:sp>
        </mc:Fallback>
      </mc:AlternateContent>
      <p:pic>
        <p:nvPicPr>
          <p:cNvPr id="4" name="Picture 3" descr="Three graphs show that the area between the graphs is a difference of two areas.&#10;In all three graphs, the curve of f of x is always above the curve of g of x and the x axis is labeled with points a and b. The relationship between the three graphs is graph 1 equals graph 2 minus graph 3. In graph 1, the region above g of x and below f of x between x equals a and x equals b is shaded. In graph 2, the previous region is also shaded as is the region under the curve of g of x between x equals a and x equals b. In graph 3, the region below the curve of g of x between x equals a and x equals b is shaded.">
            <a:extLst>
              <a:ext uri="{FF2B5EF4-FFF2-40B4-BE49-F238E27FC236}">
                <a16:creationId xmlns="" xmlns:a16="http://schemas.microsoft.com/office/drawing/2014/main" id="{BAEB5B3A-6ACD-4650-9B2F-3754B9E14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61" y="4173049"/>
            <a:ext cx="8177947" cy="1986569"/>
          </a:xfrm>
          <a:prstGeom prst="rect">
            <a:avLst/>
          </a:prstGeom>
        </p:spPr>
      </p:pic>
    </p:spTree>
    <p:extLst>
      <p:ext uri="{BB962C8B-B14F-4D97-AF65-F5344CB8AC3E}">
        <p14:creationId xmlns:p14="http://schemas.microsoft.com/office/powerpoint/2010/main" val="2742833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6.2  Setting Up Integrals: Volume, Density, Average </a:t>
            </a:r>
            <a:r>
              <a:rPr lang="en-US" sz="3100" dirty="0"/>
              <a:t>Value </a:t>
            </a:r>
            <a:r>
              <a:rPr lang="en-US" sz="3100" dirty="0" smtClean="0"/>
              <a:t>(24 </a:t>
            </a:r>
            <a:r>
              <a:rPr lang="en-US" sz="3100" dirty="0"/>
              <a:t>of 24)</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b="1" spc="-15" dirty="0">
                    <a:solidFill>
                      <a:schemeClr val="tx1"/>
                    </a:solidFill>
                  </a:rPr>
                  <a:t>Proo</a:t>
                </a:r>
                <a:r>
                  <a:rPr lang="en-US" b="1" spc="-5" dirty="0">
                    <a:solidFill>
                      <a:schemeClr val="tx1"/>
                    </a:solidFill>
                  </a:rPr>
                  <a:t>f</a:t>
                </a:r>
                <a:r>
                  <a:rPr lang="en-US" b="1" dirty="0">
                    <a:solidFill>
                      <a:schemeClr val="tx1"/>
                    </a:solidFill>
                  </a:rPr>
                  <a:t> </a:t>
                </a:r>
                <a:r>
                  <a:rPr lang="en-US" b="1" spc="95" dirty="0">
                    <a:solidFill>
                      <a:schemeClr val="tx1"/>
                    </a:solidFill>
                  </a:rPr>
                  <a:t> </a:t>
                </a:r>
                <a:r>
                  <a:rPr lang="en-US" spc="-15" dirty="0">
                    <a:solidFill>
                      <a:schemeClr val="tx1"/>
                    </a:solidFill>
                  </a:rPr>
                  <a:t>Le</a:t>
                </a:r>
                <a:r>
                  <a:rPr lang="en-US" spc="-5" dirty="0">
                    <a:solidFill>
                      <a:schemeClr val="tx1"/>
                    </a:solidFill>
                  </a:rPr>
                  <a:t>t </a:t>
                </a:r>
                <a14:m>
                  <m:oMath xmlns:m="http://schemas.openxmlformats.org/officeDocument/2006/math">
                    <m:r>
                      <a:rPr lang="en-US" b="0" i="1" spc="-5" smtClean="0">
                        <a:solidFill>
                          <a:schemeClr val="tx1"/>
                        </a:solidFill>
                        <a:latin typeface="Cambria Math" panose="02040503050406030204" pitchFamily="18" charset="0"/>
                        <a:cs typeface="Times New Roman"/>
                      </a:rPr>
                      <m:t>𝑀</m:t>
                    </m:r>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1</m:t>
                        </m:r>
                      </m:num>
                      <m:den>
                        <m:r>
                          <a:rPr lang="en-US" b="0" i="1" spc="-5" smtClean="0">
                            <a:solidFill>
                              <a:schemeClr val="tx1"/>
                            </a:solidFill>
                            <a:latin typeface="Cambria Math" panose="02040503050406030204" pitchFamily="18" charset="0"/>
                            <a:cs typeface="Times New Roman"/>
                          </a:rPr>
                          <m:t>𝑏</m:t>
                        </m:r>
                        <m:r>
                          <a:rPr lang="en-US" b="0" i="1" spc="-5" smtClean="0">
                            <a:solidFill>
                              <a:schemeClr val="tx1"/>
                            </a:solidFill>
                            <a:latin typeface="Cambria Math" panose="02040503050406030204" pitchFamily="18" charset="0"/>
                            <a:cs typeface="Times New Roman"/>
                          </a:rPr>
                          <m:t> − </m:t>
                        </m:r>
                        <m:r>
                          <a:rPr lang="en-US" b="0" i="1" spc="-5" smtClean="0">
                            <a:solidFill>
                              <a:schemeClr val="tx1"/>
                            </a:solidFill>
                            <a:latin typeface="Cambria Math" panose="02040503050406030204" pitchFamily="18" charset="0"/>
                            <a:cs typeface="Times New Roman"/>
                          </a:rPr>
                          <m:t>𝑎</m:t>
                        </m:r>
                      </m:den>
                    </m:f>
                    <m:nary>
                      <m:naryPr>
                        <m:ctrlPr>
                          <a:rPr lang="en-US" b="0"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𝑎</m:t>
                        </m:r>
                      </m:sub>
                      <m:sup>
                        <m:r>
                          <a:rPr lang="en-US" b="0" i="1" spc="-5" smtClean="0">
                            <a:solidFill>
                              <a:schemeClr val="tx1"/>
                            </a:solidFill>
                            <a:latin typeface="Cambria Math" panose="02040503050406030204" pitchFamily="18" charset="0"/>
                            <a:cs typeface="Times New Roman"/>
                          </a:rPr>
                          <m:t>𝑏</m:t>
                        </m:r>
                      </m:sup>
                      <m:e>
                        <m:r>
                          <a:rPr lang="en-US" b="0" i="1" spc="-5" smtClean="0">
                            <a:solidFill>
                              <a:schemeClr val="tx1"/>
                            </a:solidFill>
                            <a:latin typeface="Cambria Math" panose="02040503050406030204" pitchFamily="18" charset="0"/>
                            <a:cs typeface="Times New Roman"/>
                          </a:rPr>
                          <m:t>𝑓</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m:t>
                        </m:r>
                      </m:e>
                    </m:nary>
                    <m:r>
                      <a:rPr lang="en-US" b="0" i="1" spc="-5" smtClean="0">
                        <a:solidFill>
                          <a:schemeClr val="tx1"/>
                        </a:solidFill>
                        <a:latin typeface="Cambria Math" panose="02040503050406030204" pitchFamily="18" charset="0"/>
                        <a:cs typeface="Times New Roman"/>
                      </a:rPr>
                      <m:t>𝑑𝑥</m:t>
                    </m:r>
                  </m:oMath>
                </a14:m>
                <a:r>
                  <a:rPr lang="en-US" spc="-10" dirty="0">
                    <a:solidFill>
                      <a:schemeClr val="tx1"/>
                    </a:solidFill>
                  </a:rPr>
                  <a:t> b</a:t>
                </a:r>
                <a:r>
                  <a:rPr lang="en-US" spc="-5" dirty="0">
                    <a:solidFill>
                      <a:schemeClr val="tx1"/>
                    </a:solidFill>
                  </a:rPr>
                  <a:t>e</a:t>
                </a:r>
                <a:r>
                  <a:rPr lang="en-US" spc="35"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averag</a:t>
                </a:r>
                <a:r>
                  <a:rPr lang="en-US" spc="-5" dirty="0">
                    <a:solidFill>
                      <a:schemeClr val="tx1"/>
                    </a:solidFill>
                  </a:rPr>
                  <a:t>e</a:t>
                </a:r>
                <a:r>
                  <a:rPr lang="en-US" spc="35" dirty="0">
                    <a:solidFill>
                      <a:schemeClr val="tx1"/>
                    </a:solidFill>
                  </a:rPr>
                  <a:t> </a:t>
                </a:r>
                <a:r>
                  <a:rPr lang="en-US" spc="-10" dirty="0">
                    <a:solidFill>
                      <a:schemeClr val="tx1"/>
                    </a:solidFill>
                  </a:rPr>
                  <a:t>value</a:t>
                </a:r>
                <a:r>
                  <a:rPr lang="en-US" spc="-5" dirty="0">
                    <a:solidFill>
                      <a:schemeClr val="tx1"/>
                    </a:solidFill>
                  </a:rPr>
                  <a:t>.</a:t>
                </a:r>
                <a:r>
                  <a:rPr lang="en-US" spc="35" dirty="0">
                    <a:solidFill>
                      <a:schemeClr val="tx1"/>
                    </a:solidFill>
                  </a:rPr>
                  <a:t> </a:t>
                </a:r>
                <a:r>
                  <a:rPr lang="en-US" spc="-10" dirty="0">
                    <a:solidFill>
                      <a:schemeClr val="tx1"/>
                    </a:solidFill>
                  </a:rPr>
                  <a:t>Becaus</a:t>
                </a:r>
                <a:r>
                  <a:rPr lang="en-US" spc="-5" dirty="0">
                    <a:solidFill>
                      <a:schemeClr val="tx1"/>
                    </a:solidFill>
                  </a:rPr>
                  <a:t>e</a:t>
                </a:r>
                <a:r>
                  <a:rPr lang="en-US" dirty="0">
                    <a:solidFill>
                      <a:schemeClr val="tx1"/>
                    </a:solidFill>
                  </a:rPr>
                  <a:t> </a:t>
                </a:r>
                <a:r>
                  <a:rPr lang="en-US" spc="5" dirty="0">
                    <a:solidFill>
                      <a:schemeClr val="tx1"/>
                    </a:solidFill>
                  </a:rPr>
                  <a:t> </a:t>
                </a:r>
                <a:r>
                  <a:rPr lang="en-US" i="1" spc="-5" dirty="0">
                    <a:solidFill>
                      <a:schemeClr val="tx1"/>
                    </a:solidFill>
                  </a:rPr>
                  <a:t>f</a:t>
                </a:r>
                <a:r>
                  <a:rPr lang="en-US" i="1" dirty="0">
                    <a:solidFill>
                      <a:schemeClr val="tx1"/>
                    </a:solidFill>
                  </a:rPr>
                  <a:t> </a:t>
                </a:r>
                <a:r>
                  <a:rPr lang="en-US" i="1" spc="-1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continuous,</a:t>
                </a:r>
                <a:r>
                  <a:rPr lang="en-US" spc="3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a:t>
                </a:r>
                <a:r>
                  <a:rPr lang="en-US" spc="25" dirty="0">
                    <a:solidFill>
                      <a:schemeClr val="tx1"/>
                    </a:solidFill>
                  </a:rPr>
                  <a:t> </a:t>
                </a:r>
                <a:r>
                  <a:rPr lang="en-US" spc="-10" dirty="0">
                    <a:solidFill>
                      <a:schemeClr val="tx1"/>
                    </a:solidFill>
                  </a:rPr>
                  <a:t>appl</a:t>
                </a:r>
                <a:r>
                  <a:rPr lang="en-US" spc="-5" dirty="0">
                    <a:solidFill>
                      <a:schemeClr val="tx1"/>
                    </a:solidFill>
                  </a:rPr>
                  <a:t>y</a:t>
                </a:r>
                <a:r>
                  <a:rPr lang="en-US" spc="25" dirty="0">
                    <a:solidFill>
                      <a:schemeClr val="tx1"/>
                    </a:solidFill>
                  </a:rPr>
                  <a:t> the results </a:t>
                </a:r>
                <a:r>
                  <a:rPr lang="en-US" spc="-10" dirty="0">
                    <a:solidFill>
                      <a:schemeClr val="tx1"/>
                    </a:solidFill>
                  </a:rPr>
                  <a:t>o</a:t>
                </a:r>
                <a:r>
                  <a:rPr lang="en-US" spc="-5" dirty="0">
                    <a:solidFill>
                      <a:schemeClr val="tx1"/>
                    </a:solidFill>
                  </a:rPr>
                  <a:t>f</a:t>
                </a:r>
                <a:r>
                  <a:rPr lang="en-US" spc="25" dirty="0">
                    <a:solidFill>
                      <a:schemeClr val="tx1"/>
                    </a:solidFill>
                  </a:rPr>
                  <a:t> </a:t>
                </a:r>
                <a:r>
                  <a:rPr lang="en-US" spc="-10" dirty="0">
                    <a:solidFill>
                      <a:schemeClr val="tx1"/>
                    </a:solidFill>
                  </a:rPr>
                  <a:t>Sectio</a:t>
                </a:r>
                <a:r>
                  <a:rPr lang="en-US" spc="-5" dirty="0">
                    <a:solidFill>
                      <a:schemeClr val="tx1"/>
                    </a:solidFill>
                  </a:rPr>
                  <a:t>n</a:t>
                </a:r>
                <a:r>
                  <a:rPr lang="en-US" spc="25" dirty="0">
                    <a:solidFill>
                      <a:schemeClr val="tx1"/>
                    </a:solidFill>
                  </a:rPr>
                  <a:t> </a:t>
                </a:r>
                <a:r>
                  <a:rPr lang="en-US" spc="-10" dirty="0">
                    <a:solidFill>
                      <a:schemeClr val="tx1"/>
                    </a:solidFill>
                  </a:rPr>
                  <a:t>4.</a:t>
                </a:r>
                <a:r>
                  <a:rPr lang="en-US" spc="-5" dirty="0">
                    <a:solidFill>
                      <a:schemeClr val="tx1"/>
                    </a:solidFill>
                  </a:rPr>
                  <a:t>2</a:t>
                </a:r>
                <a:r>
                  <a:rPr lang="en-US" spc="25" dirty="0">
                    <a:solidFill>
                      <a:schemeClr val="tx1"/>
                    </a:solidFill>
                  </a:rPr>
                  <a:t> </a:t>
                </a:r>
                <a:r>
                  <a:rPr lang="en-US" spc="-10" dirty="0">
                    <a:solidFill>
                      <a:schemeClr val="tx1"/>
                    </a:solidFill>
                  </a:rPr>
                  <a:t>t</a:t>
                </a:r>
                <a:r>
                  <a:rPr lang="en-US" spc="-5" dirty="0">
                    <a:solidFill>
                      <a:schemeClr val="tx1"/>
                    </a:solidFill>
                  </a:rPr>
                  <a:t>o</a:t>
                </a:r>
                <a:r>
                  <a:rPr lang="en-US" spc="25" dirty="0">
                    <a:solidFill>
                      <a:schemeClr val="tx1"/>
                    </a:solidFill>
                  </a:rPr>
                  <a:t> </a:t>
                </a:r>
                <a:r>
                  <a:rPr lang="en-US" spc="-10" dirty="0">
                    <a:solidFill>
                      <a:schemeClr val="tx1"/>
                    </a:solidFill>
                  </a:rPr>
                  <a:t>conclud</a:t>
                </a:r>
                <a:r>
                  <a:rPr lang="en-US" spc="-5" dirty="0">
                    <a:solidFill>
                      <a:schemeClr val="tx1"/>
                    </a:solidFill>
                  </a:rPr>
                  <a:t>e</a:t>
                </a:r>
                <a:r>
                  <a:rPr lang="en-US" spc="25" dirty="0">
                    <a:solidFill>
                      <a:schemeClr val="tx1"/>
                    </a:solidFill>
                  </a:rPr>
                  <a:t> </a:t>
                </a:r>
                <a:r>
                  <a:rPr lang="en-US" spc="-10" dirty="0">
                    <a:solidFill>
                      <a:schemeClr val="tx1"/>
                    </a:solidFill>
                  </a:rPr>
                  <a:t>tha</a:t>
                </a:r>
                <a:r>
                  <a:rPr lang="en-US" spc="-5" dirty="0">
                    <a:solidFill>
                      <a:schemeClr val="tx1"/>
                    </a:solidFill>
                  </a:rPr>
                  <a:t>t</a:t>
                </a:r>
                <a:r>
                  <a:rPr lang="en-US" dirty="0">
                    <a:solidFill>
                      <a:schemeClr val="tx1"/>
                    </a:solidFill>
                  </a:rPr>
                  <a:t> </a:t>
                </a:r>
                <a:r>
                  <a:rPr lang="en-US" spc="-10" dirty="0">
                    <a:solidFill>
                      <a:schemeClr val="tx1"/>
                    </a:solidFill>
                  </a:rPr>
                  <a:t> </a:t>
                </a:r>
                <a:r>
                  <a:rPr lang="en-US" i="1" spc="-5" dirty="0">
                    <a:solidFill>
                      <a:schemeClr val="tx1"/>
                    </a:solidFill>
                  </a:rPr>
                  <a:t>f</a:t>
                </a:r>
                <a:r>
                  <a:rPr lang="en-US" i="1" dirty="0">
                    <a:solidFill>
                      <a:schemeClr val="tx1"/>
                    </a:solidFill>
                  </a:rPr>
                  <a:t> </a:t>
                </a:r>
                <a:r>
                  <a:rPr lang="en-US" i="1" spc="-20" dirty="0">
                    <a:solidFill>
                      <a:schemeClr val="tx1"/>
                    </a:solidFill>
                  </a:rPr>
                  <a:t> </a:t>
                </a:r>
                <a:r>
                  <a:rPr lang="en-US" spc="-10" dirty="0">
                    <a:solidFill>
                      <a:schemeClr val="tx1"/>
                    </a:solidFill>
                  </a:rPr>
                  <a:t>take</a:t>
                </a:r>
                <a:r>
                  <a:rPr lang="en-US" spc="-5" dirty="0">
                    <a:solidFill>
                      <a:schemeClr val="tx1"/>
                    </a:solidFill>
                  </a:rPr>
                  <a:t>s</a:t>
                </a:r>
                <a:r>
                  <a:rPr lang="en-US" spc="25" dirty="0">
                    <a:solidFill>
                      <a:schemeClr val="tx1"/>
                    </a:solidFill>
                  </a:rPr>
                  <a:t> </a:t>
                </a:r>
                <a:r>
                  <a:rPr lang="en-US" spc="-10" dirty="0">
                    <a:solidFill>
                      <a:schemeClr val="tx1"/>
                    </a:solidFill>
                  </a:rPr>
                  <a:t>o</a:t>
                </a:r>
                <a:r>
                  <a:rPr lang="en-US" spc="-5" dirty="0">
                    <a:solidFill>
                      <a:schemeClr val="tx1"/>
                    </a:solidFill>
                  </a:rPr>
                  <a:t>n</a:t>
                </a:r>
                <a:r>
                  <a:rPr lang="en-US" spc="25" dirty="0">
                    <a:solidFill>
                      <a:schemeClr val="tx1"/>
                    </a:solidFill>
                  </a:rPr>
                  <a:t> </a:t>
                </a:r>
                <a:r>
                  <a:rPr lang="en-US" spc="-5" dirty="0">
                    <a:solidFill>
                      <a:schemeClr val="tx1"/>
                    </a:solidFill>
                  </a:rPr>
                  <a:t>a</a:t>
                </a:r>
                <a:r>
                  <a:rPr lang="en-US" spc="25" dirty="0">
                    <a:solidFill>
                      <a:schemeClr val="tx1"/>
                    </a:solidFill>
                  </a:rPr>
                  <a:t> </a:t>
                </a:r>
                <a:r>
                  <a:rPr lang="en-US" spc="-15" dirty="0">
                    <a:solidFill>
                      <a:schemeClr val="tx1"/>
                    </a:solidFill>
                  </a:rPr>
                  <a:t>minimu</a:t>
                </a:r>
                <a:r>
                  <a:rPr lang="en-US" spc="-10" dirty="0">
                    <a:solidFill>
                      <a:schemeClr val="tx1"/>
                    </a:solidFill>
                  </a:rPr>
                  <a:t>m</a:t>
                </a:r>
                <a:r>
                  <a:rPr lang="en-US" spc="25" dirty="0">
                    <a:solidFill>
                      <a:schemeClr val="tx1"/>
                    </a:solidFill>
                  </a:rPr>
                  <a:t> </a:t>
                </a:r>
                <a:r>
                  <a:rPr lang="en-US" spc="-10" dirty="0">
                    <a:solidFill>
                      <a:schemeClr val="tx1"/>
                    </a:solidFill>
                  </a:rPr>
                  <a:t>valu</a:t>
                </a:r>
                <a:r>
                  <a:rPr lang="en-US" spc="-5" dirty="0">
                    <a:solidFill>
                      <a:schemeClr val="tx1"/>
                    </a:solidFill>
                  </a:rPr>
                  <a:t>e</a:t>
                </a:r>
                <a:r>
                  <a:rPr lang="en-US" spc="25" dirty="0">
                    <a:solidFill>
                      <a:schemeClr val="tx1"/>
                    </a:solidFill>
                  </a:rPr>
                  <a:t> </a:t>
                </a:r>
                <a:r>
                  <a:rPr lang="en-US" i="1" spc="45" dirty="0" err="1">
                    <a:solidFill>
                      <a:schemeClr val="tx1"/>
                    </a:solidFill>
                  </a:rPr>
                  <a:t>m</a:t>
                </a:r>
                <a:r>
                  <a:rPr lang="en-US" baseline="-25000" dirty="0" err="1">
                    <a:solidFill>
                      <a:schemeClr val="tx1"/>
                    </a:solidFill>
                  </a:rPr>
                  <a:t>min</a:t>
                </a:r>
                <a:r>
                  <a:rPr lang="en-US" baseline="-11111" dirty="0">
                    <a:solidFill>
                      <a:schemeClr val="tx1"/>
                    </a:solidFill>
                  </a:rPr>
                  <a:t> </a:t>
                </a:r>
                <a:r>
                  <a:rPr lang="en-US" spc="-10" dirty="0">
                    <a:solidFill>
                      <a:schemeClr val="tx1"/>
                    </a:solidFill>
                  </a:rPr>
                  <a:t>an</a:t>
                </a:r>
                <a:r>
                  <a:rPr lang="en-US" spc="-5" dirty="0">
                    <a:solidFill>
                      <a:schemeClr val="tx1"/>
                    </a:solidFill>
                  </a:rPr>
                  <a:t>d</a:t>
                </a:r>
                <a:r>
                  <a:rPr lang="en-US" spc="114" dirty="0">
                    <a:solidFill>
                      <a:schemeClr val="tx1"/>
                    </a:solidFill>
                  </a:rPr>
                  <a:t> </a:t>
                </a:r>
                <a:r>
                  <a:rPr lang="en-US" spc="-5" dirty="0">
                    <a:solidFill>
                      <a:schemeClr val="tx1"/>
                    </a:solidFill>
                  </a:rPr>
                  <a:t>a</a:t>
                </a:r>
                <a:r>
                  <a:rPr lang="en-US" spc="114" dirty="0">
                    <a:solidFill>
                      <a:schemeClr val="tx1"/>
                    </a:solidFill>
                  </a:rPr>
                  <a:t> </a:t>
                </a:r>
                <a:r>
                  <a:rPr lang="en-US" spc="-15" dirty="0">
                    <a:solidFill>
                      <a:schemeClr val="tx1"/>
                    </a:solidFill>
                  </a:rPr>
                  <a:t>maximu</a:t>
                </a:r>
                <a:r>
                  <a:rPr lang="en-US" spc="-10" dirty="0">
                    <a:solidFill>
                      <a:schemeClr val="tx1"/>
                    </a:solidFill>
                  </a:rPr>
                  <a:t>m</a:t>
                </a:r>
                <a:r>
                  <a:rPr lang="en-US" spc="120" dirty="0">
                    <a:solidFill>
                      <a:schemeClr val="tx1"/>
                    </a:solidFill>
                  </a:rPr>
                  <a:t> </a:t>
                </a:r>
                <a:r>
                  <a:rPr lang="en-US" spc="-10" dirty="0">
                    <a:solidFill>
                      <a:schemeClr val="tx1"/>
                    </a:solidFill>
                  </a:rPr>
                  <a:t>valu</a:t>
                </a:r>
                <a:r>
                  <a:rPr lang="en-US" spc="-5" dirty="0">
                    <a:solidFill>
                      <a:schemeClr val="tx1"/>
                    </a:solidFill>
                  </a:rPr>
                  <a:t>e</a:t>
                </a:r>
                <a:r>
                  <a:rPr lang="en-US" dirty="0">
                    <a:solidFill>
                      <a:schemeClr val="tx1"/>
                    </a:solidFill>
                  </a:rPr>
                  <a:t> </a:t>
                </a:r>
                <a:r>
                  <a:rPr lang="en-US" spc="-65" dirty="0">
                    <a:solidFill>
                      <a:schemeClr val="tx1"/>
                    </a:solidFill>
                  </a:rPr>
                  <a:t> </a:t>
                </a:r>
                <a:r>
                  <a:rPr lang="en-US" i="1" spc="-5" dirty="0" err="1">
                    <a:solidFill>
                      <a:schemeClr val="tx1"/>
                    </a:solidFill>
                  </a:rPr>
                  <a:t>M</a:t>
                </a:r>
                <a:r>
                  <a:rPr lang="en-US" baseline="-25000" dirty="0" err="1">
                    <a:solidFill>
                      <a:schemeClr val="tx1"/>
                    </a:solidFill>
                  </a:rPr>
                  <a:t>max</a:t>
                </a:r>
                <a:r>
                  <a:rPr lang="en-US" baseline="-11111" dirty="0">
                    <a:solidFill>
                      <a:schemeClr val="tx1"/>
                    </a:solidFill>
                  </a:rPr>
                  <a:t> </a:t>
                </a:r>
                <a:r>
                  <a:rPr lang="en-US" spc="60" baseline="-11111" dirty="0">
                    <a:solidFill>
                      <a:schemeClr val="tx1"/>
                    </a:solidFill>
                  </a:rPr>
                  <a:t> </a:t>
                </a:r>
                <a:r>
                  <a:rPr lang="en-US" spc="-10" dirty="0">
                    <a:solidFill>
                      <a:schemeClr val="tx1"/>
                    </a:solidFill>
                  </a:rPr>
                  <a:t>o</a:t>
                </a:r>
                <a:r>
                  <a:rPr lang="en-US" spc="-5" dirty="0">
                    <a:solidFill>
                      <a:schemeClr val="tx1"/>
                    </a:solidFill>
                  </a:rPr>
                  <a:t>n</a:t>
                </a:r>
                <a:r>
                  <a:rPr lang="en-US" spc="114" dirty="0">
                    <a:solidFill>
                      <a:schemeClr val="tx1"/>
                    </a:solidFill>
                  </a:rPr>
                  <a:t> </a:t>
                </a:r>
                <a:r>
                  <a:rPr lang="en-US" spc="-10" dirty="0">
                    <a:solidFill>
                      <a:schemeClr val="tx1"/>
                    </a:solidFill>
                  </a:rPr>
                  <a:t>th</a:t>
                </a:r>
                <a:r>
                  <a:rPr lang="en-US" spc="-5" dirty="0">
                    <a:solidFill>
                      <a:schemeClr val="tx1"/>
                    </a:solidFill>
                  </a:rPr>
                  <a:t>e</a:t>
                </a:r>
                <a:r>
                  <a:rPr lang="en-US" spc="114" dirty="0">
                    <a:solidFill>
                      <a:schemeClr val="tx1"/>
                    </a:solidFill>
                  </a:rPr>
                  <a:t> </a:t>
                </a:r>
                <a:r>
                  <a:rPr lang="en-US" spc="-10" dirty="0">
                    <a:solidFill>
                      <a:schemeClr val="tx1"/>
                    </a:solidFill>
                  </a:rPr>
                  <a:t>close</a:t>
                </a:r>
                <a:r>
                  <a:rPr lang="en-US" spc="-5" dirty="0">
                    <a:solidFill>
                      <a:schemeClr val="tx1"/>
                    </a:solidFill>
                  </a:rPr>
                  <a:t>d</a:t>
                </a:r>
                <a:r>
                  <a:rPr lang="en-US" spc="114" dirty="0">
                    <a:solidFill>
                      <a:schemeClr val="tx1"/>
                    </a:solidFill>
                  </a:rPr>
                  <a:t> </a:t>
                </a:r>
                <a:r>
                  <a:rPr lang="en-US" spc="-5" dirty="0">
                    <a:solidFill>
                      <a:schemeClr val="tx1"/>
                    </a:solidFill>
                  </a:rPr>
                  <a:t>i</a:t>
                </a:r>
                <a:r>
                  <a:rPr lang="en-US" spc="-10" dirty="0">
                    <a:solidFill>
                      <a:schemeClr val="tx1"/>
                    </a:solidFill>
                  </a:rPr>
                  <a:t>nterva</a:t>
                </a:r>
                <a:r>
                  <a:rPr lang="en-US" spc="-5" dirty="0">
                    <a:solidFill>
                      <a:schemeClr val="tx1"/>
                    </a:solidFill>
                  </a:rPr>
                  <a:t>l</a:t>
                </a:r>
                <a:r>
                  <a:rPr lang="en-US" spc="120"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a:t>
                </a:r>
                <a:r>
                  <a:rPr lang="en-US" spc="120" dirty="0">
                    <a:solidFill>
                      <a:schemeClr val="tx1"/>
                    </a:solidFill>
                  </a:rPr>
                  <a:t> </a:t>
                </a:r>
                <a:r>
                  <a:rPr lang="en-US" spc="-5" dirty="0">
                    <a:solidFill>
                      <a:schemeClr val="tx1"/>
                    </a:solidFill>
                  </a:rPr>
                  <a:t>Furthermore,</a:t>
                </a:r>
                <a:r>
                  <a:rPr lang="en-US" spc="120" dirty="0">
                    <a:solidFill>
                      <a:schemeClr val="tx1"/>
                    </a:solidFill>
                  </a:rPr>
                  <a:t> </a:t>
                </a:r>
                <a:r>
                  <a:rPr lang="en-US" spc="-10" dirty="0">
                    <a:solidFill>
                      <a:schemeClr val="tx1"/>
                    </a:solidFill>
                  </a:rPr>
                  <a:t> </a:t>
                </a:r>
              </a:p>
              <a:p>
                <a:pPr marL="36900" indent="0">
                  <a:lnSpc>
                    <a:spcPct val="100000"/>
                  </a:lnSpc>
                  <a:buNone/>
                </a:pPr>
                <a14:m>
                  <m:oMathPara xmlns:m="http://schemas.openxmlformats.org/officeDocument/2006/math">
                    <m:oMathParaPr>
                      <m:jc m:val="centerGroup"/>
                    </m:oMathParaPr>
                    <m:oMath xmlns:m="http://schemas.openxmlformats.org/officeDocument/2006/math">
                      <m:sSub>
                        <m:sSubPr>
                          <m:ctrlPr>
                            <a:rPr lang="en-US"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𝑚</m:t>
                          </m:r>
                        </m:e>
                        <m:sub>
                          <m:r>
                            <m:rPr>
                              <m:sty m:val="p"/>
                            </m:rPr>
                            <a:rPr lang="en-US" b="0" i="0" spc="-10" smtClean="0">
                              <a:solidFill>
                                <a:schemeClr val="tx1"/>
                              </a:solidFill>
                              <a:latin typeface="Cambria Math" panose="02040503050406030204" pitchFamily="18" charset="0"/>
                              <a:cs typeface="Times New Roman"/>
                            </a:rPr>
                            <m:t>min</m:t>
                          </m:r>
                        </m:sub>
                      </m:sSub>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𝑏</m:t>
                          </m:r>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𝑎</m:t>
                          </m:r>
                        </m:e>
                      </m:d>
                      <m:r>
                        <a:rPr lang="en-US" b="0" i="1" spc="-10" smtClean="0">
                          <a:solidFill>
                            <a:schemeClr val="tx1"/>
                          </a:solidFill>
                          <a:latin typeface="Cambria Math" panose="02040503050406030204" pitchFamily="18" charset="0"/>
                          <a:ea typeface="Cambria Math" panose="02040503050406030204" pitchFamily="18" charset="0"/>
                          <a:cs typeface="Times New Roman"/>
                        </a:rPr>
                        <m:t>≤</m:t>
                      </m:r>
                      <m:nary>
                        <m:nary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ea typeface="Cambria Math" panose="02040503050406030204" pitchFamily="18" charset="0"/>
                              <a:cs typeface="Times New Roman"/>
                            </a:rPr>
                            <m:t>𝑎</m:t>
                          </m:r>
                        </m:sub>
                        <m:sup>
                          <m:r>
                            <a:rPr lang="en-US" b="0" i="1" spc="-10" smtClean="0">
                              <a:solidFill>
                                <a:schemeClr val="tx1"/>
                              </a:solidFill>
                              <a:latin typeface="Cambria Math" panose="02040503050406030204" pitchFamily="18" charset="0"/>
                              <a:ea typeface="Cambria Math" panose="02040503050406030204" pitchFamily="18" charset="0"/>
                              <a:cs typeface="Times New Roman"/>
                            </a:rPr>
                            <m:t>𝑏</m:t>
                          </m:r>
                        </m:sup>
                        <m:e>
                          <m:r>
                            <a:rPr lang="en-US" b="0" i="1" spc="-10" smtClean="0">
                              <a:solidFill>
                                <a:schemeClr val="tx1"/>
                              </a:solidFill>
                              <a:latin typeface="Cambria Math" panose="02040503050406030204" pitchFamily="18" charset="0"/>
                              <a:ea typeface="Cambria Math" panose="02040503050406030204" pitchFamily="18" charset="0"/>
                              <a:cs typeface="Times New Roman"/>
                            </a:rPr>
                            <m:t>𝑓</m:t>
                          </m:r>
                          <m:d>
                            <m:d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dPr>
                            <m:e>
                              <m:r>
                                <a:rPr lang="en-US" b="0" i="1" spc="-10" smtClean="0">
                                  <a:solidFill>
                                    <a:schemeClr val="tx1"/>
                                  </a:solidFill>
                                  <a:latin typeface="Cambria Math" panose="02040503050406030204" pitchFamily="18" charset="0"/>
                                  <a:ea typeface="Cambria Math" panose="02040503050406030204" pitchFamily="18" charset="0"/>
                                  <a:cs typeface="Times New Roman"/>
                                </a:rPr>
                                <m:t>𝑥</m:t>
                              </m:r>
                            </m:e>
                          </m:d>
                        </m:e>
                      </m:nary>
                      <m:r>
                        <a:rPr lang="en-US" b="0" i="1" spc="-10" smtClean="0">
                          <a:solidFill>
                            <a:schemeClr val="tx1"/>
                          </a:solidFill>
                          <a:latin typeface="Cambria Math" panose="02040503050406030204" pitchFamily="18" charset="0"/>
                          <a:ea typeface="Cambria Math" panose="02040503050406030204" pitchFamily="18" charset="0"/>
                          <a:cs typeface="Times New Roman"/>
                        </a:rPr>
                        <m:t>𝑑𝑥</m:t>
                      </m:r>
                      <m:r>
                        <a:rPr lang="en-US" b="0" i="1" spc="-10"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ea typeface="Cambria Math" panose="02040503050406030204" pitchFamily="18" charset="0"/>
                              <a:cs typeface="Times New Roman"/>
                            </a:rPr>
                            <m:t>𝑀</m:t>
                          </m:r>
                        </m:e>
                        <m:sub>
                          <m:r>
                            <m:rPr>
                              <m:sty m:val="p"/>
                            </m:rPr>
                            <a:rPr lang="en-US" b="0" i="0" spc="-10" smtClean="0">
                              <a:solidFill>
                                <a:schemeClr val="tx1"/>
                              </a:solidFill>
                              <a:latin typeface="Cambria Math" panose="02040503050406030204" pitchFamily="18" charset="0"/>
                              <a:ea typeface="Cambria Math" panose="02040503050406030204" pitchFamily="18" charset="0"/>
                              <a:cs typeface="Times New Roman"/>
                            </a:rPr>
                            <m:t>max</m:t>
                          </m:r>
                        </m:sub>
                      </m:sSub>
                      <m:d>
                        <m:d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dPr>
                        <m:e>
                          <m:r>
                            <a:rPr lang="en-US" b="0" i="1" spc="-10" smtClean="0">
                              <a:solidFill>
                                <a:schemeClr val="tx1"/>
                              </a:solidFill>
                              <a:latin typeface="Cambria Math" panose="02040503050406030204" pitchFamily="18" charset="0"/>
                              <a:ea typeface="Cambria Math" panose="02040503050406030204" pitchFamily="18" charset="0"/>
                              <a:cs typeface="Times New Roman"/>
                            </a:rPr>
                            <m:t>𝑏</m:t>
                          </m:r>
                          <m:r>
                            <a:rPr lang="en-US" b="0" i="1" spc="-10" smtClean="0">
                              <a:solidFill>
                                <a:schemeClr val="tx1"/>
                              </a:solidFill>
                              <a:latin typeface="Cambria Math" panose="02040503050406030204" pitchFamily="18" charset="0"/>
                              <a:ea typeface="Cambria Math" panose="02040503050406030204" pitchFamily="18" charset="0"/>
                              <a:cs typeface="Times New Roman"/>
                            </a:rPr>
                            <m:t>−</m:t>
                          </m:r>
                          <m:r>
                            <a:rPr lang="en-US" b="0" i="1" spc="-10" smtClean="0">
                              <a:solidFill>
                                <a:schemeClr val="tx1"/>
                              </a:solidFill>
                              <a:latin typeface="Cambria Math" panose="02040503050406030204" pitchFamily="18" charset="0"/>
                              <a:ea typeface="Cambria Math" panose="02040503050406030204" pitchFamily="18" charset="0"/>
                              <a:cs typeface="Times New Roman"/>
                            </a:rPr>
                            <m:t>𝑎</m:t>
                          </m:r>
                        </m:e>
                      </m:d>
                    </m:oMath>
                  </m:oMathPara>
                </a14:m>
                <a:endParaRPr lang="en-US" dirty="0">
                  <a:solidFill>
                    <a:schemeClr val="tx1"/>
                  </a:solidFill>
                </a:endParaRPr>
              </a:p>
              <a:p>
                <a:pPr marL="36900" indent="0">
                  <a:lnSpc>
                    <a:spcPct val="100000"/>
                  </a:lnSpc>
                  <a:buNone/>
                </a:pPr>
                <a:r>
                  <a:rPr lang="en-US" dirty="0"/>
                  <a:t>by Section 5.2.</a:t>
                </a:r>
                <a:r>
                  <a:rPr lang="en-US" dirty="0">
                    <a:solidFill>
                      <a:schemeClr val="tx1"/>
                    </a:solidFill>
                  </a:rPr>
                  <a:t> Therefore, </a:t>
                </a:r>
                <a14:m>
                  <m:oMath xmlns:m="http://schemas.openxmlformats.org/officeDocument/2006/math">
                    <m:sSub>
                      <m:sSubPr>
                        <m:ctrlPr>
                          <a:rPr lang="en-US" i="1" spc="-10">
                            <a:solidFill>
                              <a:schemeClr val="tx1"/>
                            </a:solidFill>
                            <a:latin typeface="Cambria Math" panose="02040503050406030204" pitchFamily="18" charset="0"/>
                            <a:cs typeface="Times New Roman"/>
                          </a:rPr>
                        </m:ctrlPr>
                      </m:sSubPr>
                      <m:e>
                        <m:r>
                          <a:rPr lang="en-US" i="1" spc="-10">
                            <a:solidFill>
                              <a:schemeClr val="tx1"/>
                            </a:solidFill>
                            <a:latin typeface="Cambria Math" panose="02040503050406030204" pitchFamily="18" charset="0"/>
                            <a:cs typeface="Times New Roman"/>
                          </a:rPr>
                          <m:t>𝑚</m:t>
                        </m:r>
                      </m:e>
                      <m:sub>
                        <m:r>
                          <m:rPr>
                            <m:sty m:val="p"/>
                          </m:rPr>
                          <a:rPr lang="en-US" i="0" spc="-10">
                            <a:solidFill>
                              <a:schemeClr val="tx1"/>
                            </a:solidFill>
                            <a:latin typeface="Cambria Math" panose="02040503050406030204" pitchFamily="18" charset="0"/>
                            <a:cs typeface="Times New Roman"/>
                          </a:rPr>
                          <m:t>min</m:t>
                        </m:r>
                      </m:sub>
                    </m:sSub>
                    <m:r>
                      <a:rPr lang="en-US" i="1" spc="-10">
                        <a:solidFill>
                          <a:schemeClr val="tx1"/>
                        </a:solidFill>
                        <a:latin typeface="Cambria Math" panose="02040503050406030204" pitchFamily="18" charset="0"/>
                        <a:ea typeface="Cambria Math" panose="02040503050406030204" pitchFamily="18" charset="0"/>
                        <a:cs typeface="Times New Roman"/>
                      </a:rPr>
                      <m:t>≤</m:t>
                    </m:r>
                    <m:r>
                      <a:rPr lang="en-US" b="0" i="1" spc="-10" smtClean="0">
                        <a:solidFill>
                          <a:schemeClr val="tx1"/>
                        </a:solidFill>
                        <a:latin typeface="Cambria Math" panose="02040503050406030204" pitchFamily="18" charset="0"/>
                        <a:ea typeface="Cambria Math" panose="02040503050406030204" pitchFamily="18" charset="0"/>
                        <a:cs typeface="Times New Roman"/>
                      </a:rPr>
                      <m:t>𝑀</m:t>
                    </m:r>
                    <m:r>
                      <a:rPr lang="en-US" i="1" spc="-10">
                        <a:solidFill>
                          <a:schemeClr val="tx1"/>
                        </a:solidFill>
                        <a:latin typeface="Cambria Math" panose="02040503050406030204" pitchFamily="18" charset="0"/>
                        <a:ea typeface="Cambria Math" panose="02040503050406030204" pitchFamily="18" charset="0"/>
                        <a:cs typeface="Times New Roman"/>
                      </a:rPr>
                      <m:t>≤</m:t>
                    </m:r>
                    <m:sSub>
                      <m:sSubPr>
                        <m:ctrlPr>
                          <a:rPr lang="en-US" i="1" spc="-10">
                            <a:solidFill>
                              <a:schemeClr val="tx1"/>
                            </a:solidFill>
                            <a:latin typeface="Cambria Math" panose="02040503050406030204" pitchFamily="18" charset="0"/>
                            <a:ea typeface="Cambria Math" panose="02040503050406030204" pitchFamily="18" charset="0"/>
                            <a:cs typeface="Times New Roman"/>
                          </a:rPr>
                        </m:ctrlPr>
                      </m:sSubPr>
                      <m:e>
                        <m:r>
                          <a:rPr lang="en-US" i="1" spc="-10">
                            <a:solidFill>
                              <a:schemeClr val="tx1"/>
                            </a:solidFill>
                            <a:latin typeface="Cambria Math" panose="02040503050406030204" pitchFamily="18" charset="0"/>
                            <a:ea typeface="Cambria Math" panose="02040503050406030204" pitchFamily="18" charset="0"/>
                            <a:cs typeface="Times New Roman"/>
                          </a:rPr>
                          <m:t>𝑀</m:t>
                        </m:r>
                      </m:e>
                      <m:sub>
                        <m:r>
                          <m:rPr>
                            <m:sty m:val="p"/>
                          </m:rPr>
                          <a:rPr lang="en-US" i="0" spc="-10">
                            <a:solidFill>
                              <a:schemeClr val="tx1"/>
                            </a:solidFill>
                            <a:latin typeface="Cambria Math" panose="02040503050406030204" pitchFamily="18" charset="0"/>
                            <a:ea typeface="Cambria Math" panose="02040503050406030204" pitchFamily="18" charset="0"/>
                            <a:cs typeface="Times New Roman"/>
                          </a:rPr>
                          <m:t>max</m:t>
                        </m:r>
                      </m:sub>
                    </m:sSub>
                  </m:oMath>
                </a14:m>
                <a:r>
                  <a:rPr lang="en-US" dirty="0">
                    <a:solidFill>
                      <a:schemeClr val="tx1"/>
                    </a:solidFill>
                  </a:rPr>
                  <a:t>  and there is </a:t>
                </a:r>
                <a14:m>
                  <m:oMath xmlns:m="http://schemas.openxmlformats.org/officeDocument/2006/math">
                    <m:r>
                      <a:rPr lang="en-US" b="0" i="1" smtClean="0">
                        <a:solidFill>
                          <a:schemeClr val="tx1"/>
                        </a:solidFill>
                        <a:latin typeface="Cambria Math" panose="02040503050406030204" pitchFamily="18" charset="0"/>
                        <a:cs typeface="Times New Roman"/>
                      </a:rPr>
                      <m:t>𝑐</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𝑎</m:t>
                    </m:r>
                    <m:r>
                      <a:rPr lang="en-US" b="0" i="1" smtClean="0">
                        <a:solidFill>
                          <a:schemeClr val="tx1"/>
                        </a:solidFill>
                        <a:latin typeface="Cambria Math" panose="02040503050406030204" pitchFamily="18" charset="0"/>
                        <a:ea typeface="Cambria Math" panose="02040503050406030204" pitchFamily="18" charset="0"/>
                        <a:cs typeface="Times New Roman"/>
                      </a:rPr>
                      <m:t>, </m:t>
                    </m:r>
                    <m:r>
                      <a:rPr lang="en-US" b="0" i="1" smtClean="0">
                        <a:solidFill>
                          <a:schemeClr val="tx1"/>
                        </a:solidFill>
                        <a:latin typeface="Cambria Math" panose="02040503050406030204" pitchFamily="18" charset="0"/>
                        <a:ea typeface="Cambria Math" panose="02040503050406030204" pitchFamily="18" charset="0"/>
                        <a:cs typeface="Times New Roman"/>
                      </a:rPr>
                      <m:t>𝑏</m:t>
                    </m:r>
                    <m:r>
                      <a:rPr lang="en-US" b="0" i="1" smtClean="0">
                        <a:solidFill>
                          <a:schemeClr val="tx1"/>
                        </a:solidFill>
                        <a:latin typeface="Cambria Math" panose="02040503050406030204" pitchFamily="18" charset="0"/>
                        <a:ea typeface="Cambria Math" panose="02040503050406030204" pitchFamily="18" charset="0"/>
                        <a:cs typeface="Times New Roman"/>
                      </a:rPr>
                      <m:t>]</m:t>
                    </m:r>
                  </m:oMath>
                </a14:m>
                <a:r>
                  <a:rPr lang="en-US" dirty="0">
                    <a:solidFill>
                      <a:schemeClr val="tx1"/>
                    </a:solidFill>
                  </a:rPr>
                  <a:t> such that  </a:t>
                </a:r>
                <a:r>
                  <a:rPr lang="en-US" i="1" dirty="0">
                    <a:solidFill>
                      <a:schemeClr val="tx1"/>
                    </a:solidFill>
                  </a:rPr>
                  <a:t>f</a:t>
                </a:r>
                <a:r>
                  <a:rPr lang="en-US" dirty="0">
                    <a:solidFill>
                      <a:schemeClr val="tx1"/>
                    </a:solidFill>
                  </a:rPr>
                  <a:t>(</a:t>
                </a:r>
                <a:r>
                  <a:rPr lang="en-US" i="1" dirty="0">
                    <a:solidFill>
                      <a:schemeClr val="tx1"/>
                    </a:solidFill>
                  </a:rPr>
                  <a:t>c</a:t>
                </a:r>
                <a:r>
                  <a:rPr lang="en-US" dirty="0">
                    <a:solidFill>
                      <a:schemeClr val="tx1"/>
                    </a:solidFill>
                  </a:rPr>
                  <a:t>) = </a:t>
                </a:r>
                <a:r>
                  <a:rPr lang="en-US" i="1" dirty="0">
                    <a:solidFill>
                      <a:schemeClr val="tx1"/>
                    </a:solidFill>
                  </a:rPr>
                  <a:t>M</a:t>
                </a:r>
                <a:r>
                  <a:rPr lang="en-US" dirty="0">
                    <a:solidFill>
                      <a:schemeClr val="tx1"/>
                    </a:solidFill>
                  </a:rPr>
                  <a:t>  by the Intermediate Value Theorem.</a:t>
                </a:r>
              </a:p>
              <a:p>
                <a:pPr marL="36900" indent="0">
                  <a:lnSpc>
                    <a:spcPct val="100000"/>
                  </a:lnSpc>
                  <a:buNone/>
                </a:pPr>
                <a:endParaRPr lang="en-US" dirty="0"/>
              </a:p>
              <a:p>
                <a:pPr marL="36900" indent="0">
                  <a:lnSpc>
                    <a:spcPct val="100000"/>
                  </a:lnSpc>
                  <a:buNone/>
                </a:pPr>
                <a:r>
                  <a:rPr lang="en-US" spc="-15" dirty="0"/>
                  <a:t>Fo</a:t>
                </a:r>
                <a:r>
                  <a:rPr lang="en-US" spc="-5" dirty="0"/>
                  <a:t>r</a:t>
                </a:r>
                <a:r>
                  <a:rPr lang="en-US" spc="35" dirty="0"/>
                  <a:t> </a:t>
                </a:r>
                <a:r>
                  <a:rPr lang="en-US" spc="-10" dirty="0"/>
                  <a:t>example</a:t>
                </a:r>
                <a:r>
                  <a:rPr lang="en-US" spc="-5" dirty="0"/>
                  <a:t>,</a:t>
                </a:r>
                <a:r>
                  <a:rPr lang="en-US" spc="40" dirty="0"/>
                  <a:t> </a:t>
                </a:r>
                <a:r>
                  <a:rPr lang="en-US" spc="-10" dirty="0"/>
                  <a:t>th</a:t>
                </a:r>
                <a:r>
                  <a:rPr lang="en-US" spc="-5" dirty="0"/>
                  <a:t>e</a:t>
                </a:r>
                <a:r>
                  <a:rPr lang="en-US" spc="35" dirty="0"/>
                  <a:t> </a:t>
                </a:r>
                <a:r>
                  <a:rPr lang="en-US" spc="-10" dirty="0"/>
                  <a:t>averag</a:t>
                </a:r>
                <a:r>
                  <a:rPr lang="en-US" spc="-5" dirty="0"/>
                  <a:t>e</a:t>
                </a:r>
                <a:r>
                  <a:rPr lang="en-US" spc="35" dirty="0"/>
                  <a:t> </a:t>
                </a:r>
                <a:r>
                  <a:rPr lang="en-US" spc="-10" dirty="0"/>
                  <a:t>o</a:t>
                </a:r>
                <a:r>
                  <a:rPr lang="en-US" spc="-5" dirty="0"/>
                  <a:t>f</a:t>
                </a:r>
                <a:r>
                  <a:rPr lang="en-US" dirty="0"/>
                  <a:t> </a:t>
                </a:r>
                <a:r>
                  <a:rPr lang="en-US" spc="5"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5" dirty="0"/>
                  <a:t>sin</a:t>
                </a:r>
                <a:r>
                  <a:rPr lang="en-US" spc="-60" dirty="0"/>
                  <a:t> </a:t>
                </a:r>
                <a:r>
                  <a:rPr lang="en-US" i="1" spc="-5" dirty="0"/>
                  <a:t>x</a:t>
                </a:r>
                <a:r>
                  <a:rPr lang="en-US" i="1" dirty="0"/>
                  <a:t> </a:t>
                </a:r>
                <a:r>
                  <a:rPr lang="en-US" i="1" spc="-125" dirty="0"/>
                  <a:t> </a:t>
                </a:r>
                <a:r>
                  <a:rPr lang="en-US" spc="-10" dirty="0"/>
                  <a:t>o</a:t>
                </a:r>
                <a:r>
                  <a:rPr lang="en-US" spc="-5" dirty="0"/>
                  <a:t>n</a:t>
                </a:r>
                <a:r>
                  <a:rPr lang="en-US" spc="35" dirty="0"/>
                  <a:t> </a:t>
                </a:r>
                <a:r>
                  <a:rPr lang="en-US" spc="-5" dirty="0"/>
                  <a:t>[0,</a:t>
                </a:r>
                <a:r>
                  <a:rPr lang="en-US" spc="-85" dirty="0"/>
                  <a:t> </a:t>
                </a:r>
                <a:r>
                  <a:rPr lang="en-US" i="1" spc="-75" dirty="0"/>
                  <a:t>π</a:t>
                </a:r>
                <a:r>
                  <a:rPr lang="en-US" i="1" spc="-180" dirty="0"/>
                  <a:t> </a:t>
                </a:r>
                <a:r>
                  <a:rPr lang="en-US" spc="-5" dirty="0"/>
                  <a:t>]</a:t>
                </a:r>
                <a:r>
                  <a:rPr lang="en-US" spc="35" dirty="0"/>
                  <a:t> </a:t>
                </a:r>
                <a:r>
                  <a:rPr lang="en-US" spc="-5" dirty="0"/>
                  <a:t>is</a:t>
                </a:r>
                <a:r>
                  <a:rPr lang="en-US" spc="35" dirty="0"/>
                  <a:t> </a:t>
                </a:r>
                <a:r>
                  <a:rPr lang="en-US" spc="-10" dirty="0"/>
                  <a:t>2</a:t>
                </a:r>
                <a:r>
                  <a:rPr lang="en-US" i="1" spc="25" dirty="0"/>
                  <a:t>/</a:t>
                </a:r>
                <a:r>
                  <a:rPr lang="en-US" i="1" spc="80" dirty="0"/>
                  <a:t>π</a:t>
                </a:r>
                <a:r>
                  <a:rPr lang="en-US" i="1" spc="105" dirty="0"/>
                  <a:t> </a:t>
                </a:r>
                <a:r>
                  <a:rPr lang="en-US" spc="-10" dirty="0"/>
                  <a:t>b</a:t>
                </a:r>
                <a:r>
                  <a:rPr lang="en-US" spc="-5" dirty="0"/>
                  <a:t>y</a:t>
                </a:r>
                <a:r>
                  <a:rPr lang="en-US" spc="35" dirty="0"/>
                  <a:t>  a previous e</a:t>
                </a:r>
                <a:r>
                  <a:rPr lang="en-US" spc="-15" dirty="0"/>
                  <a:t>xampl</a:t>
                </a:r>
                <a:r>
                  <a:rPr lang="en-US" spc="-5" dirty="0"/>
                  <a:t>e.</a:t>
                </a:r>
                <a:r>
                  <a:rPr lang="en-US" spc="35" dirty="0"/>
                  <a:t> </a:t>
                </a:r>
                <a:r>
                  <a:rPr lang="en-US" spc="-10" dirty="0"/>
                  <a:t>We</a:t>
                </a:r>
                <a:r>
                  <a:rPr lang="en-US" spc="35" dirty="0"/>
                  <a:t> </a:t>
                </a:r>
                <a:r>
                  <a:rPr lang="en-US" spc="-10" dirty="0"/>
                  <a:t>have </a:t>
                </a:r>
                <a:r>
                  <a:rPr lang="en-US" i="1" spc="-5" dirty="0"/>
                  <a:t>f</a:t>
                </a:r>
                <a:r>
                  <a:rPr lang="en-US" spc="-5" dirty="0"/>
                  <a:t>(</a:t>
                </a:r>
                <a:r>
                  <a:rPr lang="en-US" i="1" spc="5" dirty="0"/>
                  <a:t>c</a:t>
                </a:r>
                <a:r>
                  <a:rPr lang="en-US" spc="-5" dirty="0"/>
                  <a:t>)</a:t>
                </a:r>
                <a:r>
                  <a:rPr lang="en-US" spc="25" dirty="0"/>
                  <a:t> </a:t>
                </a:r>
                <a:r>
                  <a:rPr lang="en-US" spc="-25" dirty="0"/>
                  <a:t>=</a:t>
                </a:r>
                <a:r>
                  <a:rPr lang="en-US" spc="-40" dirty="0"/>
                  <a:t> </a:t>
                </a:r>
                <a:r>
                  <a:rPr lang="en-US" spc="-10" dirty="0"/>
                  <a:t>2</a:t>
                </a:r>
                <a:r>
                  <a:rPr lang="en-US" i="1" spc="25" dirty="0"/>
                  <a:t>/</a:t>
                </a:r>
                <a:r>
                  <a:rPr lang="en-US" i="1" spc="80" dirty="0"/>
                  <a:t>π</a:t>
                </a:r>
                <a:r>
                  <a:rPr lang="en-US" i="1" dirty="0"/>
                  <a:t> </a:t>
                </a:r>
                <a:r>
                  <a:rPr lang="en-US" i="1" spc="-100" dirty="0"/>
                  <a:t> </a:t>
                </a:r>
                <a:r>
                  <a:rPr lang="en-US" spc="-5" dirty="0"/>
                  <a:t>for</a:t>
                </a:r>
                <a:r>
                  <a:rPr lang="en-US" spc="105" dirty="0"/>
                  <a:t> </a:t>
                </a:r>
                <a:r>
                  <a:rPr lang="en-US" i="1" spc="-5" dirty="0"/>
                  <a:t>c</a:t>
                </a:r>
                <a:r>
                  <a:rPr lang="en-US" i="1" spc="45" dirty="0"/>
                  <a:t> </a:t>
                </a:r>
                <a:r>
                  <a:rPr lang="en-US" spc="-25" dirty="0"/>
                  <a:t>=</a:t>
                </a:r>
                <a:r>
                  <a:rPr lang="en-US" spc="-40" dirty="0"/>
                  <a:t> </a:t>
                </a:r>
                <a:r>
                  <a:rPr lang="en-US" spc="-5" dirty="0"/>
                  <a:t>si</a:t>
                </a:r>
                <a:r>
                  <a:rPr lang="en-US" spc="-10" dirty="0"/>
                  <a:t>n</a:t>
                </a:r>
                <a:r>
                  <a:rPr lang="en-US" spc="-209" baseline="29629" dirty="0"/>
                  <a:t>−</a:t>
                </a:r>
                <a:r>
                  <a:rPr lang="en-US" spc="67" baseline="29629" dirty="0"/>
                  <a:t>1</a:t>
                </a:r>
                <a:r>
                  <a:rPr lang="en-US" spc="-5" dirty="0"/>
                  <a:t>(</a:t>
                </a:r>
                <a:r>
                  <a:rPr lang="en-US" spc="-10" dirty="0"/>
                  <a:t>2</a:t>
                </a:r>
                <a:r>
                  <a:rPr lang="en-US" i="1" spc="25" dirty="0"/>
                  <a:t>/</a:t>
                </a:r>
                <a:r>
                  <a:rPr lang="en-US" i="1" spc="80" dirty="0"/>
                  <a:t>π</a:t>
                </a:r>
                <a:r>
                  <a:rPr lang="en-US" i="1" spc="-180" dirty="0"/>
                  <a:t> </a:t>
                </a:r>
                <a:r>
                  <a:rPr lang="en-US" spc="-5" dirty="0"/>
                  <a:t>)</a:t>
                </a:r>
                <a:r>
                  <a:rPr lang="en-US" spc="25" dirty="0"/>
                  <a:t> </a:t>
                </a:r>
                <a:r>
                  <a:rPr lang="en-US" spc="-25" dirty="0"/>
                  <a:t>≈</a:t>
                </a:r>
                <a:r>
                  <a:rPr lang="en-US" spc="-40" dirty="0"/>
                  <a:t> </a:t>
                </a:r>
                <a:r>
                  <a:rPr lang="en-US" spc="-10" dirty="0"/>
                  <a:t>0.6</a:t>
                </a:r>
                <a:r>
                  <a:rPr lang="en-US" spc="-5" dirty="0"/>
                  <a:t>9.</a:t>
                </a:r>
                <a:r>
                  <a:rPr lang="en-US" spc="105" dirty="0"/>
                  <a:t> </a:t>
                </a:r>
                <a:r>
                  <a:rPr lang="en-US" spc="-10" dirty="0"/>
                  <a:t>Sinc</a:t>
                </a:r>
                <a:r>
                  <a:rPr lang="en-US" spc="-5" dirty="0"/>
                  <a:t>e</a:t>
                </a:r>
                <a:r>
                  <a:rPr lang="en-US" spc="105" dirty="0"/>
                  <a:t> </a:t>
                </a:r>
                <a:r>
                  <a:rPr lang="en-US" spc="-10" dirty="0"/>
                  <a:t>0.6</a:t>
                </a:r>
                <a:r>
                  <a:rPr lang="en-US" spc="-5" dirty="0"/>
                  <a:t>9</a:t>
                </a:r>
                <a:r>
                  <a:rPr lang="en-US" spc="105" dirty="0"/>
                  <a:t> </a:t>
                </a:r>
                <a:r>
                  <a:rPr lang="en-US" spc="-10" dirty="0"/>
                  <a:t>lie</a:t>
                </a:r>
                <a:r>
                  <a:rPr lang="en-US" spc="-5" dirty="0"/>
                  <a:t>s</a:t>
                </a:r>
                <a:r>
                  <a:rPr lang="en-US" spc="105" dirty="0"/>
                  <a:t> </a:t>
                </a:r>
                <a:r>
                  <a:rPr lang="en-US" spc="-5" dirty="0"/>
                  <a:t>in</a:t>
                </a:r>
                <a:r>
                  <a:rPr lang="en-US" spc="105" dirty="0"/>
                  <a:t> </a:t>
                </a:r>
                <a:r>
                  <a:rPr lang="en-US" spc="-5" dirty="0"/>
                  <a:t>[0,</a:t>
                </a:r>
                <a:r>
                  <a:rPr lang="en-US" spc="-85" dirty="0"/>
                  <a:t> </a:t>
                </a:r>
                <a:r>
                  <a:rPr lang="en-US" i="1" spc="-75" dirty="0"/>
                  <a:t>π</a:t>
                </a:r>
                <a:r>
                  <a:rPr lang="en-US" i="1" spc="-180" dirty="0"/>
                  <a:t> </a:t>
                </a:r>
                <a:r>
                  <a:rPr lang="en-US" spc="-5" dirty="0"/>
                  <a:t>],</a:t>
                </a:r>
                <a:r>
                  <a:rPr lang="en-US" dirty="0"/>
                  <a:t> </a:t>
                </a:r>
                <a:r>
                  <a:rPr lang="en-US" spc="75"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5" dirty="0"/>
                  <a:t>sin</a:t>
                </a:r>
                <a:r>
                  <a:rPr lang="en-US" spc="-60" dirty="0"/>
                  <a:t> </a:t>
                </a:r>
                <a:r>
                  <a:rPr lang="en-US" i="1" spc="-5" dirty="0"/>
                  <a:t>x</a:t>
                </a:r>
                <a:r>
                  <a:rPr lang="en-US" i="1" dirty="0"/>
                  <a:t> </a:t>
                </a:r>
                <a:r>
                  <a:rPr lang="en-US" i="1" spc="-55" dirty="0"/>
                  <a:t> </a:t>
                </a:r>
                <a:r>
                  <a:rPr lang="en-US" spc="-10" dirty="0"/>
                  <a:t>indeed take</a:t>
                </a:r>
                <a:r>
                  <a:rPr lang="en-US" spc="-5" dirty="0"/>
                  <a:t>s </a:t>
                </a:r>
                <a:r>
                  <a:rPr lang="en-US" spc="-10" dirty="0"/>
                  <a:t>o</a:t>
                </a:r>
                <a:r>
                  <a:rPr lang="en-US" spc="-5" dirty="0"/>
                  <a:t>n </a:t>
                </a:r>
                <a:r>
                  <a:rPr lang="en-US" spc="-10" dirty="0"/>
                  <a:t>it</a:t>
                </a:r>
                <a:r>
                  <a:rPr lang="en-US" spc="-5" dirty="0"/>
                  <a:t>s </a:t>
                </a:r>
                <a:r>
                  <a:rPr lang="en-US" spc="-10" dirty="0"/>
                  <a:t>averag</a:t>
                </a:r>
                <a:r>
                  <a:rPr lang="en-US" spc="-5" dirty="0"/>
                  <a:t>e</a:t>
                </a:r>
                <a:r>
                  <a:rPr lang="en-US" dirty="0"/>
                  <a:t> </a:t>
                </a:r>
                <a:r>
                  <a:rPr lang="en-US" spc="-10" dirty="0"/>
                  <a:t>valu</a:t>
                </a:r>
                <a:r>
                  <a:rPr lang="en-US" spc="-5" dirty="0"/>
                  <a:t>e</a:t>
                </a:r>
                <a:r>
                  <a:rPr lang="en-US" dirty="0"/>
                  <a:t> </a:t>
                </a:r>
                <a:r>
                  <a:rPr lang="en-US" spc="-10" dirty="0"/>
                  <a:t>a</a:t>
                </a:r>
                <a:r>
                  <a:rPr lang="en-US" spc="-5" dirty="0"/>
                  <a:t>t a </a:t>
                </a:r>
                <a:r>
                  <a:rPr lang="en-US" spc="-10" dirty="0"/>
                  <a:t>poin</a:t>
                </a:r>
                <a:r>
                  <a:rPr lang="en-US" spc="-5" dirty="0"/>
                  <a:t>t </a:t>
                </a:r>
                <a:r>
                  <a:rPr lang="en-US" spc="-10" dirty="0"/>
                  <a:t>i</a:t>
                </a:r>
                <a:r>
                  <a:rPr lang="en-US" spc="-5" dirty="0"/>
                  <a:t>n </a:t>
                </a:r>
                <a:r>
                  <a:rPr lang="en-US" spc="-10" dirty="0"/>
                  <a:t>th</a:t>
                </a:r>
                <a:r>
                  <a:rPr lang="en-US" spc="-5" dirty="0"/>
                  <a:t>e i</a:t>
                </a:r>
                <a:r>
                  <a:rPr lang="en-US" spc="-10" dirty="0"/>
                  <a:t>nterval.</a:t>
                </a:r>
                <a:endParaRPr lang="en-US" dirty="0"/>
              </a:p>
              <a:p>
                <a:pPr marL="3690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r="-682"/>
                </a:stretch>
              </a:blipFill>
            </p:spPr>
            <p:txBody>
              <a:bodyPr/>
              <a:lstStyle/>
              <a:p>
                <a:r>
                  <a:rPr lang="en-US">
                    <a:noFill/>
                  </a:rPr>
                  <a:t> </a:t>
                </a:r>
              </a:p>
            </p:txBody>
          </p:sp>
        </mc:Fallback>
      </mc:AlternateContent>
    </p:spTree>
    <p:extLst>
      <p:ext uri="{BB962C8B-B14F-4D97-AF65-F5344CB8AC3E}">
        <p14:creationId xmlns:p14="http://schemas.microsoft.com/office/powerpoint/2010/main" val="2632079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smtClean="0"/>
              <a:t>Washers (1 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10" dirty="0">
                <a:latin typeface="Times New Roman"/>
                <a:cs typeface="Times New Roman"/>
              </a:rPr>
              <a:t>A</a:t>
            </a:r>
            <a:r>
              <a:rPr lang="en-US" spc="20" dirty="0">
                <a:latin typeface="Times New Roman"/>
                <a:cs typeface="Times New Roman"/>
              </a:rPr>
              <a:t> </a:t>
            </a:r>
            <a:r>
              <a:rPr lang="en-US" b="1" i="1" spc="-5" dirty="0">
                <a:latin typeface="Times New Roman"/>
                <a:cs typeface="Times New Roman"/>
              </a:rPr>
              <a:t>solid</a:t>
            </a:r>
            <a:r>
              <a:rPr lang="en-US" b="1" i="1" spc="20" dirty="0">
                <a:latin typeface="Times New Roman"/>
                <a:cs typeface="Times New Roman"/>
              </a:rPr>
              <a:t> </a:t>
            </a:r>
            <a:r>
              <a:rPr lang="en-US" b="1" i="1" spc="-5" dirty="0">
                <a:latin typeface="Times New Roman"/>
                <a:cs typeface="Times New Roman"/>
              </a:rPr>
              <a:t>of</a:t>
            </a:r>
            <a:r>
              <a:rPr lang="en-US" b="1" i="1" spc="20" dirty="0">
                <a:latin typeface="Times New Roman"/>
                <a:cs typeface="Times New Roman"/>
              </a:rPr>
              <a:t> </a:t>
            </a:r>
            <a:r>
              <a:rPr lang="en-US" b="1" i="1" spc="-5" dirty="0">
                <a:latin typeface="Times New Roman"/>
                <a:cs typeface="Times New Roman"/>
              </a:rPr>
              <a:t>revolution</a:t>
            </a:r>
            <a:r>
              <a:rPr lang="en-US" b="1" i="1" spc="20" dirty="0">
                <a:latin typeface="Times New Roman"/>
                <a:cs typeface="Times New Roman"/>
              </a:rPr>
              <a:t> </a:t>
            </a:r>
            <a:r>
              <a:rPr lang="en-US" spc="-5" dirty="0">
                <a:latin typeface="Times New Roman"/>
                <a:cs typeface="Times New Roman"/>
              </a:rPr>
              <a:t>is</a:t>
            </a:r>
            <a:r>
              <a:rPr lang="en-US" spc="20" dirty="0">
                <a:latin typeface="Times New Roman"/>
                <a:cs typeface="Times New Roman"/>
              </a:rPr>
              <a:t> </a:t>
            </a:r>
            <a:r>
              <a:rPr lang="en-US" spc="-5" dirty="0">
                <a:latin typeface="Times New Roman"/>
                <a:cs typeface="Times New Roman"/>
              </a:rPr>
              <a:t>a</a:t>
            </a:r>
            <a:r>
              <a:rPr lang="en-US" spc="20" dirty="0">
                <a:latin typeface="Times New Roman"/>
                <a:cs typeface="Times New Roman"/>
              </a:rPr>
              <a:t> </a:t>
            </a:r>
            <a:r>
              <a:rPr lang="en-US" spc="-5" dirty="0">
                <a:latin typeface="Times New Roman"/>
                <a:cs typeface="Times New Roman"/>
              </a:rPr>
              <a:t>solid</a:t>
            </a:r>
            <a:r>
              <a:rPr lang="en-US" spc="20" dirty="0">
                <a:latin typeface="Times New Roman"/>
                <a:cs typeface="Times New Roman"/>
              </a:rPr>
              <a:t> </a:t>
            </a:r>
            <a:r>
              <a:rPr lang="en-US" spc="-5" dirty="0">
                <a:latin typeface="Times New Roman"/>
                <a:cs typeface="Times New Roman"/>
              </a:rPr>
              <a:t>obtained</a:t>
            </a:r>
            <a:r>
              <a:rPr lang="en-US" spc="20" dirty="0">
                <a:latin typeface="Times New Roman"/>
                <a:cs typeface="Times New Roman"/>
              </a:rPr>
              <a:t> </a:t>
            </a:r>
            <a:r>
              <a:rPr lang="en-US" spc="-5" dirty="0">
                <a:latin typeface="Times New Roman"/>
                <a:cs typeface="Times New Roman"/>
              </a:rPr>
              <a:t>by</a:t>
            </a:r>
            <a:r>
              <a:rPr lang="en-US" spc="20" dirty="0">
                <a:latin typeface="Times New Roman"/>
                <a:cs typeface="Times New Roman"/>
              </a:rPr>
              <a:t> </a:t>
            </a:r>
            <a:r>
              <a:rPr lang="en-US" spc="-5" dirty="0">
                <a:latin typeface="Times New Roman"/>
                <a:cs typeface="Times New Roman"/>
              </a:rPr>
              <a:t>rotating</a:t>
            </a:r>
            <a:r>
              <a:rPr lang="en-US" spc="20" dirty="0">
                <a:latin typeface="Times New Roman"/>
                <a:cs typeface="Times New Roman"/>
              </a:rPr>
              <a:t> </a:t>
            </a:r>
            <a:r>
              <a:rPr lang="en-US" spc="-5" dirty="0">
                <a:latin typeface="Times New Roman"/>
                <a:cs typeface="Times New Roman"/>
              </a:rPr>
              <a:t>a</a:t>
            </a:r>
            <a:r>
              <a:rPr lang="en-US" spc="20" dirty="0">
                <a:latin typeface="Times New Roman"/>
                <a:cs typeface="Times New Roman"/>
              </a:rPr>
              <a:t> </a:t>
            </a:r>
            <a:r>
              <a:rPr lang="en-US" spc="-5" dirty="0">
                <a:latin typeface="Times New Roman"/>
                <a:cs typeface="Times New Roman"/>
              </a:rPr>
              <a:t>region</a:t>
            </a:r>
            <a:r>
              <a:rPr lang="en-US" spc="20" dirty="0">
                <a:latin typeface="Times New Roman"/>
                <a:cs typeface="Times New Roman"/>
              </a:rPr>
              <a:t> </a:t>
            </a:r>
            <a:r>
              <a:rPr lang="en-US" spc="-5" dirty="0">
                <a:latin typeface="Times New Roman"/>
                <a:cs typeface="Times New Roman"/>
              </a:rPr>
              <a:t>in</a:t>
            </a:r>
            <a:r>
              <a:rPr lang="en-US" spc="20" dirty="0">
                <a:latin typeface="Times New Roman"/>
                <a:cs typeface="Times New Roman"/>
              </a:rPr>
              <a:t> </a:t>
            </a:r>
            <a:r>
              <a:rPr lang="en-US" spc="-5" dirty="0">
                <a:latin typeface="Times New Roman"/>
                <a:cs typeface="Times New Roman"/>
              </a:rPr>
              <a:t>the</a:t>
            </a:r>
            <a:r>
              <a:rPr lang="en-US" spc="20" dirty="0">
                <a:latin typeface="Times New Roman"/>
                <a:cs typeface="Times New Roman"/>
              </a:rPr>
              <a:t> </a:t>
            </a:r>
            <a:r>
              <a:rPr lang="en-US" spc="-10" dirty="0">
                <a:latin typeface="Times New Roman"/>
                <a:cs typeface="Times New Roman"/>
              </a:rPr>
              <a:t>p</a:t>
            </a:r>
            <a:r>
              <a:rPr lang="en-US" spc="-5" dirty="0">
                <a:latin typeface="Times New Roman"/>
                <a:cs typeface="Times New Roman"/>
              </a:rPr>
              <a:t>lane</a:t>
            </a:r>
            <a:r>
              <a:rPr lang="en-US" spc="20" dirty="0">
                <a:latin typeface="Times New Roman"/>
                <a:cs typeface="Times New Roman"/>
              </a:rPr>
              <a:t> </a:t>
            </a:r>
            <a:r>
              <a:rPr lang="en-US" spc="-5" dirty="0">
                <a:latin typeface="Times New Roman"/>
                <a:cs typeface="Times New Roman"/>
              </a:rPr>
              <a:t>about</a:t>
            </a:r>
            <a:r>
              <a:rPr lang="en-US" spc="20" dirty="0">
                <a:latin typeface="Times New Roman"/>
                <a:cs typeface="Times New Roman"/>
              </a:rPr>
              <a:t> </a:t>
            </a:r>
            <a:r>
              <a:rPr lang="en-US" spc="-5" dirty="0">
                <a:latin typeface="Times New Roman"/>
                <a:cs typeface="Times New Roman"/>
              </a:rPr>
              <a:t>an</a:t>
            </a:r>
            <a:r>
              <a:rPr lang="en-US" spc="20" dirty="0">
                <a:latin typeface="Times New Roman"/>
                <a:cs typeface="Times New Roman"/>
              </a:rPr>
              <a:t> </a:t>
            </a:r>
            <a:r>
              <a:rPr lang="en-US" spc="-5" dirty="0">
                <a:latin typeface="Times New Roman"/>
                <a:cs typeface="Times New Roman"/>
              </a:rPr>
              <a:t>axis. </a:t>
            </a:r>
            <a:r>
              <a:rPr lang="en-US" spc="-15"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pher</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5" dirty="0">
                <a:latin typeface="Times New Roman"/>
                <a:cs typeface="Times New Roman"/>
              </a:rPr>
              <a:t> </a:t>
            </a:r>
            <a:r>
              <a:rPr lang="en-US" spc="-10" dirty="0">
                <a:latin typeface="Times New Roman"/>
                <a:cs typeface="Times New Roman"/>
              </a:rPr>
              <a:t>righ</a:t>
            </a:r>
            <a:r>
              <a:rPr lang="en-US" spc="-5" dirty="0">
                <a:latin typeface="Times New Roman"/>
                <a:cs typeface="Times New Roman"/>
              </a:rPr>
              <a:t>t</a:t>
            </a:r>
            <a:r>
              <a:rPr lang="en-US" spc="10" dirty="0">
                <a:latin typeface="Times New Roman"/>
                <a:cs typeface="Times New Roman"/>
              </a:rPr>
              <a:t> </a:t>
            </a:r>
            <a:r>
              <a:rPr lang="en-US" spc="-10" dirty="0">
                <a:latin typeface="Times New Roman"/>
                <a:cs typeface="Times New Roman"/>
              </a:rPr>
              <a:t>circula</a:t>
            </a:r>
            <a:r>
              <a:rPr lang="en-US" spc="-5" dirty="0">
                <a:latin typeface="Times New Roman"/>
                <a:cs typeface="Times New Roman"/>
              </a:rPr>
              <a:t>r</a:t>
            </a:r>
            <a:r>
              <a:rPr lang="en-US" spc="15" dirty="0">
                <a:latin typeface="Times New Roman"/>
                <a:cs typeface="Times New Roman"/>
              </a:rPr>
              <a:t> </a:t>
            </a:r>
            <a:r>
              <a:rPr lang="en-US" spc="-10" dirty="0">
                <a:latin typeface="Times New Roman"/>
                <a:cs typeface="Times New Roman"/>
              </a:rPr>
              <a:t>con</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amilia</a:t>
            </a:r>
            <a:r>
              <a:rPr lang="en-US" spc="-5" dirty="0">
                <a:latin typeface="Times New Roman"/>
                <a:cs typeface="Times New Roman"/>
              </a:rPr>
              <a:t>r</a:t>
            </a:r>
            <a:r>
              <a:rPr lang="en-US" spc="15" dirty="0">
                <a:latin typeface="Times New Roman"/>
                <a:cs typeface="Times New Roman"/>
              </a:rPr>
              <a:t> </a:t>
            </a:r>
            <a:r>
              <a:rPr lang="en-US" spc="-10" dirty="0">
                <a:latin typeface="Times New Roman"/>
                <a:cs typeface="Times New Roman"/>
              </a:rPr>
              <a:t>example</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10" dirty="0">
                <a:latin typeface="Times New Roman"/>
                <a:cs typeface="Times New Roman"/>
              </a:rPr>
              <a:t>suc</a:t>
            </a:r>
            <a:r>
              <a:rPr lang="en-US" spc="-5" dirty="0">
                <a:latin typeface="Times New Roman"/>
                <a:cs typeface="Times New Roman"/>
              </a:rPr>
              <a:t>h</a:t>
            </a:r>
            <a:r>
              <a:rPr lang="en-US" spc="15" dirty="0">
                <a:latin typeface="Times New Roman"/>
                <a:cs typeface="Times New Roman"/>
              </a:rPr>
              <a:t> </a:t>
            </a:r>
            <a:r>
              <a:rPr lang="en-US" spc="-10" dirty="0">
                <a:latin typeface="Times New Roman"/>
                <a:cs typeface="Times New Roman"/>
              </a:rPr>
              <a:t>solids</a:t>
            </a:r>
            <a:r>
              <a:rPr lang="en-US" spc="-5" dirty="0">
                <a:latin typeface="Times New Roman"/>
                <a:cs typeface="Times New Roman"/>
              </a:rPr>
              <a:t>.</a:t>
            </a:r>
            <a:r>
              <a:rPr lang="en-US" spc="10" dirty="0">
                <a:latin typeface="Times New Roman"/>
                <a:cs typeface="Times New Roman"/>
              </a:rPr>
              <a:t> </a:t>
            </a:r>
            <a:r>
              <a:rPr lang="en-US" spc="-10" dirty="0">
                <a:latin typeface="Times New Roman"/>
                <a:cs typeface="Times New Roman"/>
              </a:rPr>
              <a:t>Eac</a:t>
            </a:r>
            <a:r>
              <a:rPr lang="en-US" spc="-5" dirty="0">
                <a:latin typeface="Times New Roman"/>
                <a:cs typeface="Times New Roman"/>
              </a:rPr>
              <a:t>h</a:t>
            </a:r>
            <a:r>
              <a:rPr lang="en-US" spc="1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5" dirty="0">
                <a:latin typeface="Times New Roman"/>
                <a:cs typeface="Times New Roman"/>
              </a:rPr>
              <a:t> </a:t>
            </a:r>
            <a:r>
              <a:rPr lang="en-US" spc="-10" dirty="0">
                <a:latin typeface="Times New Roman"/>
                <a:cs typeface="Times New Roman"/>
              </a:rPr>
              <a:t>thes</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is </a:t>
            </a:r>
            <a:r>
              <a:rPr lang="en-US" spc="-10" dirty="0">
                <a:latin typeface="Times New Roman"/>
                <a:cs typeface="Times New Roman"/>
              </a:rPr>
              <a:t>“swep</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out</a:t>
            </a:r>
            <a:r>
              <a:rPr lang="en-US" spc="-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 a </a:t>
            </a:r>
            <a:r>
              <a:rPr lang="en-US" spc="-10" dirty="0">
                <a:latin typeface="Times New Roman"/>
                <a:cs typeface="Times New Roman"/>
              </a:rPr>
              <a:t>plan</a:t>
            </a:r>
            <a:r>
              <a:rPr lang="en-US" spc="-5" dirty="0">
                <a:latin typeface="Times New Roman"/>
                <a:cs typeface="Times New Roman"/>
              </a:rPr>
              <a:t>e </a:t>
            </a:r>
            <a:r>
              <a:rPr lang="en-US" spc="-10" dirty="0">
                <a:latin typeface="Times New Roman"/>
                <a:cs typeface="Times New Roman"/>
              </a:rPr>
              <a:t>regio</a:t>
            </a:r>
            <a:r>
              <a:rPr lang="en-US" spc="-5" dirty="0">
                <a:latin typeface="Times New Roman"/>
                <a:cs typeface="Times New Roman"/>
              </a:rPr>
              <a:t>n </a:t>
            </a:r>
            <a:r>
              <a:rPr lang="en-US" spc="-10" dirty="0">
                <a:latin typeface="Times New Roman"/>
                <a:cs typeface="Times New Roman"/>
              </a:rPr>
              <a:t>revolve</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aroun</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 </a:t>
            </a:r>
            <a:r>
              <a:rPr lang="en-US" spc="-10" dirty="0">
                <a:latin typeface="Times New Roman"/>
                <a:cs typeface="Times New Roman"/>
              </a:rPr>
              <a:t>axi</a:t>
            </a:r>
            <a:r>
              <a:rPr lang="en-US" spc="-5" dirty="0">
                <a:latin typeface="Times New Roman"/>
                <a:cs typeface="Times New Roman"/>
              </a:rPr>
              <a:t>s (</a:t>
            </a:r>
            <a:r>
              <a:rPr lang="en-US" spc="-10" dirty="0">
                <a:latin typeface="Times New Roman"/>
                <a:cs typeface="Times New Roman"/>
              </a:rPr>
              <a:t>Figur</a:t>
            </a:r>
            <a:r>
              <a:rPr lang="en-US" spc="-5" dirty="0">
                <a:latin typeface="Times New Roman"/>
                <a:cs typeface="Times New Roman"/>
              </a:rPr>
              <a:t>e </a:t>
            </a:r>
            <a:r>
              <a:rPr lang="en-US" spc="-10" dirty="0">
                <a:latin typeface="Times New Roman"/>
                <a:cs typeface="Times New Roman"/>
              </a:rPr>
              <a:t>1).</a:t>
            </a:r>
            <a:endParaRPr lang="en-US" dirty="0">
              <a:latin typeface="Times New Roman"/>
              <a:cs typeface="Times New Roman"/>
            </a:endParaRPr>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dirty="0">
              <a:latin typeface="Times New Roman"/>
              <a:cs typeface="Times New Roman"/>
            </a:endParaRPr>
          </a:p>
        </p:txBody>
      </p:sp>
      <p:pic>
        <p:nvPicPr>
          <p:cNvPr id="5" name="Picture 4" descr="An illustration shows four graphs; a triangle region to be rotated about the y axis and the resulting cone, and a semicircle region to be rotated about the x axis and the resulting sphere.&#10;In all graphs, the x and y axes are not scaled, and the z axis is not shown. In the first graph, a curve with a constant negative slope begins on the y axis in quadrant 1 and descends to the x axis. The region between the curve and the x and y axes is shaded. A circular arrow is around the y axis. The second graph is a cone centered on the y axis. The third graph is a semicircle in quadrant 1 and 2. The region between the semicircle and the x axis is shaded. A circular arrow is around the x axis. The fourth graph is a sphere with center at the origin.">
            <a:extLst>
              <a:ext uri="{FF2B5EF4-FFF2-40B4-BE49-F238E27FC236}">
                <a16:creationId xmlns="" xmlns:a16="http://schemas.microsoft.com/office/drawing/2014/main" id="{D500EF73-454F-426C-83AC-C8051117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402" y="3009856"/>
            <a:ext cx="8371686" cy="2625406"/>
          </a:xfrm>
          <a:prstGeom prst="rect">
            <a:avLst/>
          </a:prstGeom>
        </p:spPr>
      </p:pic>
    </p:spTree>
    <p:extLst>
      <p:ext uri="{BB962C8B-B14F-4D97-AF65-F5344CB8AC3E}">
        <p14:creationId xmlns:p14="http://schemas.microsoft.com/office/powerpoint/2010/main" val="3118862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(2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12700" marR="5080" indent="0" algn="just">
                  <a:lnSpc>
                    <a:spcPct val="100000"/>
                  </a:lnSpc>
                  <a:buNone/>
                </a:pPr>
                <a:r>
                  <a:rPr lang="en-US" spc="-10" dirty="0">
                    <a:latin typeface="Times New Roman"/>
                    <a:cs typeface="Times New Roman"/>
                  </a:rPr>
                  <a:t>Suppos</a:t>
                </a:r>
                <a:r>
                  <a:rPr lang="en-US" spc="-5" dirty="0">
                    <a:latin typeface="Times New Roman"/>
                    <a:cs typeface="Times New Roman"/>
                  </a:rPr>
                  <a:t>e</a:t>
                </a:r>
                <a:r>
                  <a:rPr lang="en-US" spc="1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dirty="0">
                    <a:latin typeface="Times New Roman"/>
                    <a:cs typeface="Times New Roman"/>
                  </a:rPr>
                  <a:t> </a:t>
                </a:r>
                <a:r>
                  <a:rPr lang="en-US" spc="-25"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50"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0</a:t>
                </a:r>
                <a:r>
                  <a:rPr lang="en-US" spc="10" dirty="0">
                    <a:latin typeface="Times New Roman"/>
                    <a:cs typeface="Times New Roman"/>
                  </a:rPr>
                  <a:t> </a:t>
                </a:r>
                <a:r>
                  <a:rPr lang="en-US" spc="-5" dirty="0">
                    <a:latin typeface="Times New Roman"/>
                    <a:cs typeface="Times New Roman"/>
                  </a:rPr>
                  <a:t>for</a:t>
                </a:r>
                <a:r>
                  <a:rPr lang="en-US" spc="5" dirty="0">
                    <a:latin typeface="Times New Roman"/>
                    <a:cs typeface="Times New Roman"/>
                  </a:rPr>
                  <a:t> </a:t>
                </a:r>
                <a:r>
                  <a:rPr lang="en-US" i="1" spc="-5" dirty="0">
                    <a:latin typeface="Times New Roman"/>
                    <a:cs typeface="Times New Roman"/>
                  </a:rPr>
                  <a:t>a</a:t>
                </a:r>
                <a:r>
                  <a:rPr lang="en-US" i="1" spc="70" dirty="0">
                    <a:latin typeface="Times New Roman"/>
                    <a:cs typeface="Times New Roman"/>
                  </a:rPr>
                  <a:t> </a:t>
                </a:r>
                <a:r>
                  <a:rPr lang="en-US" spc="-50" dirty="0">
                    <a:latin typeface="Lucida Sans Unicode"/>
                    <a:cs typeface="Lucida Sans Unicode"/>
                  </a:rPr>
                  <a:t>≤</a:t>
                </a:r>
                <a:r>
                  <a:rPr lang="en-US" spc="-15" dirty="0">
                    <a:latin typeface="Lucida Sans Unicode"/>
                    <a:cs typeface="Lucida Sans Unicode"/>
                  </a:rPr>
                  <a:t> </a:t>
                </a:r>
                <a:r>
                  <a:rPr lang="en-US" i="1" spc="-5" dirty="0">
                    <a:latin typeface="Times New Roman"/>
                    <a:cs typeface="Times New Roman"/>
                  </a:rPr>
                  <a:t>x</a:t>
                </a:r>
                <a:r>
                  <a:rPr lang="en-US" i="1" spc="114" dirty="0">
                    <a:latin typeface="Times New Roman"/>
                    <a:cs typeface="Times New Roman"/>
                  </a:rPr>
                  <a:t> </a:t>
                </a:r>
                <a:r>
                  <a:rPr lang="en-US" spc="-50"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b</a:t>
                </a:r>
                <a:r>
                  <a:rPr lang="en-US" spc="-5" dirty="0">
                    <a:latin typeface="Times New Roman"/>
                    <a:cs typeface="Times New Roman"/>
                  </a:rPr>
                  <a:t>.</a:t>
                </a:r>
                <a:r>
                  <a:rPr lang="en-US" spc="10"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soli</a:t>
                </a:r>
                <a:r>
                  <a:rPr lang="en-US" spc="-5" dirty="0">
                    <a:latin typeface="Times New Roman"/>
                    <a:cs typeface="Times New Roman"/>
                  </a:rPr>
                  <a:t>d</a:t>
                </a:r>
                <a:r>
                  <a:rPr lang="en-US" spc="10" dirty="0">
                    <a:latin typeface="Times New Roman"/>
                    <a:cs typeface="Times New Roman"/>
                  </a:rPr>
                  <a:t> </a:t>
                </a:r>
                <a:r>
                  <a:rPr lang="en-US" spc="-10" dirty="0">
                    <a:latin typeface="Times New Roman"/>
                    <a:cs typeface="Times New Roman"/>
                  </a:rPr>
                  <a:t>obtaine</a:t>
                </a:r>
                <a:r>
                  <a:rPr lang="en-US" spc="-5" dirty="0">
                    <a:latin typeface="Times New Roman"/>
                    <a:cs typeface="Times New Roman"/>
                  </a:rPr>
                  <a:t>d</a:t>
                </a:r>
                <a:r>
                  <a:rPr lang="en-US" spc="10"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10" dirty="0">
                    <a:latin typeface="Times New Roman"/>
                    <a:cs typeface="Times New Roman"/>
                  </a:rPr>
                  <a:t> </a:t>
                </a:r>
                <a:r>
                  <a:rPr lang="en-US" spc="-10" dirty="0">
                    <a:latin typeface="Times New Roman"/>
                    <a:cs typeface="Times New Roman"/>
                  </a:rPr>
                  <a:t>rotatin</a:t>
                </a:r>
                <a:r>
                  <a:rPr lang="en-US" spc="-5" dirty="0">
                    <a:latin typeface="Times New Roman"/>
                    <a:cs typeface="Times New Roman"/>
                  </a:rPr>
                  <a:t>g</a:t>
                </a:r>
                <a:r>
                  <a:rPr lang="en-US" spc="1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regio</a:t>
                </a:r>
                <a:r>
                  <a:rPr lang="en-US" spc="-5" dirty="0">
                    <a:latin typeface="Times New Roman"/>
                    <a:cs typeface="Times New Roman"/>
                  </a:rPr>
                  <a:t>n</a:t>
                </a:r>
                <a:r>
                  <a:rPr lang="en-US" spc="10" dirty="0">
                    <a:latin typeface="Times New Roman"/>
                    <a:cs typeface="Times New Roman"/>
                  </a:rPr>
                  <a:t> </a:t>
                </a:r>
                <a:r>
                  <a:rPr lang="en-US" spc="-10" dirty="0">
                    <a:latin typeface="Times New Roman"/>
                    <a:cs typeface="Times New Roman"/>
                  </a:rPr>
                  <a:t>unde</a:t>
                </a:r>
                <a:r>
                  <a:rPr lang="en-US" spc="-5" dirty="0">
                    <a:latin typeface="Times New Roman"/>
                    <a:cs typeface="Times New Roman"/>
                  </a:rPr>
                  <a:t>r </a:t>
                </a:r>
                <a:r>
                  <a:rPr lang="en-US" spc="-10"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grap</a:t>
                </a:r>
                <a:r>
                  <a:rPr lang="en-US" spc="-5" dirty="0">
                    <a:latin typeface="Times New Roman"/>
                    <a:cs typeface="Times New Roman"/>
                  </a:rPr>
                  <a:t>h </a:t>
                </a:r>
                <a:r>
                  <a:rPr lang="en-US" spc="-10" dirty="0">
                    <a:latin typeface="Times New Roman"/>
                    <a:cs typeface="Times New Roman"/>
                  </a:rPr>
                  <a:t>abou</a:t>
                </a:r>
                <a:r>
                  <a:rPr lang="en-US" spc="-5" dirty="0">
                    <a:latin typeface="Times New Roman"/>
                    <a:cs typeface="Times New Roman"/>
                  </a:rPr>
                  <a:t>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i="1" spc="-5" dirty="0">
                    <a:latin typeface="Times New Roman"/>
                    <a:cs typeface="Times New Roman"/>
                  </a:rPr>
                  <a:t>x</a:t>
                </a:r>
                <a:r>
                  <a:rPr lang="en-US" spc="-10" dirty="0">
                    <a:latin typeface="Times New Roman"/>
                    <a:cs typeface="Times New Roman"/>
                  </a:rPr>
                  <a:t>-axi</a:t>
                </a:r>
                <a:r>
                  <a:rPr lang="en-US" spc="-5" dirty="0">
                    <a:latin typeface="Times New Roman"/>
                    <a:cs typeface="Times New Roman"/>
                  </a:rPr>
                  <a:t>s </a:t>
                </a:r>
                <a:r>
                  <a:rPr lang="en-US" spc="-10" dirty="0">
                    <a:latin typeface="Times New Roman"/>
                    <a:cs typeface="Times New Roman"/>
                  </a:rPr>
                  <a:t>ha</a:t>
                </a:r>
                <a:r>
                  <a:rPr lang="en-US" spc="-5" dirty="0">
                    <a:latin typeface="Times New Roman"/>
                    <a:cs typeface="Times New Roman"/>
                  </a:rPr>
                  <a:t>s a</a:t>
                </a:r>
                <a:r>
                  <a:rPr lang="en-US" spc="-1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pecia</a:t>
                </a:r>
                <a:r>
                  <a:rPr lang="en-US" spc="-5" dirty="0">
                    <a:latin typeface="Times New Roman"/>
                    <a:cs typeface="Times New Roman"/>
                  </a:rPr>
                  <a:t>l </a:t>
                </a:r>
                <a:r>
                  <a:rPr lang="en-US" spc="-10" dirty="0">
                    <a:latin typeface="Times New Roman"/>
                    <a:cs typeface="Times New Roman"/>
                  </a:rPr>
                  <a:t>feature</a:t>
                </a:r>
                <a:r>
                  <a:rPr lang="en-US" spc="-5" dirty="0">
                    <a:latin typeface="Times New Roman"/>
                    <a:cs typeface="Times New Roman"/>
                  </a:rPr>
                  <a:t>: </a:t>
                </a:r>
                <a:r>
                  <a:rPr lang="en-US" spc="-10" dirty="0">
                    <a:latin typeface="Times New Roman"/>
                    <a:cs typeface="Times New Roman"/>
                  </a:rPr>
                  <a:t>Al</a:t>
                </a:r>
                <a:r>
                  <a:rPr lang="en-US" spc="-5" dirty="0">
                    <a:latin typeface="Times New Roman"/>
                    <a:cs typeface="Times New Roman"/>
                  </a:rPr>
                  <a:t>l </a:t>
                </a:r>
                <a:r>
                  <a:rPr lang="en-US" spc="-10" dirty="0">
                    <a:latin typeface="Times New Roman"/>
                    <a:cs typeface="Times New Roman"/>
                  </a:rPr>
                  <a:t>vertica</a:t>
                </a:r>
                <a:r>
                  <a:rPr lang="en-US" spc="-5" dirty="0">
                    <a:latin typeface="Times New Roman"/>
                    <a:cs typeface="Times New Roman"/>
                  </a:rPr>
                  <a:t>l </a:t>
                </a:r>
                <a:r>
                  <a:rPr lang="en-US" spc="-10" dirty="0">
                    <a:latin typeface="Times New Roman"/>
                    <a:cs typeface="Times New Roman"/>
                  </a:rPr>
                  <a:t>cros</a:t>
                </a:r>
                <a:r>
                  <a:rPr lang="en-US" spc="-5" dirty="0">
                    <a:latin typeface="Times New Roman"/>
                    <a:cs typeface="Times New Roman"/>
                  </a:rPr>
                  <a:t>s s</a:t>
                </a:r>
                <a:r>
                  <a:rPr lang="en-US" spc="-10" dirty="0">
                    <a:latin typeface="Times New Roman"/>
                    <a:cs typeface="Times New Roman"/>
                  </a:rPr>
                  <a:t>ection</a:t>
                </a:r>
                <a:r>
                  <a:rPr lang="en-US" spc="-5" dirty="0">
                    <a:latin typeface="Times New Roman"/>
                    <a:cs typeface="Times New Roman"/>
                  </a:rPr>
                  <a:t>s </a:t>
                </a:r>
                <a:r>
                  <a:rPr lang="en-US" spc="-10" dirty="0">
                    <a:latin typeface="Times New Roman"/>
                    <a:cs typeface="Times New Roman"/>
                  </a:rPr>
                  <a:t>ar</a:t>
                </a:r>
                <a:r>
                  <a:rPr lang="en-US" spc="-5" dirty="0">
                    <a:latin typeface="Times New Roman"/>
                    <a:cs typeface="Times New Roman"/>
                  </a:rPr>
                  <a:t>e </a:t>
                </a:r>
                <a:r>
                  <a:rPr lang="en-US" spc="-10" dirty="0">
                    <a:latin typeface="Times New Roman"/>
                    <a:cs typeface="Times New Roman"/>
                  </a:rPr>
                  <a:t>circles </a:t>
                </a:r>
                <a:r>
                  <a:rPr lang="en-US" spc="-5" dirty="0">
                    <a:latin typeface="Times New Roman"/>
                    <a:cs typeface="Times New Roman"/>
                  </a:rPr>
                  <a:t>(Figure</a:t>
                </a:r>
                <a:r>
                  <a:rPr lang="en-US" spc="30" dirty="0">
                    <a:latin typeface="Times New Roman"/>
                    <a:cs typeface="Times New Roman"/>
                  </a:rPr>
                  <a:t> </a:t>
                </a:r>
                <a:r>
                  <a:rPr lang="en-US" spc="-10" dirty="0">
                    <a:latin typeface="Times New Roman"/>
                    <a:cs typeface="Times New Roman"/>
                  </a:rPr>
                  <a:t>2</a:t>
                </a:r>
                <a:r>
                  <a:rPr lang="en-US" spc="-5" dirty="0">
                    <a:latin typeface="Times New Roman"/>
                    <a:cs typeface="Times New Roman"/>
                  </a:rPr>
                  <a:t>).</a:t>
                </a:r>
                <a:r>
                  <a:rPr lang="en-US" spc="30" dirty="0">
                    <a:latin typeface="Times New Roman"/>
                    <a:cs typeface="Times New Roman"/>
                  </a:rPr>
                  <a:t> </a:t>
                </a:r>
                <a:r>
                  <a:rPr lang="en-US" spc="-5" dirty="0">
                    <a:latin typeface="Times New Roman"/>
                    <a:cs typeface="Times New Roman"/>
                  </a:rPr>
                  <a:t>In</a:t>
                </a:r>
                <a:r>
                  <a:rPr lang="en-US" spc="30" dirty="0">
                    <a:latin typeface="Times New Roman"/>
                    <a:cs typeface="Times New Roman"/>
                  </a:rPr>
                  <a:t> </a:t>
                </a:r>
                <a:r>
                  <a:rPr lang="en-US" spc="-5" dirty="0">
                    <a:latin typeface="Times New Roman"/>
                    <a:cs typeface="Times New Roman"/>
                  </a:rPr>
                  <a:t>fact,</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vertical</a:t>
                </a:r>
                <a:r>
                  <a:rPr lang="en-US" spc="30" dirty="0">
                    <a:latin typeface="Times New Roman"/>
                    <a:cs typeface="Times New Roman"/>
                  </a:rPr>
                  <a:t> </a:t>
                </a:r>
                <a:r>
                  <a:rPr lang="en-US" spc="-5" dirty="0">
                    <a:latin typeface="Times New Roman"/>
                    <a:cs typeface="Times New Roman"/>
                  </a:rPr>
                  <a:t>cross</a:t>
                </a:r>
                <a:r>
                  <a:rPr lang="en-US" spc="30" dirty="0">
                    <a:latin typeface="Times New Roman"/>
                    <a:cs typeface="Times New Roman"/>
                  </a:rPr>
                  <a:t> </a:t>
                </a:r>
                <a:r>
                  <a:rPr lang="en-US" spc="-5" dirty="0">
                    <a:latin typeface="Times New Roman"/>
                    <a:cs typeface="Times New Roman"/>
                  </a:rPr>
                  <a:t>section</a:t>
                </a:r>
                <a:r>
                  <a:rPr lang="en-US" spc="3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30" dirty="0">
                    <a:latin typeface="Times New Roman"/>
                    <a:cs typeface="Times New Roman"/>
                  </a:rPr>
                  <a:t> </a:t>
                </a:r>
                <a:r>
                  <a:rPr lang="en-US" spc="-5" dirty="0">
                    <a:latin typeface="Times New Roman"/>
                    <a:cs typeface="Times New Roman"/>
                  </a:rPr>
                  <a:t>location</a:t>
                </a:r>
                <a:r>
                  <a:rPr lang="en-US" spc="60" dirty="0">
                    <a:latin typeface="Times New Roman"/>
                    <a:cs typeface="Times New Roman"/>
                  </a:rPr>
                  <a:t> </a:t>
                </a:r>
                <a:r>
                  <a:rPr lang="en-US" i="1" spc="-5" dirty="0">
                    <a:latin typeface="Times New Roman"/>
                    <a:cs typeface="Times New Roman"/>
                  </a:rPr>
                  <a:t>x</a:t>
                </a:r>
                <a:r>
                  <a:rPr lang="en-US" i="1" spc="120" dirty="0">
                    <a:latin typeface="Times New Roman"/>
                    <a:cs typeface="Times New Roman"/>
                  </a:rPr>
                  <a:t> </a:t>
                </a:r>
                <a:r>
                  <a:rPr lang="en-US" spc="-5" dirty="0">
                    <a:latin typeface="Times New Roman"/>
                    <a:cs typeface="Times New Roman"/>
                  </a:rPr>
                  <a:t>is</a:t>
                </a:r>
                <a:r>
                  <a:rPr lang="en-US" spc="30" dirty="0">
                    <a:latin typeface="Times New Roman"/>
                    <a:cs typeface="Times New Roman"/>
                  </a:rPr>
                  <a:t> </a:t>
                </a:r>
                <a:r>
                  <a:rPr lang="en-US" spc="-5" dirty="0">
                    <a:latin typeface="Times New Roman"/>
                    <a:cs typeface="Times New Roman"/>
                  </a:rPr>
                  <a:t>a</a:t>
                </a:r>
                <a:r>
                  <a:rPr lang="en-US" spc="30" dirty="0">
                    <a:latin typeface="Times New Roman"/>
                    <a:cs typeface="Times New Roman"/>
                  </a:rPr>
                  <a:t> </a:t>
                </a:r>
                <a:r>
                  <a:rPr lang="en-US" spc="-10" dirty="0">
                    <a:latin typeface="Times New Roman"/>
                    <a:cs typeface="Times New Roman"/>
                  </a:rPr>
                  <a:t>c</a:t>
                </a:r>
                <a:r>
                  <a:rPr lang="en-US" spc="-5" dirty="0">
                    <a:latin typeface="Times New Roman"/>
                    <a:cs typeface="Times New Roman"/>
                  </a:rPr>
                  <a:t>ircle</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5" dirty="0">
                    <a:latin typeface="Times New Roman"/>
                    <a:cs typeface="Times New Roman"/>
                  </a:rPr>
                  <a:t>radius</a:t>
                </a:r>
                <a:r>
                  <a:rPr lang="en-US" spc="114" dirty="0">
                    <a:latin typeface="Times New Roman"/>
                    <a:cs typeface="Times New Roman"/>
                  </a:rPr>
                  <a:t> </a:t>
                </a:r>
                <a:r>
                  <a:rPr lang="en-US" i="1" spc="-10" dirty="0">
                    <a:latin typeface="Times New Roman"/>
                    <a:cs typeface="Times New Roman"/>
                  </a:rPr>
                  <a:t>R</a:t>
                </a:r>
                <a:r>
                  <a:rPr lang="en-US" i="1" spc="70"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spc="-140"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thus,</a:t>
                </a:r>
                <a:endParaRPr lang="en-US" dirty="0">
                  <a:latin typeface="Times New Roman"/>
                  <a:cs typeface="Times New Roman"/>
                </a:endParaRPr>
              </a:p>
              <a:p>
                <a:pPr marL="0" indent="0" algn="ctr">
                  <a:lnSpc>
                    <a:spcPct val="100000"/>
                  </a:lnSpc>
                  <a:spcBef>
                    <a:spcPts val="645"/>
                  </a:spcBef>
                  <a:buNone/>
                </a:pPr>
                <a:r>
                  <a:rPr lang="en-US" spc="-10" dirty="0">
                    <a:latin typeface="Times New Roman"/>
                    <a:cs typeface="Times New Roman"/>
                  </a:rPr>
                  <a:t>are</a:t>
                </a:r>
                <a:r>
                  <a:rPr lang="en-US" spc="-5" dirty="0">
                    <a:latin typeface="Times New Roman"/>
                    <a:cs typeface="Times New Roman"/>
                  </a:rPr>
                  <a:t>a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vertica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cros</a:t>
                </a:r>
                <a:r>
                  <a:rPr lang="en-US" spc="-5" dirty="0">
                    <a:latin typeface="Times New Roman"/>
                    <a:cs typeface="Times New Roman"/>
                  </a:rPr>
                  <a:t>s s</a:t>
                </a:r>
                <a:r>
                  <a:rPr lang="en-US" spc="-10" dirty="0">
                    <a:latin typeface="Times New Roman"/>
                    <a:cs typeface="Times New Roman"/>
                  </a:rPr>
                  <a:t>ectio</a:t>
                </a:r>
                <a:r>
                  <a:rPr lang="en-US" spc="-5" dirty="0">
                    <a:latin typeface="Times New Roman"/>
                    <a:cs typeface="Times New Roman"/>
                  </a:rPr>
                  <a:t>n</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75" dirty="0">
                    <a:latin typeface="Arial"/>
                    <a:cs typeface="Arial"/>
                  </a:rPr>
                  <a:t>π</a:t>
                </a:r>
                <a:r>
                  <a:rPr lang="en-US" i="1" spc="-100" dirty="0">
                    <a:latin typeface="Arial"/>
                    <a:cs typeface="Arial"/>
                  </a:rPr>
                  <a:t> </a:t>
                </a:r>
                <a:r>
                  <a:rPr lang="en-US" i="1" spc="30" dirty="0">
                    <a:latin typeface="Times New Roman"/>
                    <a:cs typeface="Times New Roman"/>
                  </a:rPr>
                  <a:t>R</a:t>
                </a:r>
                <a:r>
                  <a:rPr lang="en-US" baseline="29629" dirty="0">
                    <a:latin typeface="Times New Roman"/>
                    <a:cs typeface="Times New Roman"/>
                  </a:rPr>
                  <a:t>2 </a:t>
                </a:r>
                <a:r>
                  <a:rPr lang="en-US" spc="-75" baseline="29629"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75" dirty="0">
                    <a:latin typeface="Arial"/>
                    <a:cs typeface="Arial"/>
                  </a:rPr>
                  <a:t>π</a:t>
                </a:r>
                <a:r>
                  <a:rPr lang="en-US" i="1" spc="-80" dirty="0">
                    <a:latin typeface="Arial"/>
                    <a:cs typeface="Arial"/>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a:t>
                </a:r>
                <a:r>
                  <a:rPr lang="en-US" baseline="29629" dirty="0">
                    <a:latin typeface="Times New Roman"/>
                    <a:cs typeface="Times New Roman"/>
                  </a:rPr>
                  <a:t>2</a:t>
                </a:r>
              </a:p>
              <a:p>
                <a:pPr marL="36900" indent="0">
                  <a:lnSpc>
                    <a:spcPct val="100000"/>
                  </a:lnSpc>
                  <a:buNone/>
                </a:pPr>
                <a:r>
                  <a:rPr lang="en-US" spc="-15" dirty="0"/>
                  <a:t>We  know  from  Section  6.2  that  the  total  volume  </a:t>
                </a:r>
                <a:r>
                  <a:rPr lang="en-US" i="1" spc="-15" dirty="0"/>
                  <a:t>V</a:t>
                </a:r>
                <a:r>
                  <a:rPr lang="en-US" spc="-15" dirty="0"/>
                  <a:t>  is  equal  to  the  integral  of  cross-</a:t>
                </a:r>
              </a:p>
              <a:p>
                <a:pPr marL="36900" indent="0">
                  <a:lnSpc>
                    <a:spcPct val="100000"/>
                  </a:lnSpc>
                  <a:buNone/>
                </a:pPr>
                <a:r>
                  <a:rPr lang="en-US" spc="-15" dirty="0"/>
                  <a:t>sectional area. Therefore,</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pc="-15" smtClean="0">
                          <a:latin typeface="Cambria Math" panose="02040503050406030204" pitchFamily="18" charset="0"/>
                        </a:rPr>
                        <m:t>𝑉</m:t>
                      </m:r>
                      <m:r>
                        <a:rPr lang="en-US" b="0" i="1" spc="-15" smtClean="0">
                          <a:latin typeface="Cambria Math" panose="02040503050406030204" pitchFamily="18" charset="0"/>
                        </a:rPr>
                        <m:t>=</m:t>
                      </m:r>
                      <m:nary>
                        <m:naryPr>
                          <m:ctrlPr>
                            <a:rPr lang="en-US" b="0" i="1" spc="-15" smtClean="0">
                              <a:latin typeface="Cambria Math" panose="02040503050406030204" pitchFamily="18" charset="0"/>
                            </a:rPr>
                          </m:ctrlPr>
                        </m:naryPr>
                        <m:sub>
                          <m:r>
                            <m:rPr>
                              <m:brk m:alnAt="23"/>
                            </m:rPr>
                            <a:rPr lang="en-US" b="0" i="1" spc="-15" smtClean="0">
                              <a:latin typeface="Cambria Math" panose="02040503050406030204" pitchFamily="18" charset="0"/>
                            </a:rPr>
                            <m:t>𝑎</m:t>
                          </m:r>
                        </m:sub>
                        <m:sup>
                          <m:r>
                            <a:rPr lang="en-US" b="0" i="1" spc="-15" smtClean="0">
                              <a:latin typeface="Cambria Math" panose="02040503050406030204" pitchFamily="18" charset="0"/>
                            </a:rPr>
                            <m:t>𝑏</m:t>
                          </m:r>
                        </m:sup>
                        <m:e>
                          <m:r>
                            <a:rPr lang="en-US" b="0" i="1" spc="-15" smtClean="0">
                              <a:latin typeface="Cambria Math" panose="02040503050406030204" pitchFamily="18" charset="0"/>
                              <a:ea typeface="Cambria Math" panose="02040503050406030204" pitchFamily="18" charset="0"/>
                            </a:rPr>
                            <m:t>𝜋</m:t>
                          </m:r>
                          <m:r>
                            <a:rPr lang="en-US" b="0" i="1" spc="-15" smtClean="0">
                              <a:latin typeface="Cambria Math" panose="02040503050406030204" pitchFamily="18" charset="0"/>
                              <a:ea typeface="Cambria Math" panose="02040503050406030204" pitchFamily="18" charset="0"/>
                            </a:rPr>
                            <m:t>𝑓</m:t>
                          </m:r>
                          <m:d>
                            <m:dPr>
                              <m:ctrlPr>
                                <a:rPr lang="en-US" b="0" i="1" spc="-15" smtClean="0">
                                  <a:latin typeface="Cambria Math" panose="02040503050406030204" pitchFamily="18" charset="0"/>
                                  <a:ea typeface="Cambria Math" panose="02040503050406030204" pitchFamily="18" charset="0"/>
                                </a:rPr>
                              </m:ctrlPr>
                            </m:dPr>
                            <m:e>
                              <m:r>
                                <a:rPr lang="en-US" b="0" i="1" spc="-15" smtClean="0">
                                  <a:latin typeface="Cambria Math" panose="02040503050406030204" pitchFamily="18" charset="0"/>
                                  <a:ea typeface="Cambria Math" panose="02040503050406030204" pitchFamily="18" charset="0"/>
                                </a:rPr>
                                <m:t>𝑥</m:t>
                              </m:r>
                            </m:e>
                          </m:d>
                          <m:r>
                            <a:rPr lang="en-US" b="0" i="1" spc="-15" baseline="30000" smtClean="0">
                              <a:latin typeface="Cambria Math" panose="02040503050406030204" pitchFamily="18" charset="0"/>
                              <a:ea typeface="Cambria Math" panose="02040503050406030204" pitchFamily="18" charset="0"/>
                            </a:rPr>
                            <m:t>2</m:t>
                          </m:r>
                        </m:e>
                      </m:nary>
                      <m:r>
                        <a:rPr lang="en-US" b="0" i="1" spc="-15" smtClean="0">
                          <a:latin typeface="Cambria Math" panose="02040503050406030204" pitchFamily="18" charset="0"/>
                        </a:rPr>
                        <m:t>𝑑𝑥</m:t>
                      </m:r>
                    </m:oMath>
                  </m:oMathPara>
                </a14:m>
                <a:endParaRPr lang="en-US" i="1"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568" t="-1287" r="-625"/>
                </a:stretch>
              </a:blipFill>
            </p:spPr>
            <p:txBody>
              <a:bodyPr/>
              <a:lstStyle/>
              <a:p>
                <a:r>
                  <a:rPr lang="en-US">
                    <a:noFill/>
                  </a:rPr>
                  <a:t> </a:t>
                </a:r>
              </a:p>
            </p:txBody>
          </p:sp>
        </mc:Fallback>
      </mc:AlternateContent>
    </p:spTree>
    <p:extLst>
      <p:ext uri="{BB962C8B-B14F-4D97-AF65-F5344CB8AC3E}">
        <p14:creationId xmlns:p14="http://schemas.microsoft.com/office/powerpoint/2010/main" val="1713454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(3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b="1" spc="-85" dirty="0"/>
                  <a:t>V</a:t>
                </a:r>
                <a:r>
                  <a:rPr lang="en-US" b="1" spc="-50" dirty="0"/>
                  <a:t>o</a:t>
                </a:r>
                <a:r>
                  <a:rPr lang="en-US" b="1" spc="-40" dirty="0"/>
                  <a:t>lum</a:t>
                </a:r>
                <a:r>
                  <a:rPr lang="en-US" b="1" spc="-35" dirty="0"/>
                  <a:t>e</a:t>
                </a:r>
                <a:r>
                  <a:rPr lang="en-US" b="1" spc="65" dirty="0"/>
                  <a:t> </a:t>
                </a:r>
                <a:r>
                  <a:rPr lang="en-US" b="1" spc="-60" dirty="0"/>
                  <a:t>o</a:t>
                </a:r>
                <a:r>
                  <a:rPr lang="en-US" b="1" spc="-35" dirty="0"/>
                  <a:t>f</a:t>
                </a:r>
                <a:r>
                  <a:rPr lang="en-US" b="1" spc="65" dirty="0"/>
                  <a:t> </a:t>
                </a:r>
                <a:r>
                  <a:rPr lang="en-US" b="1" spc="-30" dirty="0"/>
                  <a:t>Revolution</a:t>
                </a:r>
                <a:r>
                  <a:rPr lang="en-US" b="1" spc="-15" dirty="0"/>
                  <a:t>:</a:t>
                </a:r>
                <a:r>
                  <a:rPr lang="en-US" b="1" spc="65" dirty="0"/>
                  <a:t> </a:t>
                </a:r>
                <a:r>
                  <a:rPr lang="en-US" b="1" spc="-5" dirty="0"/>
                  <a:t>Dis</a:t>
                </a:r>
                <a:r>
                  <a:rPr lang="en-US" b="1" dirty="0"/>
                  <a:t>k</a:t>
                </a:r>
                <a:r>
                  <a:rPr lang="en-US" b="1" spc="65" dirty="0"/>
                  <a:t> </a:t>
                </a:r>
                <a:r>
                  <a:rPr lang="en-US" b="1" spc="-60" dirty="0"/>
                  <a:t>Metho</a:t>
                </a:r>
                <a:r>
                  <a:rPr lang="en-US" b="1" spc="-50" dirty="0"/>
                  <a:t>d</a:t>
                </a:r>
                <a:r>
                  <a:rPr lang="en-US" b="1" dirty="0"/>
                  <a:t> </a:t>
                </a:r>
                <a:r>
                  <a:rPr lang="en-US" spc="-5" dirty="0"/>
                  <a:t>If</a:t>
                </a:r>
                <a:r>
                  <a:rPr lang="en-US" dirty="0"/>
                  <a:t> </a:t>
                </a:r>
                <a:r>
                  <a:rPr lang="en-US" spc="-20" dirty="0"/>
                  <a:t> </a:t>
                </a:r>
                <a:r>
                  <a:rPr lang="en-US" i="1" spc="-5" dirty="0"/>
                  <a:t>f</a:t>
                </a:r>
                <a:r>
                  <a:rPr lang="en-US" i="1" dirty="0"/>
                  <a:t> </a:t>
                </a:r>
                <a:r>
                  <a:rPr lang="en-US" i="1" spc="-30" dirty="0"/>
                  <a:t> </a:t>
                </a:r>
                <a:r>
                  <a:rPr lang="en-US" spc="-10" dirty="0"/>
                  <a:t>i</a:t>
                </a:r>
                <a:r>
                  <a:rPr lang="en-US" spc="-5" dirty="0"/>
                  <a:t>s</a:t>
                </a:r>
                <a:r>
                  <a:rPr lang="en-US" spc="10" dirty="0"/>
                  <a:t> </a:t>
                </a:r>
                <a:r>
                  <a:rPr lang="en-US" spc="-10" dirty="0"/>
                  <a:t>continuou</a:t>
                </a:r>
                <a:r>
                  <a:rPr lang="en-US" spc="-5" dirty="0"/>
                  <a:t>s</a:t>
                </a:r>
                <a:r>
                  <a:rPr lang="en-US" spc="10" dirty="0"/>
                  <a:t> </a:t>
                </a:r>
                <a:r>
                  <a:rPr lang="en-US" spc="-10" dirty="0"/>
                  <a:t>an</a:t>
                </a:r>
                <a:r>
                  <a:rPr lang="en-US" spc="-5" dirty="0"/>
                  <a:t>d</a:t>
                </a:r>
                <a:r>
                  <a:rPr lang="en-US" dirty="0"/>
                  <a:t> </a:t>
                </a:r>
                <a:r>
                  <a:rPr lang="en-US" spc="-20" dirty="0"/>
                  <a:t> </a:t>
                </a:r>
                <a:r>
                  <a:rPr lang="en-US" i="1" spc="-5" dirty="0"/>
                  <a:t>f</a:t>
                </a:r>
                <a:r>
                  <a:rPr lang="en-US" i="1" spc="-45" dirty="0"/>
                  <a:t> </a:t>
                </a:r>
                <a:r>
                  <a:rPr lang="en-US" spc="20" dirty="0"/>
                  <a:t>(</a:t>
                </a:r>
                <a:r>
                  <a:rPr lang="en-US" i="1" spc="-5" dirty="0"/>
                  <a:t>x</a:t>
                </a:r>
                <a:r>
                  <a:rPr lang="en-US" spc="-5" dirty="0"/>
                  <a:t>)</a:t>
                </a:r>
                <a:r>
                  <a:rPr lang="en-US" spc="25" dirty="0"/>
                  <a:t> </a:t>
                </a:r>
                <a:r>
                  <a:rPr lang="en-US" spc="-50" dirty="0"/>
                  <a:t>≥</a:t>
                </a:r>
                <a:r>
                  <a:rPr lang="en-US" spc="-40" dirty="0"/>
                  <a:t> </a:t>
                </a:r>
                <a:r>
                  <a:rPr lang="en-US" spc="-5" dirty="0"/>
                  <a:t>0</a:t>
                </a:r>
                <a:r>
                  <a:rPr lang="en-US" spc="10" dirty="0"/>
                  <a:t> </a:t>
                </a:r>
                <a:r>
                  <a:rPr lang="en-US" spc="-10" dirty="0"/>
                  <a:t>o</a:t>
                </a:r>
                <a:r>
                  <a:rPr lang="en-US" spc="-5" dirty="0"/>
                  <a:t>n</a:t>
                </a:r>
                <a:r>
                  <a:rPr lang="en-US" spc="10" dirty="0"/>
                  <a:t> </a:t>
                </a:r>
                <a:r>
                  <a:rPr lang="en-US" spc="-10" dirty="0"/>
                  <a:t>[</a:t>
                </a:r>
                <a:r>
                  <a:rPr lang="en-US" i="1" spc="35" dirty="0"/>
                  <a:t>a</a:t>
                </a:r>
                <a:r>
                  <a:rPr lang="en-US" spc="-5" dirty="0"/>
                  <a:t>,</a:t>
                </a:r>
                <a:r>
                  <a:rPr lang="en-US" spc="-85" dirty="0"/>
                  <a:t> </a:t>
                </a:r>
                <a:r>
                  <a:rPr lang="en-US" i="1" spc="5" dirty="0"/>
                  <a:t>b</a:t>
                </a:r>
                <a:r>
                  <a:rPr lang="en-US" spc="-5" dirty="0"/>
                  <a:t>],</a:t>
                </a:r>
                <a:r>
                  <a:rPr lang="en-US" spc="10" dirty="0"/>
                  <a:t> </a:t>
                </a:r>
                <a:r>
                  <a:rPr lang="en-US" spc="-5" dirty="0"/>
                  <a:t>t</a:t>
                </a:r>
                <a:r>
                  <a:rPr lang="en-US" spc="-10" dirty="0"/>
                  <a:t>hen th</a:t>
                </a:r>
                <a:r>
                  <a:rPr lang="en-US" spc="-5" dirty="0"/>
                  <a:t>e</a:t>
                </a:r>
                <a:r>
                  <a:rPr lang="en-US" spc="10" dirty="0"/>
                  <a:t> </a:t>
                </a:r>
                <a:r>
                  <a:rPr lang="en-US" spc="-5" dirty="0"/>
                  <a:t>s</a:t>
                </a:r>
                <a:r>
                  <a:rPr lang="en-US" spc="-10" dirty="0"/>
                  <a:t>oli</a:t>
                </a:r>
                <a:r>
                  <a:rPr lang="en-US" spc="-5" dirty="0"/>
                  <a:t>d</a:t>
                </a:r>
                <a:r>
                  <a:rPr lang="en-US" spc="10" dirty="0"/>
                  <a:t> </a:t>
                </a:r>
                <a:r>
                  <a:rPr lang="en-US" spc="-10" dirty="0"/>
                  <a:t>obtaine</a:t>
                </a:r>
                <a:r>
                  <a:rPr lang="en-US" spc="-5" dirty="0"/>
                  <a:t>d</a:t>
                </a:r>
                <a:r>
                  <a:rPr lang="en-US" spc="10" dirty="0"/>
                  <a:t> </a:t>
                </a:r>
                <a:r>
                  <a:rPr lang="en-US" spc="-10" dirty="0"/>
                  <a:t>b</a:t>
                </a:r>
                <a:r>
                  <a:rPr lang="en-US" spc="-5" dirty="0"/>
                  <a:t>y</a:t>
                </a:r>
                <a:r>
                  <a:rPr lang="en-US" spc="10" dirty="0"/>
                  <a:t> </a:t>
                </a:r>
                <a:r>
                  <a:rPr lang="en-US" spc="-10" dirty="0"/>
                  <a:t>rotatin</a:t>
                </a:r>
                <a:r>
                  <a:rPr lang="en-US" spc="-5" dirty="0"/>
                  <a:t>g</a:t>
                </a:r>
                <a:r>
                  <a:rPr lang="en-US" spc="10" dirty="0"/>
                  <a:t> </a:t>
                </a:r>
                <a:r>
                  <a:rPr lang="en-US" spc="-5" dirty="0"/>
                  <a:t>t</a:t>
                </a:r>
                <a:r>
                  <a:rPr lang="en-US" spc="-10" dirty="0"/>
                  <a:t>h</a:t>
                </a:r>
                <a:r>
                  <a:rPr lang="en-US" spc="-5" dirty="0"/>
                  <a:t>e</a:t>
                </a:r>
                <a:r>
                  <a:rPr lang="en-US" spc="10" dirty="0"/>
                  <a:t> </a:t>
                </a:r>
                <a:r>
                  <a:rPr lang="en-US" spc="-10" dirty="0"/>
                  <a:t>regio</a:t>
                </a:r>
                <a:r>
                  <a:rPr lang="en-US" spc="-5" dirty="0"/>
                  <a:t>n</a:t>
                </a:r>
                <a:r>
                  <a:rPr lang="en-US" spc="10" dirty="0"/>
                  <a:t> </a:t>
                </a:r>
                <a:r>
                  <a:rPr lang="en-US" spc="-10" dirty="0"/>
                  <a:t>unde</a:t>
                </a:r>
                <a:r>
                  <a:rPr lang="en-US" spc="-5" dirty="0"/>
                  <a:t>r</a:t>
                </a:r>
                <a:r>
                  <a:rPr lang="en-US" spc="15" dirty="0"/>
                  <a:t> </a:t>
                </a:r>
                <a:r>
                  <a:rPr lang="en-US" spc="-10" dirty="0"/>
                  <a:t>th</a:t>
                </a:r>
                <a:r>
                  <a:rPr lang="en-US" spc="-5" dirty="0"/>
                  <a:t>e</a:t>
                </a:r>
                <a:r>
                  <a:rPr lang="en-US" spc="10" dirty="0"/>
                  <a:t> </a:t>
                </a:r>
                <a:r>
                  <a:rPr lang="en-US" spc="-10" dirty="0"/>
                  <a:t>grap</a:t>
                </a:r>
                <a:r>
                  <a:rPr lang="en-US" spc="-5" dirty="0"/>
                  <a:t>h</a:t>
                </a:r>
                <a:r>
                  <a:rPr lang="en-US" spc="10" dirty="0"/>
                  <a:t> </a:t>
                </a:r>
                <a:r>
                  <a:rPr lang="en-US" spc="-10" dirty="0"/>
                  <a:t>abou</a:t>
                </a:r>
                <a:r>
                  <a:rPr lang="en-US" spc="-5" dirty="0"/>
                  <a:t>t</a:t>
                </a:r>
                <a:r>
                  <a:rPr lang="en-US" spc="10" dirty="0"/>
                  <a:t> </a:t>
                </a:r>
                <a:r>
                  <a:rPr lang="en-US" spc="-10" dirty="0"/>
                  <a:t>th</a:t>
                </a:r>
                <a:r>
                  <a:rPr lang="en-US" spc="-5" dirty="0"/>
                  <a:t>e</a:t>
                </a:r>
                <a:r>
                  <a:rPr lang="en-US" spc="40" dirty="0"/>
                  <a:t> </a:t>
                </a:r>
                <a:r>
                  <a:rPr lang="en-US" i="1" spc="-5" dirty="0"/>
                  <a:t>x</a:t>
                </a:r>
                <a:r>
                  <a:rPr lang="en-US" i="1" spc="-165" dirty="0"/>
                  <a:t> </a:t>
                </a:r>
                <a:r>
                  <a:rPr lang="en-US" spc="-10" dirty="0"/>
                  <a:t>-axi</a:t>
                </a:r>
                <a:r>
                  <a:rPr lang="en-US" spc="-5" dirty="0"/>
                  <a:t>s</a:t>
                </a:r>
                <a:r>
                  <a:rPr lang="en-US" spc="10" dirty="0"/>
                  <a:t> </a:t>
                </a:r>
                <a:r>
                  <a:rPr lang="en-US" spc="-10" dirty="0"/>
                  <a:t>ha</a:t>
                </a:r>
                <a:r>
                  <a:rPr lang="en-US" spc="-5" dirty="0"/>
                  <a:t>s</a:t>
                </a:r>
                <a:r>
                  <a:rPr lang="en-US" spc="10" dirty="0"/>
                  <a:t> </a:t>
                </a:r>
                <a:r>
                  <a:rPr lang="en-US" spc="-10" dirty="0"/>
                  <a:t>volume </a:t>
                </a:r>
                <a:r>
                  <a:rPr lang="en-US" spc="-5" dirty="0"/>
                  <a:t>[with</a:t>
                </a:r>
                <a:r>
                  <a:rPr lang="en-US" spc="80" dirty="0"/>
                  <a:t> </a:t>
                </a:r>
              </a:p>
              <a:p>
                <a:pPr marL="36900" indent="0">
                  <a:lnSpc>
                    <a:spcPct val="100000"/>
                  </a:lnSpc>
                  <a:buNone/>
                </a:pPr>
                <a:r>
                  <a:rPr lang="en-US" i="1" spc="-10" dirty="0"/>
                  <a:t>R</a:t>
                </a:r>
                <a:r>
                  <a:rPr lang="en-US" i="1" spc="70" dirty="0"/>
                  <a:t> </a:t>
                </a:r>
                <a:r>
                  <a:rPr lang="en-US" spc="-25" dirty="0"/>
                  <a:t>=</a:t>
                </a:r>
                <a:r>
                  <a:rPr lang="en-US" dirty="0"/>
                  <a:t> </a:t>
                </a:r>
                <a:r>
                  <a:rPr lang="en-US" spc="-140" dirty="0"/>
                  <a:t> </a:t>
                </a:r>
                <a:r>
                  <a:rPr lang="en-US" i="1" spc="-5" dirty="0"/>
                  <a:t>f</a:t>
                </a:r>
                <a:r>
                  <a:rPr lang="en-US" i="1" spc="-45" dirty="0"/>
                  <a:t> </a:t>
                </a:r>
                <a:r>
                  <a:rPr lang="en-US" spc="20" dirty="0"/>
                  <a:t>(</a:t>
                </a:r>
                <a:r>
                  <a:rPr lang="en-US" i="1" spc="-5" dirty="0"/>
                  <a:t>x</a:t>
                </a:r>
                <a:r>
                  <a:rPr lang="en-US" spc="-5" dirty="0"/>
                  <a:t>)]:</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sz="2400" i="1" spc="-15">
                          <a:latin typeface="Cambria Math" panose="02040503050406030204" pitchFamily="18" charset="0"/>
                        </a:rPr>
                        <m:t>𝑉</m:t>
                      </m:r>
                      <m:r>
                        <a:rPr lang="en-US" sz="2400" i="1" spc="-15">
                          <a:latin typeface="Cambria Math" panose="02040503050406030204" pitchFamily="18" charset="0"/>
                        </a:rPr>
                        <m:t>=</m:t>
                      </m:r>
                      <m:nary>
                        <m:naryPr>
                          <m:ctrlPr>
                            <a:rPr lang="en-US" sz="2400" i="1" spc="-15" smtClean="0">
                              <a:latin typeface="Cambria Math" panose="02040503050406030204" pitchFamily="18" charset="0"/>
                            </a:rPr>
                          </m:ctrlPr>
                        </m:naryPr>
                        <m:sub>
                          <m:r>
                            <m:rPr>
                              <m:brk m:alnAt="23"/>
                            </m:rPr>
                            <a:rPr lang="en-US" sz="2400" b="0" i="1" spc="-15" smtClean="0">
                              <a:latin typeface="Cambria Math" panose="02040503050406030204" pitchFamily="18" charset="0"/>
                            </a:rPr>
                            <m:t>𝑎</m:t>
                          </m:r>
                        </m:sub>
                        <m:sup>
                          <m:r>
                            <a:rPr lang="en-US" sz="2400" b="0" i="1" spc="-15" smtClean="0">
                              <a:latin typeface="Cambria Math" panose="02040503050406030204" pitchFamily="18" charset="0"/>
                            </a:rPr>
                            <m:t>𝑏</m:t>
                          </m:r>
                        </m:sup>
                        <m:e>
                          <m:r>
                            <a:rPr lang="en-US" sz="2400" i="1" spc="-15" smtClean="0">
                              <a:latin typeface="Cambria Math" panose="02040503050406030204" pitchFamily="18" charset="0"/>
                              <a:ea typeface="Cambria Math" panose="02040503050406030204" pitchFamily="18" charset="0"/>
                            </a:rPr>
                            <m:t>𝜋</m:t>
                          </m:r>
                          <m:sSup>
                            <m:sSupPr>
                              <m:ctrlPr>
                                <a:rPr lang="en-US" sz="2400" i="1" spc="-15" smtClean="0">
                                  <a:latin typeface="Cambria Math" panose="02040503050406030204" pitchFamily="18" charset="0"/>
                                  <a:ea typeface="Cambria Math" panose="02040503050406030204" pitchFamily="18" charset="0"/>
                                </a:rPr>
                              </m:ctrlPr>
                            </m:sSupPr>
                            <m:e>
                              <m:r>
                                <a:rPr lang="en-US" sz="2400" b="0" i="1" spc="-15" smtClean="0">
                                  <a:latin typeface="Cambria Math" panose="02040503050406030204" pitchFamily="18" charset="0"/>
                                  <a:ea typeface="Cambria Math" panose="02040503050406030204" pitchFamily="18" charset="0"/>
                                </a:rPr>
                                <m:t>𝑅</m:t>
                              </m:r>
                            </m:e>
                            <m:sup>
                              <m:r>
                                <a:rPr lang="en-US" sz="2400" b="0" i="1" spc="-15" smtClean="0">
                                  <a:latin typeface="Cambria Math" panose="02040503050406030204" pitchFamily="18" charset="0"/>
                                  <a:ea typeface="Cambria Math" panose="02040503050406030204" pitchFamily="18" charset="0"/>
                                </a:rPr>
                                <m:t>2</m:t>
                              </m:r>
                            </m:sup>
                          </m:sSup>
                        </m:e>
                      </m:nary>
                      <m:r>
                        <a:rPr lang="en-US" sz="2400" b="0" i="1" spc="-15" smtClean="0">
                          <a:latin typeface="Cambria Math" panose="02040503050406030204" pitchFamily="18" charset="0"/>
                        </a:rPr>
                        <m:t>𝑑𝑥</m:t>
                      </m:r>
                      <m:r>
                        <a:rPr lang="en-US" sz="2400" b="0" i="1" spc="-15" smtClean="0">
                          <a:latin typeface="Cambria Math" panose="02040503050406030204" pitchFamily="18" charset="0"/>
                        </a:rPr>
                        <m:t>=</m:t>
                      </m:r>
                      <m:nary>
                        <m:naryPr>
                          <m:ctrlPr>
                            <a:rPr lang="en-US" sz="2400" i="1" spc="-15">
                              <a:latin typeface="Cambria Math" panose="02040503050406030204" pitchFamily="18" charset="0"/>
                            </a:rPr>
                          </m:ctrlPr>
                        </m:naryPr>
                        <m:sub>
                          <m:r>
                            <m:rPr>
                              <m:brk m:alnAt="23"/>
                            </m:rPr>
                            <a:rPr lang="en-US" sz="2400" i="1" spc="-15">
                              <a:latin typeface="Cambria Math" panose="02040503050406030204" pitchFamily="18" charset="0"/>
                            </a:rPr>
                            <m:t>𝑎</m:t>
                          </m:r>
                        </m:sub>
                        <m:sup>
                          <m:r>
                            <a:rPr lang="en-US" sz="2400" i="1" spc="-15">
                              <a:latin typeface="Cambria Math" panose="02040503050406030204" pitchFamily="18" charset="0"/>
                            </a:rPr>
                            <m:t>𝑏</m:t>
                          </m:r>
                        </m:sup>
                        <m:e>
                          <m:r>
                            <a:rPr lang="en-US" sz="2400" i="1" spc="-15">
                              <a:latin typeface="Cambria Math" panose="02040503050406030204" pitchFamily="18" charset="0"/>
                              <a:ea typeface="Cambria Math" panose="02040503050406030204" pitchFamily="18" charset="0"/>
                            </a:rPr>
                            <m:t>𝜋</m:t>
                          </m:r>
                          <m:r>
                            <a:rPr lang="en-US" sz="2400" i="1" spc="-15">
                              <a:latin typeface="Cambria Math" panose="02040503050406030204" pitchFamily="18" charset="0"/>
                              <a:ea typeface="Cambria Math" panose="02040503050406030204" pitchFamily="18" charset="0"/>
                            </a:rPr>
                            <m:t>𝑓</m:t>
                          </m:r>
                          <m:d>
                            <m:dPr>
                              <m:ctrlPr>
                                <a:rPr lang="en-US" sz="2400" i="1" spc="-15">
                                  <a:latin typeface="Cambria Math" panose="02040503050406030204" pitchFamily="18" charset="0"/>
                                  <a:ea typeface="Cambria Math" panose="02040503050406030204" pitchFamily="18" charset="0"/>
                                </a:rPr>
                              </m:ctrlPr>
                            </m:dPr>
                            <m:e>
                              <m:r>
                                <a:rPr lang="en-US" sz="2400" i="1" spc="-15">
                                  <a:latin typeface="Cambria Math" panose="02040503050406030204" pitchFamily="18" charset="0"/>
                                  <a:ea typeface="Cambria Math" panose="02040503050406030204" pitchFamily="18" charset="0"/>
                                </a:rPr>
                                <m:t>𝑥</m:t>
                              </m:r>
                            </m:e>
                          </m:d>
                          <m:r>
                            <a:rPr lang="en-US" sz="2400" i="1" spc="-15" baseline="30000">
                              <a:latin typeface="Cambria Math" panose="02040503050406030204" pitchFamily="18" charset="0"/>
                              <a:ea typeface="Cambria Math" panose="02040503050406030204" pitchFamily="18" charset="0"/>
                            </a:rPr>
                            <m:t>2</m:t>
                          </m:r>
                        </m:e>
                      </m:nary>
                      <m:r>
                        <a:rPr lang="en-US" sz="2400" i="1" spc="-15">
                          <a:latin typeface="Cambria Math" panose="02040503050406030204" pitchFamily="18" charset="0"/>
                        </a:rPr>
                        <m:t>𝑑𝑥</m:t>
                      </m:r>
                    </m:oMath>
                  </m:oMathPara>
                </a14:m>
                <a:endParaRPr lang="en-US" sz="2400" i="1" spc="-15" dirty="0"/>
              </a:p>
              <a:p>
                <a:pPr marL="36900" indent="0">
                  <a:lnSpc>
                    <a:spcPct val="100000"/>
                  </a:lnSpc>
                  <a:buNone/>
                </a:pPr>
                <a:endParaRPr lang="en-US" sz="2400" dirty="0">
                  <a:latin typeface="Times New Roman"/>
                  <a:cs typeface="Times New Roman"/>
                </a:endParaRPr>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901"/>
                </a:stretch>
              </a:blipFill>
            </p:spPr>
            <p:txBody>
              <a:bodyPr/>
              <a:lstStyle/>
              <a:p>
                <a:r>
                  <a:rPr lang="en-US">
                    <a:noFill/>
                  </a:rPr>
                  <a:t> </a:t>
                </a:r>
              </a:p>
            </p:txBody>
          </p:sp>
        </mc:Fallback>
      </mc:AlternateContent>
      <p:pic>
        <p:nvPicPr>
          <p:cNvPr id="4" name="Picture 3" descr="An illustration shows graph a, the area under a function to be rotated about the x axis , graph b, the resulting cross section, and graph c, the solid of revolution.&#10;For all three graphs, the x axis has points a, x, and b labeled. In graph a, in quadrant 1, the curve of the function y equals f of x begins at x equals a and increases to x equals b. Vertical line segments connect the points a, x, and b to the curve. A circular arrow is on the x axis. In graph b, the curve of the function remains the same in quadrant 1 and is reflected across the x axis. A circle with center at x equals x connects with points on both curves. A vertical line from the x axis to the curve in quadrant 1 is labeled f of x. The graph is labeled cross section is a circle of radius f of x. In graph c, curves in quadrant 1 and 2 are connected with circles that have centers at x equals a, x equals x, and x equals b. The graph is shaded. The graph is labeled solid of revolution.">
            <a:extLst>
              <a:ext uri="{FF2B5EF4-FFF2-40B4-BE49-F238E27FC236}">
                <a16:creationId xmlns="" xmlns:a16="http://schemas.microsoft.com/office/drawing/2014/main" id="{15E8AA3A-70D4-4712-ADCD-CD8DEBE49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346" y="3702272"/>
            <a:ext cx="5619307" cy="2614649"/>
          </a:xfrm>
          <a:prstGeom prst="rect">
            <a:avLst/>
          </a:prstGeom>
        </p:spPr>
      </p:pic>
    </p:spTree>
    <p:extLst>
      <p:ext uri="{BB962C8B-B14F-4D97-AF65-F5344CB8AC3E}">
        <p14:creationId xmlns:p14="http://schemas.microsoft.com/office/powerpoint/2010/main" val="2913903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(4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278758" cy="4737652"/>
              </a:xfrm>
            </p:spPr>
            <p:txBody>
              <a:bodyPr>
                <a:noAutofit/>
              </a:bodyPr>
              <a:lstStyle/>
              <a:p>
                <a:pPr marL="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spc="-140" dirty="0"/>
                  <a:t> </a:t>
                </a:r>
                <a:r>
                  <a:rPr lang="en-US" spc="-10" dirty="0"/>
                  <a:t>Calculat</a:t>
                </a:r>
                <a:r>
                  <a:rPr lang="en-US" spc="-5" dirty="0"/>
                  <a:t>e t</a:t>
                </a:r>
                <a:r>
                  <a:rPr lang="en-US" spc="-10" dirty="0"/>
                  <a:t>h</a:t>
                </a:r>
                <a:r>
                  <a:rPr lang="en-US" spc="-5" dirty="0"/>
                  <a:t>e</a:t>
                </a:r>
                <a:r>
                  <a:rPr lang="en-US" spc="-10" dirty="0"/>
                  <a:t> </a:t>
                </a:r>
                <a:r>
                  <a:rPr lang="en-US" spc="-15" dirty="0"/>
                  <a:t>volum</a:t>
                </a:r>
                <a:r>
                  <a:rPr lang="en-US" spc="-5" dirty="0"/>
                  <a:t>e</a:t>
                </a:r>
                <a:r>
                  <a:rPr lang="en-US" spc="20" dirty="0"/>
                  <a:t> </a:t>
                </a:r>
                <a:r>
                  <a:rPr lang="en-US" i="1" spc="-10" dirty="0"/>
                  <a:t>V</a:t>
                </a:r>
                <a:r>
                  <a:rPr lang="en-US" i="1" dirty="0"/>
                  <a:t> </a:t>
                </a:r>
                <a:r>
                  <a:rPr lang="en-US" i="1" spc="-105" dirty="0"/>
                  <a:t> </a:t>
                </a:r>
                <a:r>
                  <a:rPr lang="en-US" spc="-10" dirty="0"/>
                  <a:t>o</a:t>
                </a:r>
                <a:r>
                  <a:rPr lang="en-US" spc="-5" dirty="0"/>
                  <a:t>f</a:t>
                </a:r>
                <a:r>
                  <a:rPr lang="en-US" spc="-10" dirty="0"/>
                  <a:t> th</a:t>
                </a:r>
                <a:r>
                  <a:rPr lang="en-US" spc="-5" dirty="0"/>
                  <a:t>e s</a:t>
                </a:r>
                <a:r>
                  <a:rPr lang="en-US" spc="-10" dirty="0"/>
                  <a:t>oli</a:t>
                </a:r>
                <a:r>
                  <a:rPr lang="en-US" spc="-5" dirty="0"/>
                  <a:t>d</a:t>
                </a:r>
                <a:r>
                  <a:rPr lang="en-US" spc="-10" dirty="0"/>
                  <a:t> obtaine</a:t>
                </a:r>
                <a:r>
                  <a:rPr lang="en-US" spc="-5" dirty="0"/>
                  <a:t>d </a:t>
                </a:r>
                <a:r>
                  <a:rPr lang="en-US" spc="-10" dirty="0"/>
                  <a:t>b</a:t>
                </a:r>
                <a:r>
                  <a:rPr lang="en-US" spc="-5" dirty="0"/>
                  <a:t>y </a:t>
                </a:r>
                <a:r>
                  <a:rPr lang="en-US" spc="-10" dirty="0"/>
                  <a:t>rotatin</a:t>
                </a:r>
                <a:r>
                  <a:rPr lang="en-US" spc="-5" dirty="0"/>
                  <a:t>g</a:t>
                </a:r>
                <a:r>
                  <a:rPr lang="en-US" spc="-10" dirty="0"/>
                  <a:t> </a:t>
                </a:r>
                <a:r>
                  <a:rPr lang="en-US" spc="-5" dirty="0"/>
                  <a:t>t</a:t>
                </a:r>
                <a:r>
                  <a:rPr lang="en-US" spc="-10" dirty="0"/>
                  <a:t>h</a:t>
                </a:r>
                <a:r>
                  <a:rPr lang="en-US" spc="-5" dirty="0"/>
                  <a:t>e</a:t>
                </a:r>
                <a:r>
                  <a:rPr lang="en-US" spc="-10" dirty="0"/>
                  <a:t> regio</a:t>
                </a:r>
                <a:r>
                  <a:rPr lang="en-US" spc="-5" dirty="0"/>
                  <a:t>n </a:t>
                </a:r>
                <a:r>
                  <a:rPr lang="en-US" spc="-10" dirty="0"/>
                  <a:t>under </a:t>
                </a:r>
                <a:r>
                  <a:rPr lang="en-US" i="1" spc="-5" dirty="0"/>
                  <a:t>y</a:t>
                </a:r>
                <a:r>
                  <a:rPr lang="en-US" i="1" spc="75" dirty="0"/>
                  <a:t> </a:t>
                </a:r>
                <a:r>
                  <a:rPr lang="en-US" spc="-25" dirty="0"/>
                  <a:t>=</a:t>
                </a:r>
                <a:r>
                  <a:rPr lang="en-US" spc="-15" dirty="0"/>
                  <a:t> </a:t>
                </a:r>
                <a:r>
                  <a:rPr lang="en-US" i="1" spc="-5" dirty="0"/>
                  <a:t>x</a:t>
                </a:r>
                <a:r>
                  <a:rPr lang="en-US" i="1" spc="-165" dirty="0"/>
                  <a:t> </a:t>
                </a:r>
                <a:r>
                  <a:rPr lang="en-US" baseline="25925" dirty="0"/>
                  <a:t>2 </a:t>
                </a:r>
                <a:r>
                  <a:rPr lang="en-US" spc="-120" baseline="25925" dirty="0"/>
                  <a:t> </a:t>
                </a:r>
                <a:r>
                  <a:rPr lang="en-US" spc="-10" dirty="0"/>
                  <a:t>abou</a:t>
                </a:r>
                <a:r>
                  <a:rPr lang="en-US" spc="-5" dirty="0"/>
                  <a:t>t</a:t>
                </a:r>
                <a:r>
                  <a:rPr lang="en-US" dirty="0"/>
                  <a:t> </a:t>
                </a:r>
                <a:r>
                  <a:rPr lang="en-US" spc="-10" dirty="0"/>
                  <a:t>th</a:t>
                </a:r>
                <a:r>
                  <a:rPr lang="en-US" spc="-5" dirty="0"/>
                  <a:t>e</a:t>
                </a:r>
                <a:r>
                  <a:rPr lang="en-US" spc="25" dirty="0"/>
                  <a:t> </a:t>
                </a:r>
                <a:r>
                  <a:rPr lang="en-US" i="1" spc="-5" dirty="0"/>
                  <a:t>x</a:t>
                </a:r>
                <a:r>
                  <a:rPr lang="en-US" spc="-10" dirty="0"/>
                  <a:t>-axi</a:t>
                </a:r>
                <a:r>
                  <a:rPr lang="en-US" spc="-5" dirty="0"/>
                  <a:t>s</a:t>
                </a:r>
                <a:r>
                  <a:rPr lang="en-US" dirty="0"/>
                  <a:t> </a:t>
                </a:r>
                <a:r>
                  <a:rPr lang="en-US" spc="-5" dirty="0"/>
                  <a:t>f</a:t>
                </a:r>
                <a:r>
                  <a:rPr lang="en-US" spc="-10" dirty="0"/>
                  <a:t>o</a:t>
                </a:r>
                <a:r>
                  <a:rPr lang="en-US" spc="-5" dirty="0"/>
                  <a:t>r 0</a:t>
                </a:r>
                <a:r>
                  <a:rPr lang="en-US" spc="25" dirty="0"/>
                  <a:t> </a:t>
                </a:r>
                <a:r>
                  <a:rPr lang="en-US" spc="-50" dirty="0"/>
                  <a:t>≤</a:t>
                </a:r>
                <a:r>
                  <a:rPr lang="en-US" spc="-15" dirty="0"/>
                  <a:t> </a:t>
                </a:r>
                <a:r>
                  <a:rPr lang="en-US" i="1" spc="-5" dirty="0"/>
                  <a:t>x</a:t>
                </a:r>
                <a:r>
                  <a:rPr lang="en-US" i="1" spc="114" dirty="0"/>
                  <a:t> </a:t>
                </a:r>
                <a:r>
                  <a:rPr lang="en-US" spc="-50" dirty="0"/>
                  <a:t>≤</a:t>
                </a:r>
                <a:r>
                  <a:rPr lang="en-US" spc="-40" dirty="0"/>
                  <a:t> </a:t>
                </a:r>
                <a:r>
                  <a:rPr lang="en-US" spc="-10" dirty="0"/>
                  <a:t>2</a:t>
                </a:r>
                <a:r>
                  <a:rPr lang="en-US" spc="-5" dirty="0"/>
                  <a:t>.</a:t>
                </a:r>
                <a:endParaRPr lang="en-US" dirty="0"/>
              </a:p>
              <a:p>
                <a:pPr marL="0" indent="0">
                  <a:lnSpc>
                    <a:spcPct val="100000"/>
                  </a:lnSpc>
                  <a:spcBef>
                    <a:spcPts val="590"/>
                  </a:spcBef>
                  <a:buNone/>
                </a:pPr>
                <a:r>
                  <a:rPr lang="en-US" b="1" spc="-5" dirty="0"/>
                  <a:t>Solution </a:t>
                </a:r>
                <a:r>
                  <a:rPr lang="en-US" b="1" spc="95" dirty="0"/>
                  <a:t> </a:t>
                </a:r>
                <a:r>
                  <a:rPr lang="en-US" spc="-10" dirty="0"/>
                  <a:t>The</a:t>
                </a:r>
                <a:r>
                  <a:rPr lang="en-US" spc="-5" dirty="0"/>
                  <a:t> solid is </a:t>
                </a:r>
                <a:r>
                  <a:rPr lang="en-US" spc="-10" dirty="0"/>
                  <a:t>shown</a:t>
                </a:r>
                <a:r>
                  <a:rPr lang="en-US" spc="-5" dirty="0"/>
                  <a:t> in </a:t>
                </a:r>
                <a:r>
                  <a:rPr lang="en-US" spc="-15" dirty="0"/>
                  <a:t>F</a:t>
                </a:r>
                <a:r>
                  <a:rPr lang="en-US" spc="-5" dirty="0"/>
                  <a:t>igure </a:t>
                </a:r>
                <a:r>
                  <a:rPr lang="en-US" spc="-10" dirty="0"/>
                  <a:t>3</a:t>
                </a:r>
                <a:r>
                  <a:rPr lang="en-US" spc="-5" dirty="0"/>
                  <a:t>. </a:t>
                </a:r>
                <a:r>
                  <a:rPr lang="en-US" spc="-15" dirty="0"/>
                  <a:t>B</a:t>
                </a:r>
                <a:r>
                  <a:rPr lang="en-US" spc="-5" dirty="0"/>
                  <a:t>y </a:t>
                </a:r>
                <a:r>
                  <a:rPr lang="en-US" spc="-15" dirty="0"/>
                  <a:t>E</a:t>
                </a:r>
                <a:r>
                  <a:rPr lang="en-US" spc="-5" dirty="0"/>
                  <a:t>quation (1) </a:t>
                </a:r>
                <a:r>
                  <a:rPr lang="en-US" spc="-15" dirty="0"/>
                  <a:t>w</a:t>
                </a:r>
                <a:r>
                  <a:rPr lang="en-US" spc="-5" dirty="0"/>
                  <a:t>ith</a:t>
                </a:r>
                <a:r>
                  <a:rPr lang="en-US" dirty="0"/>
                  <a:t> </a:t>
                </a:r>
                <a:r>
                  <a:rPr lang="en-US" spc="-35"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15" dirty="0"/>
                  <a:t> </a:t>
                </a:r>
                <a:r>
                  <a:rPr lang="en-US" i="1" spc="-5" dirty="0"/>
                  <a:t>x</a:t>
                </a:r>
                <a:r>
                  <a:rPr lang="en-US" i="1" spc="-165" dirty="0"/>
                  <a:t> </a:t>
                </a:r>
                <a:r>
                  <a:rPr lang="en-US" spc="75" baseline="25925" dirty="0"/>
                  <a:t>2</a:t>
                </a:r>
                <a:r>
                  <a:rPr lang="en-US" spc="-5" dirty="0"/>
                  <a:t>, its volume</a:t>
                </a:r>
                <a:r>
                  <a:rPr lang="en-US" dirty="0"/>
                  <a:t> </a:t>
                </a:r>
                <a:r>
                  <a:rPr lang="en-US" spc="-5" dirty="0"/>
                  <a:t>is</a:t>
                </a:r>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pc="-15" smtClean="0">
                          <a:latin typeface="Cambria Math" panose="02040503050406030204" pitchFamily="18" charset="0"/>
                        </a:rPr>
                        <m:t>𝑉</m:t>
                      </m:r>
                      <m:r>
                        <a:rPr lang="en-US" b="0" i="1" spc="-15" smtClean="0">
                          <a:latin typeface="Cambria Math" panose="02040503050406030204" pitchFamily="18" charset="0"/>
                        </a:rPr>
                        <m:t>=</m:t>
                      </m:r>
                      <m:nary>
                        <m:naryPr>
                          <m:ctrlPr>
                            <a:rPr lang="en-US" b="0" i="1" spc="-15" smtClean="0">
                              <a:latin typeface="Cambria Math" panose="02040503050406030204" pitchFamily="18" charset="0"/>
                            </a:rPr>
                          </m:ctrlPr>
                        </m:naryPr>
                        <m:sub>
                          <m:r>
                            <m:rPr>
                              <m:brk m:alnAt="23"/>
                            </m:rPr>
                            <a:rPr lang="en-US" b="0" i="1" spc="-15" smtClean="0">
                              <a:latin typeface="Cambria Math" panose="02040503050406030204" pitchFamily="18" charset="0"/>
                            </a:rPr>
                            <m:t>0</m:t>
                          </m:r>
                        </m:sub>
                        <m:sup>
                          <m:r>
                            <a:rPr lang="en-US" b="0" i="1" spc="-15" smtClean="0">
                              <a:latin typeface="Cambria Math" panose="02040503050406030204" pitchFamily="18" charset="0"/>
                            </a:rPr>
                            <m:t>2</m:t>
                          </m:r>
                        </m:sup>
                        <m:e>
                          <m:r>
                            <a:rPr lang="en-US" b="0" i="1" spc="-15" smtClean="0">
                              <a:latin typeface="Cambria Math" panose="02040503050406030204" pitchFamily="18" charset="0"/>
                              <a:ea typeface="Cambria Math" panose="02040503050406030204" pitchFamily="18" charset="0"/>
                            </a:rPr>
                            <m:t>𝜋</m:t>
                          </m:r>
                          <m:sSup>
                            <m:sSupPr>
                              <m:ctrlPr>
                                <a:rPr lang="en-US" b="0" i="1" spc="-15" smtClean="0">
                                  <a:latin typeface="Cambria Math" panose="02040503050406030204" pitchFamily="18" charset="0"/>
                                  <a:ea typeface="Cambria Math" panose="02040503050406030204" pitchFamily="18" charset="0"/>
                                </a:rPr>
                              </m:ctrlPr>
                            </m:sSupPr>
                            <m:e>
                              <m:r>
                                <a:rPr lang="en-US" b="0" i="1" spc="-15" smtClean="0">
                                  <a:latin typeface="Cambria Math" panose="02040503050406030204" pitchFamily="18" charset="0"/>
                                  <a:ea typeface="Cambria Math" panose="02040503050406030204" pitchFamily="18" charset="0"/>
                                </a:rPr>
                                <m:t>𝑅</m:t>
                              </m:r>
                            </m:e>
                            <m:sup>
                              <m:r>
                                <a:rPr lang="en-US" b="0" i="1" spc="-15" smtClean="0">
                                  <a:latin typeface="Cambria Math" panose="02040503050406030204" pitchFamily="18" charset="0"/>
                                  <a:ea typeface="Cambria Math" panose="02040503050406030204" pitchFamily="18" charset="0"/>
                                </a:rPr>
                                <m:t>2</m:t>
                              </m:r>
                            </m:sup>
                          </m:sSup>
                        </m:e>
                      </m:nary>
                      <m:r>
                        <a:rPr lang="en-US" b="0" i="1" spc="-15" smtClean="0">
                          <a:latin typeface="Cambria Math" panose="02040503050406030204" pitchFamily="18" charset="0"/>
                        </a:rPr>
                        <m:t>𝑑𝑥</m:t>
                      </m:r>
                      <m:r>
                        <a:rPr lang="en-US" b="0" i="1" spc="-15" smtClean="0">
                          <a:latin typeface="Cambria Math" panose="02040503050406030204" pitchFamily="18" charset="0"/>
                        </a:rPr>
                        <m:t>=</m:t>
                      </m:r>
                      <m:nary>
                        <m:naryPr>
                          <m:ctrlPr>
                            <a:rPr lang="en-US" b="0" i="1" spc="-15" smtClean="0">
                              <a:latin typeface="Cambria Math" panose="02040503050406030204" pitchFamily="18" charset="0"/>
                            </a:rPr>
                          </m:ctrlPr>
                        </m:naryPr>
                        <m:sub>
                          <m:r>
                            <m:rPr>
                              <m:brk m:alnAt="23"/>
                            </m:rPr>
                            <a:rPr lang="en-US" b="0" i="1" spc="-15" smtClean="0">
                              <a:latin typeface="Cambria Math" panose="02040503050406030204" pitchFamily="18" charset="0"/>
                            </a:rPr>
                            <m:t>0</m:t>
                          </m:r>
                        </m:sub>
                        <m:sup>
                          <m:r>
                            <a:rPr lang="en-US" b="0" i="1" spc="-15" smtClean="0">
                              <a:latin typeface="Cambria Math" panose="02040503050406030204" pitchFamily="18" charset="0"/>
                            </a:rPr>
                            <m:t>2</m:t>
                          </m:r>
                        </m:sup>
                        <m:e>
                          <m:r>
                            <a:rPr lang="en-US" b="0" i="1" spc="-15" smtClean="0">
                              <a:latin typeface="Cambria Math" panose="02040503050406030204" pitchFamily="18" charset="0"/>
                              <a:ea typeface="Cambria Math" panose="02040503050406030204" pitchFamily="18" charset="0"/>
                            </a:rPr>
                            <m:t>𝜋</m:t>
                          </m:r>
                          <m:sSup>
                            <m:sSupPr>
                              <m:ctrlPr>
                                <a:rPr lang="en-US" b="0" i="1" spc="-15" smtClean="0">
                                  <a:latin typeface="Cambria Math" panose="02040503050406030204" pitchFamily="18" charset="0"/>
                                  <a:ea typeface="Cambria Math" panose="02040503050406030204" pitchFamily="18" charset="0"/>
                                </a:rPr>
                              </m:ctrlPr>
                            </m:sSupPr>
                            <m:e>
                              <m:r>
                                <a:rPr lang="en-US" b="0" i="1" spc="-15" smtClean="0">
                                  <a:latin typeface="Cambria Math" panose="02040503050406030204" pitchFamily="18" charset="0"/>
                                  <a:ea typeface="Cambria Math" panose="02040503050406030204" pitchFamily="18" charset="0"/>
                                </a:rPr>
                                <m:t>𝑥</m:t>
                              </m:r>
                            </m:e>
                            <m:sup>
                              <m:r>
                                <a:rPr lang="en-US" b="0" i="1" spc="-15" smtClean="0">
                                  <a:latin typeface="Cambria Math" panose="02040503050406030204" pitchFamily="18" charset="0"/>
                                  <a:ea typeface="Cambria Math" panose="02040503050406030204" pitchFamily="18" charset="0"/>
                                </a:rPr>
                                <m:t>4</m:t>
                              </m:r>
                            </m:sup>
                          </m:sSup>
                        </m:e>
                      </m:nary>
                      <m:r>
                        <a:rPr lang="en-US" b="0" i="1" spc="-15" smtClean="0">
                          <a:latin typeface="Cambria Math" panose="02040503050406030204" pitchFamily="18" charset="0"/>
                        </a:rPr>
                        <m:t>𝑑𝑥</m:t>
                      </m:r>
                      <m:r>
                        <a:rPr lang="en-US" b="0" i="1" spc="-15" smtClean="0">
                          <a:latin typeface="Cambria Math" panose="02040503050406030204" pitchFamily="18" charset="0"/>
                        </a:rPr>
                        <m:t>=</m:t>
                      </m:r>
                      <m:f>
                        <m:fPr>
                          <m:ctrlPr>
                            <a:rPr lang="en-US" b="0" i="1" spc="-15" smtClean="0">
                              <a:latin typeface="Cambria Math" panose="02040503050406030204" pitchFamily="18" charset="0"/>
                            </a:rPr>
                          </m:ctrlPr>
                        </m:fPr>
                        <m:num>
                          <m:r>
                            <a:rPr lang="en-US" b="0" i="1" spc="-15" smtClean="0">
                              <a:latin typeface="Cambria Math" panose="02040503050406030204" pitchFamily="18" charset="0"/>
                              <a:ea typeface="Cambria Math" panose="02040503050406030204" pitchFamily="18" charset="0"/>
                            </a:rPr>
                            <m:t>𝜋</m:t>
                          </m:r>
                        </m:num>
                        <m:den>
                          <m:r>
                            <a:rPr lang="en-US" b="0" i="1" spc="-15" smtClean="0">
                              <a:latin typeface="Cambria Math" panose="02040503050406030204" pitchFamily="18" charset="0"/>
                            </a:rPr>
                            <m:t>5</m:t>
                          </m:r>
                        </m:den>
                      </m:f>
                      <m:sSup>
                        <m:sSupPr>
                          <m:ctrlPr>
                            <a:rPr lang="en-US" b="0" i="1" spc="-15" smtClean="0">
                              <a:latin typeface="Cambria Math" panose="02040503050406030204" pitchFamily="18" charset="0"/>
                            </a:rPr>
                          </m:ctrlPr>
                        </m:sSupPr>
                        <m:e>
                          <m:r>
                            <a:rPr lang="en-US" b="0" i="1" spc="-15" smtClean="0">
                              <a:latin typeface="Cambria Math" panose="02040503050406030204" pitchFamily="18" charset="0"/>
                            </a:rPr>
                            <m:t>𝑥</m:t>
                          </m:r>
                        </m:e>
                        <m:sup>
                          <m:r>
                            <a:rPr lang="en-US" b="0" i="1" spc="-15" smtClean="0">
                              <a:latin typeface="Cambria Math" panose="02040503050406030204" pitchFamily="18" charset="0"/>
                            </a:rPr>
                            <m:t>5</m:t>
                          </m:r>
                        </m:sup>
                      </m:sSup>
                      <m:sSubSup>
                        <m:sSubSupPr>
                          <m:ctrlPr>
                            <a:rPr lang="en-US" b="0" i="1" spc="-15" smtClean="0">
                              <a:latin typeface="Cambria Math" panose="02040503050406030204" pitchFamily="18" charset="0"/>
                            </a:rPr>
                          </m:ctrlPr>
                        </m:sSubSupPr>
                        <m:e>
                          <m:r>
                            <a:rPr lang="en-US" b="0" i="1" spc="-15" smtClean="0">
                              <a:latin typeface="Cambria Math" panose="02040503050406030204" pitchFamily="18" charset="0"/>
                            </a:rPr>
                            <m:t>|</m:t>
                          </m:r>
                        </m:e>
                        <m:sub>
                          <m:r>
                            <a:rPr lang="en-US" b="0" i="1" spc="-15" smtClean="0">
                              <a:latin typeface="Cambria Math" panose="02040503050406030204" pitchFamily="18" charset="0"/>
                            </a:rPr>
                            <m:t>0</m:t>
                          </m:r>
                        </m:sub>
                        <m:sup>
                          <m:r>
                            <a:rPr lang="en-US" b="0" i="1" spc="-15" smtClean="0">
                              <a:latin typeface="Cambria Math" panose="02040503050406030204" pitchFamily="18" charset="0"/>
                            </a:rPr>
                            <m:t>2</m:t>
                          </m:r>
                        </m:sup>
                      </m:sSubSup>
                      <m:r>
                        <a:rPr lang="en-US" b="0" i="1" spc="-15" smtClean="0">
                          <a:latin typeface="Cambria Math" panose="02040503050406030204" pitchFamily="18" charset="0"/>
                        </a:rPr>
                        <m:t>=</m:t>
                      </m:r>
                      <m:f>
                        <m:fPr>
                          <m:ctrlPr>
                            <a:rPr lang="en-US" b="0" i="1" spc="-15" smtClean="0">
                              <a:latin typeface="Cambria Math" panose="02040503050406030204" pitchFamily="18" charset="0"/>
                            </a:rPr>
                          </m:ctrlPr>
                        </m:fPr>
                        <m:num>
                          <m:r>
                            <a:rPr lang="en-US" b="0" i="1" spc="-15" smtClean="0">
                              <a:latin typeface="Cambria Math" panose="02040503050406030204" pitchFamily="18" charset="0"/>
                            </a:rPr>
                            <m:t>32</m:t>
                          </m:r>
                          <m:r>
                            <a:rPr lang="en-US" b="0" i="1" spc="-15" smtClean="0">
                              <a:latin typeface="Cambria Math" panose="02040503050406030204" pitchFamily="18" charset="0"/>
                              <a:ea typeface="Cambria Math" panose="02040503050406030204" pitchFamily="18" charset="0"/>
                            </a:rPr>
                            <m:t>𝜋</m:t>
                          </m:r>
                        </m:num>
                        <m:den>
                          <m:r>
                            <a:rPr lang="en-US" b="0" i="1" spc="-15" smtClean="0">
                              <a:latin typeface="Cambria Math" panose="02040503050406030204" pitchFamily="18" charset="0"/>
                            </a:rPr>
                            <m:t>5</m:t>
                          </m:r>
                        </m:den>
                      </m:f>
                    </m:oMath>
                  </m:oMathPara>
                </a14:m>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278758" cy="4737652"/>
              </a:xfrm>
              <a:blipFill>
                <a:blip r:embed="rId2"/>
                <a:stretch>
                  <a:fillRect l="-1089" t="-901"/>
                </a:stretch>
              </a:blipFill>
            </p:spPr>
            <p:txBody>
              <a:bodyPr/>
              <a:lstStyle/>
              <a:p>
                <a:r>
                  <a:rPr lang="en-US">
                    <a:noFill/>
                  </a:rPr>
                  <a:t> </a:t>
                </a:r>
              </a:p>
            </p:txBody>
          </p:sp>
        </mc:Fallback>
      </mc:AlternateContent>
      <p:pic>
        <p:nvPicPr>
          <p:cNvPr id="4" name="Picture 3" descr="An illustration shows a region under a curve to be rotated about the x axis and an illustration of the resulting solid.&#10;In both graphs, the x axis ranges from 0 to 2, with x and 2 labeled. The y axis shows no scale. In the top graph, the concave curve of y equals x squared begins at the origin and increases past x equals 2. A vertical line connects x equals x and x equals 2 to the curve. The region under the curve and above the x axis is shaded from x equals 0 to x equals 2. A circular arrow in on the x axis. In the bottom graph, the curve in quadrant 1 is the same. Below the x axis is the reflection of the curve from x equals 0 to x equals 2. A cross section is a circle with center at x equals x.">
            <a:extLst>
              <a:ext uri="{FF2B5EF4-FFF2-40B4-BE49-F238E27FC236}">
                <a16:creationId xmlns="" xmlns:a16="http://schemas.microsoft.com/office/drawing/2014/main" id="{0921E982-1A09-47EA-82C0-3E0AF0E481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2896" y="1467856"/>
            <a:ext cx="2909908" cy="4944095"/>
          </a:xfrm>
          <a:prstGeom prst="rect">
            <a:avLst/>
          </a:prstGeom>
        </p:spPr>
      </p:pic>
    </p:spTree>
    <p:extLst>
      <p:ext uri="{BB962C8B-B14F-4D97-AF65-F5344CB8AC3E}">
        <p14:creationId xmlns:p14="http://schemas.microsoft.com/office/powerpoint/2010/main" val="2672018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(5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7079975" cy="4737652"/>
              </a:xfrm>
            </p:spPr>
            <p:txBody>
              <a:bodyPr>
                <a:noAutofit/>
              </a:bodyPr>
              <a:lstStyle/>
              <a:p>
                <a:pPr marL="12700" marR="5080" indent="0">
                  <a:lnSpc>
                    <a:spcPct val="100000"/>
                  </a:lnSpc>
                  <a:buNone/>
                </a:pPr>
                <a:r>
                  <a:rPr lang="en-US" spc="-5" dirty="0">
                    <a:latin typeface="Times New Roman"/>
                    <a:cs typeface="Times New Roman"/>
                  </a:rPr>
                  <a:t>There</a:t>
                </a:r>
                <a:r>
                  <a:rPr lang="en-US" spc="7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r>
                  <a:rPr lang="en-US" spc="75" dirty="0">
                    <a:latin typeface="Times New Roman"/>
                    <a:cs typeface="Times New Roman"/>
                  </a:rPr>
                  <a:t> </a:t>
                </a:r>
                <a:r>
                  <a:rPr lang="en-US" spc="-10" dirty="0">
                    <a:latin typeface="Times New Roman"/>
                    <a:cs typeface="Times New Roman"/>
                  </a:rPr>
                  <a:t>some</a:t>
                </a:r>
                <a:r>
                  <a:rPr lang="en-US" spc="75" dirty="0">
                    <a:latin typeface="Times New Roman"/>
                    <a:cs typeface="Times New Roman"/>
                  </a:rPr>
                  <a:t> </a:t>
                </a:r>
                <a:r>
                  <a:rPr lang="en-US" spc="-5" dirty="0">
                    <a:latin typeface="Times New Roman"/>
                    <a:cs typeface="Times New Roman"/>
                  </a:rPr>
                  <a:t>useful</a:t>
                </a:r>
                <a:r>
                  <a:rPr lang="en-US" spc="75" dirty="0">
                    <a:latin typeface="Times New Roman"/>
                    <a:cs typeface="Times New Roman"/>
                  </a:rPr>
                  <a:t> </a:t>
                </a:r>
                <a:r>
                  <a:rPr lang="en-US" spc="-5" dirty="0">
                    <a:latin typeface="Times New Roman"/>
                    <a:cs typeface="Times New Roman"/>
                  </a:rPr>
                  <a:t>variations</a:t>
                </a:r>
                <a:r>
                  <a:rPr lang="en-US" spc="75" dirty="0">
                    <a:latin typeface="Times New Roman"/>
                    <a:cs typeface="Times New Roman"/>
                  </a:rPr>
                  <a:t> </a:t>
                </a:r>
                <a:r>
                  <a:rPr lang="en-US" spc="-5" dirty="0">
                    <a:latin typeface="Times New Roman"/>
                    <a:cs typeface="Times New Roman"/>
                  </a:rPr>
                  <a:t>on</a:t>
                </a:r>
                <a:r>
                  <a:rPr lang="en-US" spc="75" dirty="0">
                    <a:latin typeface="Times New Roman"/>
                    <a:cs typeface="Times New Roman"/>
                  </a:rPr>
                  <a:t> </a:t>
                </a:r>
                <a:r>
                  <a:rPr lang="en-US" spc="-5" dirty="0">
                    <a:latin typeface="Times New Roman"/>
                    <a:cs typeface="Times New Roman"/>
                  </a:rPr>
                  <a:t>the</a:t>
                </a:r>
                <a:r>
                  <a:rPr lang="en-US" spc="75" dirty="0">
                    <a:latin typeface="Times New Roman"/>
                    <a:cs typeface="Times New Roman"/>
                  </a:rPr>
                  <a:t> </a:t>
                </a:r>
                <a:r>
                  <a:rPr lang="en-US" spc="-5" dirty="0">
                    <a:latin typeface="Times New Roman"/>
                    <a:cs typeface="Times New Roman"/>
                  </a:rPr>
                  <a:t>formula</a:t>
                </a:r>
                <a:r>
                  <a:rPr lang="en-US" spc="75" dirty="0">
                    <a:latin typeface="Times New Roman"/>
                    <a:cs typeface="Times New Roman"/>
                  </a:rPr>
                  <a:t> </a:t>
                </a:r>
                <a:r>
                  <a:rPr lang="en-US" spc="-5" dirty="0">
                    <a:latin typeface="Times New Roman"/>
                    <a:cs typeface="Times New Roman"/>
                  </a:rPr>
                  <a:t>for</a:t>
                </a:r>
                <a:r>
                  <a:rPr lang="en-US" spc="75" dirty="0">
                    <a:latin typeface="Times New Roman"/>
                    <a:cs typeface="Times New Roman"/>
                  </a:rPr>
                  <a:t> </a:t>
                </a:r>
                <a:r>
                  <a:rPr lang="en-US" spc="-5" dirty="0">
                    <a:latin typeface="Times New Roman"/>
                    <a:cs typeface="Times New Roman"/>
                  </a:rPr>
                  <a:t>a</a:t>
                </a:r>
                <a:r>
                  <a:rPr lang="en-US" spc="75" dirty="0">
                    <a:latin typeface="Times New Roman"/>
                    <a:cs typeface="Times New Roman"/>
                  </a:rPr>
                  <a:t> </a:t>
                </a:r>
                <a:r>
                  <a:rPr lang="en-US" spc="-5" dirty="0">
                    <a:latin typeface="Times New Roman"/>
                    <a:cs typeface="Times New Roman"/>
                  </a:rPr>
                  <a:t>volume</a:t>
                </a:r>
                <a:r>
                  <a:rPr lang="en-US" spc="7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75" dirty="0">
                    <a:latin typeface="Times New Roman"/>
                    <a:cs typeface="Times New Roman"/>
                  </a:rPr>
                  <a:t> </a:t>
                </a:r>
                <a:r>
                  <a:rPr lang="en-US" spc="-5" dirty="0">
                    <a:latin typeface="Times New Roman"/>
                    <a:cs typeface="Times New Roman"/>
                  </a:rPr>
                  <a:t>revolution.</a:t>
                </a:r>
                <a:r>
                  <a:rPr lang="en-US" spc="75" dirty="0">
                    <a:latin typeface="Times New Roman"/>
                    <a:cs typeface="Times New Roman"/>
                  </a:rPr>
                  <a:t> </a:t>
                </a:r>
                <a:r>
                  <a:rPr lang="en-US" spc="-5" dirty="0">
                    <a:latin typeface="Times New Roman"/>
                    <a:cs typeface="Times New Roman"/>
                  </a:rPr>
                  <a:t>First, </a:t>
                </a:r>
                <a:r>
                  <a:rPr lang="en-US" spc="-10" dirty="0">
                    <a:latin typeface="Times New Roman"/>
                    <a:cs typeface="Times New Roman"/>
                  </a:rPr>
                  <a:t>conside</a:t>
                </a:r>
                <a:r>
                  <a:rPr lang="en-US" spc="-5" dirty="0">
                    <a:latin typeface="Times New Roman"/>
                    <a:cs typeface="Times New Roman"/>
                  </a:rPr>
                  <a:t>r</a:t>
                </a:r>
                <a:r>
                  <a:rPr lang="en-US" spc="-1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egio</a:t>
                </a:r>
                <a:r>
                  <a:rPr lang="en-US" spc="-5" dirty="0">
                    <a:latin typeface="Times New Roman"/>
                    <a:cs typeface="Times New Roman"/>
                  </a:rPr>
                  <a:t>n</a:t>
                </a:r>
                <a:r>
                  <a:rPr lang="en-US" spc="-15" dirty="0">
                    <a:latin typeface="Times New Roman"/>
                    <a:cs typeface="Times New Roman"/>
                  </a:rPr>
                  <a:t> </a:t>
                </a:r>
                <a:r>
                  <a:rPr lang="en-US" i="1" spc="-10" dirty="0">
                    <a:latin typeface="Times New Roman"/>
                    <a:cs typeface="Times New Roman"/>
                  </a:rPr>
                  <a:t>betwee</a:t>
                </a:r>
                <a:r>
                  <a:rPr lang="en-US" i="1" spc="-5" dirty="0">
                    <a:latin typeface="Times New Roman"/>
                    <a:cs typeface="Times New Roman"/>
                  </a:rPr>
                  <a:t>n</a:t>
                </a:r>
                <a:r>
                  <a:rPr lang="en-US" i="1" spc="-15" dirty="0">
                    <a:latin typeface="Times New Roman"/>
                    <a:cs typeface="Times New Roman"/>
                  </a:rPr>
                  <a:t> </a:t>
                </a:r>
                <a:r>
                  <a:rPr lang="en-US" spc="-10" dirty="0">
                    <a:latin typeface="Times New Roman"/>
                    <a:cs typeface="Times New Roman"/>
                  </a:rPr>
                  <a:t>tw</a:t>
                </a:r>
                <a:r>
                  <a:rPr lang="en-US" spc="-5" dirty="0">
                    <a:latin typeface="Times New Roman"/>
                    <a:cs typeface="Times New Roman"/>
                  </a:rPr>
                  <a:t>o</a:t>
                </a:r>
                <a:r>
                  <a:rPr lang="en-US" spc="-15" dirty="0">
                    <a:latin typeface="Times New Roman"/>
                    <a:cs typeface="Times New Roman"/>
                  </a:rPr>
                  <a:t> </a:t>
                </a:r>
                <a:r>
                  <a:rPr lang="en-US" spc="-10" dirty="0">
                    <a:latin typeface="Times New Roman"/>
                    <a:cs typeface="Times New Roman"/>
                  </a:rPr>
                  <a:t>curve</a:t>
                </a:r>
                <a:r>
                  <a:rPr lang="en-US" spc="-5" dirty="0">
                    <a:latin typeface="Times New Roman"/>
                    <a:cs typeface="Times New Roman"/>
                  </a:rPr>
                  <a:t>s</a:t>
                </a:r>
                <a:r>
                  <a:rPr lang="en-US" spc="5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spc="-140"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here</a:t>
                </a:r>
                <a:r>
                  <a:rPr lang="en-US" dirty="0">
                    <a:latin typeface="Times New Roman"/>
                    <a:cs typeface="Times New Roman"/>
                  </a:rPr>
                  <a:t> </a:t>
                </a:r>
                <a:r>
                  <a:rPr lang="en-US" spc="-50"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50" dirty="0">
                    <a:latin typeface="Lucida Sans Unicode"/>
                    <a:cs typeface="Lucida Sans Unicode"/>
                  </a:rPr>
                  <a:t>≥</a:t>
                </a:r>
                <a:r>
                  <a:rPr lang="en-US" spc="-20" dirty="0">
                    <a:latin typeface="Lucida Sans Unicode"/>
                    <a:cs typeface="Lucida Sans Unicode"/>
                  </a:rPr>
                  <a:t>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50"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0 as</a:t>
                </a:r>
                <a:r>
                  <a:rPr lang="en-US" spc="15" dirty="0">
                    <a:latin typeface="Times New Roman"/>
                    <a:cs typeface="Times New Roman"/>
                  </a:rPr>
                  <a:t> </a:t>
                </a:r>
                <a:r>
                  <a:rPr lang="en-US" spc="-5" dirty="0">
                    <a:latin typeface="Times New Roman"/>
                    <a:cs typeface="Times New Roman"/>
                  </a:rPr>
                  <a:t>in</a:t>
                </a:r>
                <a:r>
                  <a:rPr lang="en-US" spc="15" dirty="0">
                    <a:latin typeface="Times New Roman"/>
                    <a:cs typeface="Times New Roman"/>
                  </a:rPr>
                  <a:t> </a:t>
                </a:r>
                <a:r>
                  <a:rPr lang="en-US" spc="-5" dirty="0">
                    <a:latin typeface="Times New Roman"/>
                    <a:cs typeface="Times New Roman"/>
                  </a:rPr>
                  <a:t>Figure</a:t>
                </a:r>
                <a:r>
                  <a:rPr lang="en-US" spc="15" dirty="0">
                    <a:latin typeface="Times New Roman"/>
                    <a:cs typeface="Times New Roman"/>
                  </a:rPr>
                  <a:t> </a:t>
                </a:r>
                <a:r>
                  <a:rPr lang="en-US" spc="-10" dirty="0">
                    <a:latin typeface="Times New Roman"/>
                    <a:cs typeface="Times New Roman"/>
                  </a:rPr>
                  <a:t>5</a:t>
                </a:r>
                <a:r>
                  <a:rPr lang="en-US" spc="-5" dirty="0">
                    <a:latin typeface="Times New Roman"/>
                    <a:cs typeface="Times New Roman"/>
                  </a:rPr>
                  <a:t>(A).</a:t>
                </a:r>
                <a:r>
                  <a:rPr lang="en-US" spc="15" dirty="0">
                    <a:latin typeface="Times New Roman"/>
                    <a:cs typeface="Times New Roman"/>
                  </a:rPr>
                  <a:t> </a:t>
                </a:r>
                <a:r>
                  <a:rPr lang="en-US" spc="-10" dirty="0">
                    <a:latin typeface="Times New Roman"/>
                    <a:cs typeface="Times New Roman"/>
                  </a:rPr>
                  <a:t>When</a:t>
                </a:r>
                <a:r>
                  <a:rPr lang="en-US" spc="15" dirty="0">
                    <a:latin typeface="Times New Roman"/>
                    <a:cs typeface="Times New Roman"/>
                  </a:rPr>
                  <a:t> </a:t>
                </a:r>
                <a:r>
                  <a:rPr lang="en-US" spc="-5" dirty="0">
                    <a:latin typeface="Times New Roman"/>
                    <a:cs typeface="Times New Roman"/>
                  </a:rPr>
                  <a:t>this</a:t>
                </a:r>
                <a:r>
                  <a:rPr lang="en-US" spc="15" dirty="0">
                    <a:latin typeface="Times New Roman"/>
                    <a:cs typeface="Times New Roman"/>
                  </a:rPr>
                  <a:t> </a:t>
                </a:r>
                <a:r>
                  <a:rPr lang="en-US" spc="-5" dirty="0">
                    <a:latin typeface="Times New Roman"/>
                    <a:cs typeface="Times New Roman"/>
                  </a:rPr>
                  <a:t>region</a:t>
                </a:r>
                <a:r>
                  <a:rPr lang="en-US" spc="15" dirty="0">
                    <a:latin typeface="Times New Roman"/>
                    <a:cs typeface="Times New Roman"/>
                  </a:rPr>
                  <a:t> </a:t>
                </a:r>
                <a:r>
                  <a:rPr lang="en-US" spc="-5" dirty="0">
                    <a:latin typeface="Times New Roman"/>
                    <a:cs typeface="Times New Roman"/>
                  </a:rPr>
                  <a:t>is</a:t>
                </a:r>
                <a:r>
                  <a:rPr lang="en-US" spc="15" dirty="0">
                    <a:latin typeface="Times New Roman"/>
                    <a:cs typeface="Times New Roman"/>
                  </a:rPr>
                  <a:t> </a:t>
                </a:r>
                <a:r>
                  <a:rPr lang="en-US" spc="-5" dirty="0">
                    <a:latin typeface="Times New Roman"/>
                    <a:cs typeface="Times New Roman"/>
                  </a:rPr>
                  <a:t>rotated</a:t>
                </a:r>
                <a:r>
                  <a:rPr lang="en-US" spc="15" dirty="0">
                    <a:latin typeface="Times New Roman"/>
                    <a:cs typeface="Times New Roman"/>
                  </a:rPr>
                  <a:t> </a:t>
                </a:r>
                <a:r>
                  <a:rPr lang="en-US" spc="-5" dirty="0">
                    <a:latin typeface="Times New Roman"/>
                    <a:cs typeface="Times New Roman"/>
                  </a:rPr>
                  <a:t>about</a:t>
                </a:r>
                <a:r>
                  <a:rPr lang="en-US" spc="15" dirty="0">
                    <a:latin typeface="Times New Roman"/>
                    <a:cs typeface="Times New Roman"/>
                  </a:rPr>
                  <a:t> </a:t>
                </a:r>
                <a:r>
                  <a:rPr lang="en-US" spc="-5" dirty="0">
                    <a:latin typeface="Times New Roman"/>
                    <a:cs typeface="Times New Roman"/>
                  </a:rPr>
                  <a:t>the</a:t>
                </a:r>
                <a:r>
                  <a:rPr lang="en-US" spc="40" dirty="0">
                    <a:latin typeface="Times New Roman"/>
                    <a:cs typeface="Times New Roman"/>
                  </a:rPr>
                  <a:t> </a:t>
                </a:r>
                <a:r>
                  <a:rPr lang="en-US" i="1" spc="-5" dirty="0">
                    <a:latin typeface="Times New Roman"/>
                    <a:cs typeface="Times New Roman"/>
                  </a:rPr>
                  <a:t>x</a:t>
                </a:r>
                <a:r>
                  <a:rPr lang="en-US" spc="-5" dirty="0">
                    <a:latin typeface="Times New Roman"/>
                    <a:cs typeface="Times New Roman"/>
                  </a:rPr>
                  <a:t>-axis,</a:t>
                </a:r>
                <a:r>
                  <a:rPr lang="en-US" spc="15" dirty="0">
                    <a:latin typeface="Times New Roman"/>
                    <a:cs typeface="Times New Roman"/>
                  </a:rPr>
                  <a:t> </a:t>
                </a:r>
                <a:r>
                  <a:rPr lang="en-US" spc="-5" dirty="0">
                    <a:latin typeface="Times New Roman"/>
                    <a:cs typeface="Times New Roman"/>
                  </a:rPr>
                  <a:t>segment</a:t>
                </a:r>
                <a:r>
                  <a:rPr lang="en-US" spc="114" dirty="0">
                    <a:latin typeface="Times New Roman"/>
                    <a:cs typeface="Times New Roman"/>
                  </a:rPr>
                  <a:t> </a:t>
                </a:r>
                <a:r>
                  <a:rPr lang="en-US" i="1" spc="80" dirty="0">
                    <a:latin typeface="Times New Roman"/>
                    <a:cs typeface="Times New Roman"/>
                  </a:rPr>
                  <a:t>A</a:t>
                </a:r>
                <a:r>
                  <a:rPr lang="en-US" i="1" spc="-10" dirty="0">
                    <a:latin typeface="Times New Roman"/>
                    <a:cs typeface="Times New Roman"/>
                  </a:rPr>
                  <a:t>B</a:t>
                </a:r>
                <a:r>
                  <a:rPr lang="en-US" i="1" spc="80" dirty="0">
                    <a:latin typeface="Times New Roman"/>
                    <a:cs typeface="Times New Roman"/>
                  </a:rPr>
                  <a:t> </a:t>
                </a:r>
                <a:r>
                  <a:rPr lang="en-US" spc="-10" dirty="0">
                    <a:latin typeface="Times New Roman"/>
                    <a:cs typeface="Times New Roman"/>
                  </a:rPr>
                  <a:t>sweep</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out </a:t>
                </a:r>
                <a:r>
                  <a:rPr lang="en-US" spc="-5" dirty="0">
                    <a:latin typeface="Times New Roman"/>
                    <a:cs typeface="Times New Roman"/>
                  </a:rPr>
                  <a:t>the</a:t>
                </a:r>
                <a:r>
                  <a:rPr lang="en-US" spc="-20" dirty="0">
                    <a:latin typeface="Times New Roman"/>
                    <a:cs typeface="Times New Roman"/>
                  </a:rPr>
                  <a:t> </a:t>
                </a:r>
                <a:r>
                  <a:rPr lang="en-US" b="1" spc="-15" dirty="0">
                    <a:latin typeface="Times New Roman"/>
                    <a:cs typeface="Times New Roman"/>
                  </a:rPr>
                  <a:t>washe</a:t>
                </a:r>
                <a:r>
                  <a:rPr lang="en-US" b="1" spc="-5" dirty="0">
                    <a:latin typeface="Times New Roman"/>
                    <a:cs typeface="Times New Roman"/>
                  </a:rPr>
                  <a:t>r</a:t>
                </a:r>
                <a:r>
                  <a:rPr lang="en-US" b="1" spc="-20" dirty="0">
                    <a:latin typeface="Times New Roman"/>
                    <a:cs typeface="Times New Roman"/>
                  </a:rPr>
                  <a:t> </a:t>
                </a:r>
                <a:r>
                  <a:rPr lang="en-US" spc="-10" dirty="0">
                    <a:latin typeface="Times New Roman"/>
                    <a:cs typeface="Times New Roman"/>
                  </a:rPr>
                  <a:t>shown</a:t>
                </a:r>
                <a:r>
                  <a:rPr lang="en-US" spc="-20" dirty="0">
                    <a:latin typeface="Times New Roman"/>
                    <a:cs typeface="Times New Roman"/>
                  </a:rPr>
                  <a:t> </a:t>
                </a:r>
                <a:r>
                  <a:rPr lang="en-US" spc="-5" dirty="0">
                    <a:solidFill>
                      <a:schemeClr val="tx1"/>
                    </a:solidFill>
                    <a:latin typeface="Times New Roman"/>
                    <a:cs typeface="Times New Roman"/>
                  </a:rPr>
                  <a:t>in</a:t>
                </a:r>
                <a:r>
                  <a:rPr lang="en-US" spc="-20" dirty="0">
                    <a:solidFill>
                      <a:schemeClr val="tx1"/>
                    </a:solidFill>
                    <a:latin typeface="Times New Roman"/>
                    <a:cs typeface="Times New Roman"/>
                  </a:rPr>
                  <a:t> </a:t>
                </a:r>
                <a:r>
                  <a:rPr lang="en-US" spc="-15" dirty="0">
                    <a:solidFill>
                      <a:schemeClr val="tx1"/>
                    </a:solidFill>
                    <a:latin typeface="Times New Roman"/>
                    <a:cs typeface="Times New Roman"/>
                  </a:rPr>
                  <a:t>F</a:t>
                </a:r>
                <a:r>
                  <a:rPr lang="en-US" spc="-5" dirty="0">
                    <a:solidFill>
                      <a:schemeClr val="tx1"/>
                    </a:solidFill>
                    <a:latin typeface="Times New Roman"/>
                    <a:cs typeface="Times New Roman"/>
                  </a:rPr>
                  <a:t>igure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5</a:t>
                </a:r>
                <a:r>
                  <a:rPr lang="en-US" spc="-5" dirty="0">
                    <a:solidFill>
                      <a:schemeClr val="tx1"/>
                    </a:solidFill>
                    <a:latin typeface="Times New Roman"/>
                    <a:cs typeface="Times New Roman"/>
                  </a:rPr>
                  <a:t>(B).</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The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inner</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and</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outer</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radii</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2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asher</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(also</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called</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 annulus;</a:t>
                </a:r>
                <a:r>
                  <a:rPr lang="en-US" dirty="0">
                    <a:solidFill>
                      <a:schemeClr val="tx1"/>
                    </a:solidFill>
                    <a:latin typeface="Times New Roman"/>
                    <a:cs typeface="Times New Roman"/>
                  </a:rPr>
                  <a:t> </a:t>
                </a:r>
                <a:r>
                  <a:rPr lang="en-US" spc="-5" dirty="0">
                    <a:solidFill>
                      <a:schemeClr val="tx1"/>
                    </a:solidFill>
                    <a:latin typeface="Times New Roman"/>
                    <a:cs typeface="Times New Roman"/>
                  </a:rPr>
                  <a:t>see Figure </a:t>
                </a:r>
                <a:r>
                  <a:rPr lang="en-US" spc="-10" dirty="0">
                    <a:solidFill>
                      <a:schemeClr val="tx1"/>
                    </a:solidFill>
                    <a:latin typeface="Times New Roman"/>
                    <a:cs typeface="Times New Roman"/>
                  </a:rPr>
                  <a:t>4</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 </a:t>
                </a:r>
                <a:r>
                  <a:rPr lang="en-US" i="1" spc="-5" dirty="0">
                    <a:solidFill>
                      <a:schemeClr val="tx1"/>
                    </a:solidFill>
                    <a:latin typeface="Times New Roman"/>
                    <a:cs typeface="Times New Roman"/>
                  </a:rPr>
                  <a:t>R</a:t>
                </a:r>
                <a:r>
                  <a:rPr lang="en-US" baseline="-25000" dirty="0">
                    <a:solidFill>
                      <a:schemeClr val="tx1"/>
                    </a:solidFill>
                    <a:latin typeface="Times New Roman"/>
                    <a:cs typeface="Times New Roman"/>
                  </a:rPr>
                  <a:t>outer</a:t>
                </a:r>
                <a:r>
                  <a:rPr lang="en-US" baseline="-11111" dirty="0">
                    <a:solidFill>
                      <a:schemeClr val="tx1"/>
                    </a:solidFill>
                    <a:latin typeface="Times New Roman"/>
                    <a:cs typeface="Times New Roman"/>
                  </a:rPr>
                  <a:t> </a:t>
                </a:r>
                <a:r>
                  <a:rPr lang="en-US" spc="-82"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spc="-140"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a:t>
                </a:r>
                <a:r>
                  <a:rPr lang="en-US" i="1" spc="-5" dirty="0" err="1">
                    <a:solidFill>
                      <a:schemeClr val="tx1"/>
                    </a:solidFill>
                    <a:latin typeface="Times New Roman"/>
                    <a:cs typeface="Times New Roman"/>
                  </a:rPr>
                  <a:t>R</a:t>
                </a:r>
                <a:r>
                  <a:rPr lang="en-US" baseline="-25000" dirty="0" err="1">
                    <a:solidFill>
                      <a:schemeClr val="tx1"/>
                    </a:solidFill>
                    <a:latin typeface="Times New Roman"/>
                    <a:cs typeface="Times New Roman"/>
                  </a:rPr>
                  <a:t>inner</a:t>
                </a:r>
                <a:r>
                  <a:rPr lang="en-US" baseline="-11111" dirty="0">
                    <a:solidFill>
                      <a:schemeClr val="tx1"/>
                    </a:solidFill>
                    <a:latin typeface="Times New Roman"/>
                    <a:cs typeface="Times New Roman"/>
                  </a:rPr>
                  <a:t> </a:t>
                </a:r>
                <a:r>
                  <a:rPr lang="en-US" spc="-75"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25" dirty="0">
                    <a:solidFill>
                      <a:schemeClr val="tx1"/>
                    </a:solidFill>
                    <a:latin typeface="Times New Roman"/>
                    <a:cs typeface="Times New Roman"/>
                  </a:rPr>
                  <a:t>g</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washe</a:t>
                </a:r>
                <a:r>
                  <a:rPr lang="en-US" spc="-5" dirty="0">
                    <a:solidFill>
                      <a:schemeClr val="tx1"/>
                    </a:solidFill>
                    <a:latin typeface="Times New Roman"/>
                    <a:cs typeface="Times New Roman"/>
                  </a:rPr>
                  <a:t>r</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a:t>
                </a:r>
                <a:r>
                  <a:rPr lang="en-US" spc="-15" dirty="0">
                    <a:solidFill>
                      <a:schemeClr val="tx1"/>
                    </a:solidFill>
                    <a:latin typeface="Times New Roman"/>
                    <a:cs typeface="Times New Roman"/>
                  </a:rPr>
                  <a:t> </a:t>
                </a:r>
              </a:p>
              <a:p>
                <a:pPr marL="12700" marR="5080" indent="0">
                  <a:lnSpc>
                    <a:spcPct val="100000"/>
                  </a:lnSpc>
                  <a:buNone/>
                </a:pPr>
                <a:endParaRPr lang="en-US" spc="-15" dirty="0">
                  <a:solidFill>
                    <a:schemeClr val="tx1"/>
                  </a:solidFill>
                  <a:latin typeface="Times New Roman"/>
                  <a:cs typeface="Times New Roman"/>
                </a:endParaRPr>
              </a:p>
              <a:p>
                <a:pPr marL="12700" marR="5080" indent="0" algn="just">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Times New Roman"/>
                        </a:rPr>
                        <m:t>𝜋</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sSubSup>
                            <m:sSub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SupPr>
                            <m:e>
                              <m:r>
                                <a:rPr lang="en-US" b="0" i="1" smtClean="0">
                                  <a:solidFill>
                                    <a:schemeClr val="tx1"/>
                                  </a:solidFill>
                                  <a:latin typeface="Cambria Math" panose="02040503050406030204" pitchFamily="18" charset="0"/>
                                  <a:ea typeface="Cambria Math" panose="02040503050406030204" pitchFamily="18" charset="0"/>
                                  <a:cs typeface="Times New Roman"/>
                                </a:rPr>
                                <m:t>𝑅</m:t>
                              </m:r>
                            </m:e>
                            <m:sub>
                              <m:r>
                                <m:rPr>
                                  <m:sty m:val="p"/>
                                </m:rPr>
                                <a:rPr lang="en-US" b="0" i="0" smtClean="0">
                                  <a:solidFill>
                                    <a:schemeClr val="tx1"/>
                                  </a:solidFill>
                                  <a:latin typeface="Cambria Math" panose="02040503050406030204" pitchFamily="18" charset="0"/>
                                  <a:ea typeface="Cambria Math" panose="02040503050406030204" pitchFamily="18" charset="0"/>
                                  <a:cs typeface="Times New Roman"/>
                                </a:rPr>
                                <m:t>outer</m:t>
                              </m:r>
                            </m:sub>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bSup>
                          <m:r>
                            <a:rPr lang="en-US" b="0" i="1" smtClean="0">
                              <a:solidFill>
                                <a:schemeClr val="tx1"/>
                              </a:solidFill>
                              <a:latin typeface="Cambria Math" panose="02040503050406030204" pitchFamily="18" charset="0"/>
                              <a:ea typeface="Cambria Math" panose="02040503050406030204" pitchFamily="18" charset="0"/>
                              <a:cs typeface="Times New Roman"/>
                            </a:rPr>
                            <m:t>−</m:t>
                          </m:r>
                          <m:sSubSup>
                            <m:sSub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SupPr>
                            <m:e>
                              <m:r>
                                <a:rPr lang="en-US" b="0" i="1" smtClean="0">
                                  <a:solidFill>
                                    <a:schemeClr val="tx1"/>
                                  </a:solidFill>
                                  <a:latin typeface="Cambria Math" panose="02040503050406030204" pitchFamily="18" charset="0"/>
                                  <a:ea typeface="Cambria Math" panose="02040503050406030204" pitchFamily="18" charset="0"/>
                                  <a:cs typeface="Times New Roman"/>
                                </a:rPr>
                                <m:t>𝑅</m:t>
                              </m:r>
                            </m:e>
                            <m:sub>
                              <m:r>
                                <m:rPr>
                                  <m:sty m:val="p"/>
                                </m:rPr>
                                <a:rPr lang="en-US" b="0" i="0" smtClean="0">
                                  <a:solidFill>
                                    <a:schemeClr val="tx1"/>
                                  </a:solidFill>
                                  <a:latin typeface="Cambria Math" panose="02040503050406030204" pitchFamily="18" charset="0"/>
                                  <a:ea typeface="Cambria Math" panose="02040503050406030204" pitchFamily="18" charset="0"/>
                                  <a:cs typeface="Times New Roman"/>
                                </a:rPr>
                                <m:t>inner</m:t>
                              </m:r>
                            </m:sub>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bSup>
                        </m:e>
                      </m:d>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𝜋</m:t>
                      </m:r>
                      <m:r>
                        <a:rPr lang="en-US" b="0" i="1"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d>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r>
                        <a:rPr lang="en-US" b="0" i="1"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𝑔</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d>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r>
                        <a:rPr lang="en-US" b="0" i="1" smtClean="0">
                          <a:solidFill>
                            <a:schemeClr val="tx1"/>
                          </a:solidFill>
                          <a:latin typeface="Cambria Math" panose="02040503050406030204" pitchFamily="18" charset="0"/>
                          <a:ea typeface="Cambria Math" panose="02040503050406030204" pitchFamily="18" charset="0"/>
                          <a:cs typeface="Times New Roman"/>
                        </a:rPr>
                        <m:t>)</m:t>
                      </m:r>
                    </m:oMath>
                  </m:oMathPara>
                </a14:m>
                <a:endParaRPr lang="en-US" dirty="0">
                  <a:solidFill>
                    <a:schemeClr val="tx1"/>
                  </a:solidFill>
                  <a:latin typeface="Times New Roman"/>
                  <a:cs typeface="Times New Roman"/>
                </a:endParaRPr>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7079975" cy="4737652"/>
              </a:xfrm>
              <a:blipFill>
                <a:blip r:embed="rId2"/>
                <a:stretch>
                  <a:fillRect l="-861" t="-901"/>
                </a:stretch>
              </a:blipFill>
            </p:spPr>
            <p:txBody>
              <a:bodyPr/>
              <a:lstStyle/>
              <a:p>
                <a:r>
                  <a:rPr lang="en-US">
                    <a:noFill/>
                  </a:rPr>
                  <a:t> </a:t>
                </a:r>
              </a:p>
            </p:txBody>
          </p:sp>
        </mc:Fallback>
      </mc:AlternateContent>
      <p:pic>
        <p:nvPicPr>
          <p:cNvPr id="6" name="Picture 5" descr="An illustration shows a washer formed by two concentric circles.&#10;With two concentric circles, the area outside the inner circle and inside the outer circle is shaded. A line segment from the center of the circles to the inner circle is labeled capital r subscript inner. A line segment from the center of the circles to the outer circle is labeled capital r subscript outer. The shaded area is labeled area equals pi times quantity capital r subscript outer squared minus capital r subscript inner squared.">
            <a:extLst>
              <a:ext uri="{FF2B5EF4-FFF2-40B4-BE49-F238E27FC236}">
                <a16:creationId xmlns="" xmlns:a16="http://schemas.microsoft.com/office/drawing/2014/main" id="{21E89788-71C7-45A2-B4F1-3E7027C76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463" y="1479476"/>
            <a:ext cx="3355508" cy="3070222"/>
          </a:xfrm>
          <a:prstGeom prst="rect">
            <a:avLst/>
          </a:prstGeom>
          <a:solidFill>
            <a:schemeClr val="tx1"/>
          </a:solidFill>
        </p:spPr>
      </p:pic>
    </p:spTree>
    <p:extLst>
      <p:ext uri="{BB962C8B-B14F-4D97-AF65-F5344CB8AC3E}">
        <p14:creationId xmlns:p14="http://schemas.microsoft.com/office/powerpoint/2010/main" val="3200359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(6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12700" marR="5080" indent="0" algn="just">
                  <a:lnSpc>
                    <a:spcPct val="100000"/>
                  </a:lnSpc>
                  <a:buNone/>
                </a:pPr>
                <a14:m>
                  <m:oMathPara xmlns:m="http://schemas.openxmlformats.org/officeDocument/2006/math">
                    <m:oMathParaPr>
                      <m:jc m:val="centerGroup"/>
                    </m:oMathParaPr>
                    <m:oMath xmlns:m="http://schemas.openxmlformats.org/officeDocument/2006/math">
                      <m:r>
                        <m:rPr>
                          <m:nor/>
                        </m:rPr>
                        <a:rPr lang="en-US" b="0" i="0" spc="-10" dirty="0" smtClean="0">
                          <a:latin typeface="Times New Roman"/>
                          <a:cs typeface="Times New Roman"/>
                        </a:rPr>
                        <m:t>T</m:t>
                      </m:r>
                      <m:r>
                        <m:rPr>
                          <m:nor/>
                        </m:rPr>
                        <a:rPr lang="en-US" spc="-10" dirty="0">
                          <a:latin typeface="Times New Roman"/>
                          <a:cs typeface="Times New Roman"/>
                        </a:rPr>
                        <m:t>h</m:t>
                      </m:r>
                      <m:r>
                        <m:rPr>
                          <m:nor/>
                        </m:rPr>
                        <a:rPr lang="en-US" spc="-5" dirty="0">
                          <a:latin typeface="Times New Roman"/>
                          <a:cs typeface="Times New Roman"/>
                        </a:rPr>
                        <m:t>e</m:t>
                      </m:r>
                      <m:r>
                        <m:rPr>
                          <m:nor/>
                        </m:rPr>
                        <a:rPr lang="en-US" spc="-15" dirty="0">
                          <a:latin typeface="Times New Roman"/>
                          <a:cs typeface="Times New Roman"/>
                        </a:rPr>
                        <m:t> </m:t>
                      </m:r>
                      <m:r>
                        <m:rPr>
                          <m:nor/>
                        </m:rPr>
                        <a:rPr lang="en-US" spc="-15" dirty="0">
                          <a:latin typeface="Times New Roman"/>
                          <a:cs typeface="Times New Roman"/>
                        </a:rPr>
                        <m:t>volume</m:t>
                      </m:r>
                      <m:r>
                        <m:rPr>
                          <m:nor/>
                        </m:rPr>
                        <a:rPr lang="en-US" spc="-15" dirty="0">
                          <a:latin typeface="Times New Roman"/>
                          <a:cs typeface="Times New Roman"/>
                        </a:rPr>
                        <m:t> </m:t>
                      </m:r>
                      <m:r>
                        <m:rPr>
                          <m:nor/>
                        </m:rPr>
                        <a:rPr lang="en-US" spc="-10" dirty="0">
                          <a:latin typeface="Times New Roman"/>
                          <a:cs typeface="Times New Roman"/>
                        </a:rPr>
                        <m:t>o</m:t>
                      </m:r>
                      <m:r>
                        <m:rPr>
                          <m:nor/>
                        </m:rPr>
                        <a:rPr lang="en-US" spc="-5" dirty="0">
                          <a:latin typeface="Times New Roman"/>
                          <a:cs typeface="Times New Roman"/>
                        </a:rPr>
                        <m:t>f</m:t>
                      </m:r>
                      <m:r>
                        <m:rPr>
                          <m:nor/>
                        </m:rPr>
                        <a:rPr lang="en-US" spc="-15" dirty="0">
                          <a:latin typeface="Times New Roman"/>
                          <a:cs typeface="Times New Roman"/>
                        </a:rPr>
                        <m:t> </m:t>
                      </m:r>
                      <m:r>
                        <m:rPr>
                          <m:nor/>
                        </m:rPr>
                        <a:rPr lang="en-US" spc="-5" dirty="0">
                          <a:latin typeface="Times New Roman"/>
                          <a:cs typeface="Times New Roman"/>
                        </a:rPr>
                        <m:t>t</m:t>
                      </m:r>
                      <m:r>
                        <m:rPr>
                          <m:nor/>
                        </m:rPr>
                        <a:rPr lang="en-US" spc="-10" dirty="0">
                          <a:latin typeface="Times New Roman"/>
                          <a:cs typeface="Times New Roman"/>
                        </a:rPr>
                        <m:t>h</m:t>
                      </m:r>
                      <m:r>
                        <m:rPr>
                          <m:nor/>
                        </m:rPr>
                        <a:rPr lang="en-US" spc="-5" dirty="0">
                          <a:latin typeface="Times New Roman"/>
                          <a:cs typeface="Times New Roman"/>
                        </a:rPr>
                        <m:t>e</m:t>
                      </m:r>
                      <m:r>
                        <m:rPr>
                          <m:nor/>
                        </m:rPr>
                        <a:rPr lang="en-US" spc="-15" dirty="0">
                          <a:latin typeface="Times New Roman"/>
                          <a:cs typeface="Times New Roman"/>
                        </a:rPr>
                        <m:t> </m:t>
                      </m:r>
                      <m:r>
                        <m:rPr>
                          <m:nor/>
                        </m:rPr>
                        <a:rPr lang="en-US" spc="-10" dirty="0">
                          <a:latin typeface="Times New Roman"/>
                          <a:cs typeface="Times New Roman"/>
                        </a:rPr>
                        <m:t>solid</m:t>
                      </m:r>
                      <m:r>
                        <m:rPr>
                          <m:nor/>
                        </m:rPr>
                        <a:rPr lang="en-US" spc="-10" dirty="0">
                          <a:latin typeface="Times New Roman"/>
                          <a:cs typeface="Times New Roman"/>
                        </a:rPr>
                        <m:t> </m:t>
                      </m:r>
                      <m:r>
                        <m:rPr>
                          <m:nor/>
                        </m:rPr>
                        <a:rPr lang="en-US" spc="-5" dirty="0">
                          <a:latin typeface="Times New Roman"/>
                          <a:cs typeface="Times New Roman"/>
                        </a:rPr>
                        <m:t>of</m:t>
                      </m:r>
                      <m:r>
                        <m:rPr>
                          <m:nor/>
                        </m:rPr>
                        <a:rPr lang="en-US" spc="-5" dirty="0">
                          <a:latin typeface="Times New Roman"/>
                          <a:cs typeface="Times New Roman"/>
                        </a:rPr>
                        <m:t> </m:t>
                      </m:r>
                      <m:r>
                        <m:rPr>
                          <m:nor/>
                        </m:rPr>
                        <a:rPr lang="en-US" spc="-5" dirty="0">
                          <a:latin typeface="Times New Roman"/>
                          <a:cs typeface="Times New Roman"/>
                        </a:rPr>
                        <m:t>revolution</m:t>
                      </m:r>
                      <m:r>
                        <m:rPr>
                          <m:nor/>
                        </m:rPr>
                        <a:rPr lang="en-US" dirty="0">
                          <a:latin typeface="Times New Roman"/>
                          <a:cs typeface="Times New Roman"/>
                        </a:rPr>
                        <m:t> </m:t>
                      </m:r>
                      <m:r>
                        <m:rPr>
                          <m:nor/>
                        </m:rPr>
                        <a:rPr lang="en-US" spc="-5" dirty="0">
                          <a:latin typeface="Times New Roman"/>
                          <a:cs typeface="Times New Roman"/>
                        </a:rPr>
                        <m:t>[</m:t>
                      </m:r>
                      <m:r>
                        <m:rPr>
                          <m:nor/>
                        </m:rPr>
                        <a:rPr lang="en-US" spc="-5" dirty="0">
                          <a:latin typeface="Times New Roman"/>
                          <a:cs typeface="Times New Roman"/>
                        </a:rPr>
                        <m:t>Figure</m:t>
                      </m:r>
                      <m:r>
                        <m:rPr>
                          <m:nor/>
                        </m:rPr>
                        <a:rPr lang="en-US" spc="-5" dirty="0">
                          <a:latin typeface="Times New Roman"/>
                          <a:cs typeface="Times New Roman"/>
                        </a:rPr>
                        <m:t> 5(</m:t>
                      </m:r>
                      <m:r>
                        <m:rPr>
                          <m:nor/>
                        </m:rPr>
                        <a:rPr lang="en-US" spc="-5" dirty="0">
                          <a:latin typeface="Times New Roman"/>
                          <a:cs typeface="Times New Roman"/>
                        </a:rPr>
                        <m:t>C</m:t>
                      </m:r>
                      <m:r>
                        <m:rPr>
                          <m:nor/>
                        </m:rPr>
                        <a:rPr lang="en-US" spc="-5" dirty="0">
                          <a:latin typeface="Times New Roman"/>
                          <a:cs typeface="Times New Roman"/>
                        </a:rPr>
                        <m:t>)] </m:t>
                      </m:r>
                      <m:r>
                        <m:rPr>
                          <m:nor/>
                        </m:rPr>
                        <a:rPr lang="en-US" spc="-5" dirty="0">
                          <a:latin typeface="Times New Roman"/>
                          <a:cs typeface="Times New Roman"/>
                        </a:rPr>
                        <m:t>is</m:t>
                      </m:r>
                      <m:r>
                        <m:rPr>
                          <m:nor/>
                        </m:rPr>
                        <a:rPr lang="en-US" spc="-5" dirty="0">
                          <a:latin typeface="Times New Roman"/>
                          <a:cs typeface="Times New Roman"/>
                        </a:rPr>
                        <m:t> </m:t>
                      </m:r>
                      <m:r>
                        <m:rPr>
                          <m:nor/>
                        </m:rPr>
                        <a:rPr lang="en-US" spc="-5" dirty="0">
                          <a:latin typeface="Times New Roman"/>
                          <a:cs typeface="Times New Roman"/>
                        </a:rPr>
                        <m:t>the</m:t>
                      </m:r>
                      <m:r>
                        <m:rPr>
                          <m:nor/>
                        </m:rPr>
                        <a:rPr lang="en-US" spc="-5" dirty="0">
                          <a:latin typeface="Times New Roman"/>
                          <a:cs typeface="Times New Roman"/>
                        </a:rPr>
                        <m:t> </m:t>
                      </m:r>
                      <m:r>
                        <m:rPr>
                          <m:nor/>
                        </m:rPr>
                        <a:rPr lang="en-US" spc="-5" dirty="0">
                          <a:latin typeface="Times New Roman"/>
                          <a:cs typeface="Times New Roman"/>
                        </a:rPr>
                        <m:t>integral</m:t>
                      </m:r>
                      <m:r>
                        <m:rPr>
                          <m:nor/>
                        </m:rPr>
                        <a:rPr lang="en-US" dirty="0">
                          <a:latin typeface="Times New Roman"/>
                          <a:cs typeface="Times New Roman"/>
                        </a:rPr>
                        <m:t> </m:t>
                      </m:r>
                      <m:r>
                        <m:rPr>
                          <m:nor/>
                        </m:rPr>
                        <a:rPr lang="en-US" spc="-5" dirty="0">
                          <a:latin typeface="Times New Roman"/>
                          <a:cs typeface="Times New Roman"/>
                        </a:rPr>
                        <m:t>of</m:t>
                      </m:r>
                      <m:r>
                        <m:rPr>
                          <m:nor/>
                        </m:rPr>
                        <a:rPr lang="en-US" spc="-5" dirty="0">
                          <a:latin typeface="Times New Roman"/>
                          <a:cs typeface="Times New Roman"/>
                        </a:rPr>
                        <m:t> </m:t>
                      </m:r>
                      <m:r>
                        <m:rPr>
                          <m:nor/>
                        </m:rPr>
                        <a:rPr lang="en-US" spc="-5" dirty="0">
                          <a:latin typeface="Times New Roman"/>
                          <a:cs typeface="Times New Roman"/>
                        </a:rPr>
                        <m:t>this</m:t>
                      </m:r>
                      <m:r>
                        <m:rPr>
                          <m:nor/>
                        </m:rPr>
                        <a:rPr lang="en-US" spc="-5" dirty="0">
                          <a:latin typeface="Times New Roman"/>
                          <a:cs typeface="Times New Roman"/>
                        </a:rPr>
                        <m:t> </m:t>
                      </m:r>
                      <m:r>
                        <m:rPr>
                          <m:nor/>
                        </m:rPr>
                        <a:rPr lang="en-US" spc="-5" dirty="0">
                          <a:latin typeface="Times New Roman"/>
                          <a:cs typeface="Times New Roman"/>
                        </a:rPr>
                        <m:t>cross</m:t>
                      </m:r>
                      <m:r>
                        <m:rPr>
                          <m:nor/>
                        </m:rPr>
                        <a:rPr lang="en-US" b="0" i="0" spc="-5" dirty="0" smtClean="0">
                          <a:latin typeface="Times New Roman"/>
                          <a:cs typeface="Times New Roman"/>
                        </a:rPr>
                        <m:t>−</m:t>
                      </m:r>
                      <m:r>
                        <m:rPr>
                          <m:nor/>
                        </m:rPr>
                        <a:rPr lang="en-US" spc="-5" dirty="0">
                          <a:latin typeface="Times New Roman"/>
                          <a:cs typeface="Times New Roman"/>
                        </a:rPr>
                        <m:t>sectional</m:t>
                      </m:r>
                      <m:r>
                        <m:rPr>
                          <m:nor/>
                        </m:rPr>
                        <a:rPr lang="en-US" spc="-5" dirty="0">
                          <a:latin typeface="Times New Roman"/>
                          <a:cs typeface="Times New Roman"/>
                        </a:rPr>
                        <m:t> </m:t>
                      </m:r>
                      <m:r>
                        <m:rPr>
                          <m:nor/>
                        </m:rPr>
                        <a:rPr lang="en-US" spc="-5" dirty="0">
                          <a:latin typeface="Times New Roman"/>
                          <a:cs typeface="Times New Roman"/>
                        </a:rPr>
                        <m:t>area</m:t>
                      </m:r>
                      <m:r>
                        <m:rPr>
                          <m:nor/>
                        </m:rPr>
                        <a:rPr lang="en-US" spc="-5" dirty="0">
                          <a:latin typeface="Times New Roman"/>
                          <a:cs typeface="Times New Roman"/>
                        </a:rPr>
                        <m:t>:</m:t>
                      </m:r>
                    </m:oMath>
                  </m:oMathPara>
                </a14:m>
                <a:endParaRPr lang="en-US" dirty="0">
                  <a:latin typeface="Times New Roman"/>
                  <a:cs typeface="Times New Roman"/>
                </a:endParaRPr>
              </a:p>
              <a:p>
                <a:pPr marL="12700" marR="5080" indent="0" algn="just">
                  <a:lnSpc>
                    <a:spcPct val="10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a:rPr>
                        <m:t>𝑉</m:t>
                      </m:r>
                      <m:r>
                        <a:rPr lang="en-US" i="1">
                          <a:latin typeface="Cambria Math" panose="02040503050406030204" pitchFamily="18" charset="0"/>
                          <a:cs typeface="Times New Roman"/>
                        </a:rPr>
                        <m:t>=</m:t>
                      </m:r>
                      <m:nary>
                        <m:naryPr>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𝑎</m:t>
                          </m:r>
                        </m:sub>
                        <m:sup>
                          <m:r>
                            <a:rPr lang="en-US" i="1">
                              <a:latin typeface="Cambria Math" panose="02040503050406030204" pitchFamily="18" charset="0"/>
                              <a:cs typeface="Times New Roman"/>
                            </a:rPr>
                            <m:t>𝑏</m:t>
                          </m:r>
                        </m:sup>
                        <m:e>
                          <m:r>
                            <a:rPr lang="en-US" i="1">
                              <a:latin typeface="Cambria Math" panose="02040503050406030204" pitchFamily="18" charset="0"/>
                              <a:ea typeface="Cambria Math" panose="02040503050406030204" pitchFamily="18" charset="0"/>
                              <a:cs typeface="Times New Roman"/>
                            </a:rPr>
                            <m:t>𝜋</m:t>
                          </m:r>
                          <m:d>
                            <m:dPr>
                              <m:ctrlPr>
                                <a:rPr lang="en-US" i="1">
                                  <a:latin typeface="Cambria Math" panose="02040503050406030204" pitchFamily="18" charset="0"/>
                                  <a:ea typeface="Cambria Math" panose="02040503050406030204" pitchFamily="18" charset="0"/>
                                  <a:cs typeface="Times New Roman"/>
                                </a:rPr>
                              </m:ctrlPr>
                            </m:dPr>
                            <m:e>
                              <m:sSubSup>
                                <m:sSubSupPr>
                                  <m:ctrlPr>
                                    <a:rPr lang="en-US" i="1">
                                      <a:latin typeface="Cambria Math" panose="02040503050406030204" pitchFamily="18" charset="0"/>
                                      <a:ea typeface="Cambria Math" panose="02040503050406030204" pitchFamily="18" charset="0"/>
                                      <a:cs typeface="Times New Roman"/>
                                    </a:rPr>
                                  </m:ctrlPr>
                                </m:sSubSupPr>
                                <m:e>
                                  <m:r>
                                    <a:rPr lang="en-US" i="1">
                                      <a:latin typeface="Cambria Math" panose="02040503050406030204" pitchFamily="18" charset="0"/>
                                      <a:ea typeface="Cambria Math" panose="02040503050406030204" pitchFamily="18" charset="0"/>
                                      <a:cs typeface="Times New Roman"/>
                                    </a:rPr>
                                    <m:t>𝑅</m:t>
                                  </m:r>
                                </m:e>
                                <m:sub>
                                  <m:r>
                                    <m:rPr>
                                      <m:sty m:val="p"/>
                                    </m:rPr>
                                    <a:rPr lang="en-US" i="0">
                                      <a:latin typeface="Cambria Math" panose="02040503050406030204" pitchFamily="18" charset="0"/>
                                      <a:ea typeface="Cambria Math" panose="02040503050406030204" pitchFamily="18" charset="0"/>
                                      <a:cs typeface="Times New Roman"/>
                                    </a:rPr>
                                    <m:t>outer</m:t>
                                  </m:r>
                                </m:sub>
                                <m:sup>
                                  <m:r>
                                    <a:rPr lang="en-US" i="1">
                                      <a:latin typeface="Cambria Math" panose="02040503050406030204" pitchFamily="18" charset="0"/>
                                      <a:ea typeface="Cambria Math" panose="02040503050406030204" pitchFamily="18" charset="0"/>
                                      <a:cs typeface="Times New Roman"/>
                                    </a:rPr>
                                    <m:t>2</m:t>
                                  </m:r>
                                </m:sup>
                              </m:sSubSup>
                              <m:r>
                                <a:rPr lang="en-US" i="1">
                                  <a:latin typeface="Cambria Math" panose="02040503050406030204" pitchFamily="18" charset="0"/>
                                  <a:ea typeface="Cambria Math" panose="02040503050406030204" pitchFamily="18" charset="0"/>
                                  <a:cs typeface="Times New Roman"/>
                                </a:rPr>
                                <m:t>−</m:t>
                              </m:r>
                              <m:sSubSup>
                                <m:sSubSupPr>
                                  <m:ctrlPr>
                                    <a:rPr lang="en-US" i="1">
                                      <a:latin typeface="Cambria Math" panose="02040503050406030204" pitchFamily="18" charset="0"/>
                                      <a:ea typeface="Cambria Math" panose="02040503050406030204" pitchFamily="18" charset="0"/>
                                      <a:cs typeface="Times New Roman"/>
                                    </a:rPr>
                                  </m:ctrlPr>
                                </m:sSubSupPr>
                                <m:e>
                                  <m:r>
                                    <a:rPr lang="en-US" i="1">
                                      <a:latin typeface="Cambria Math" panose="02040503050406030204" pitchFamily="18" charset="0"/>
                                      <a:ea typeface="Cambria Math" panose="02040503050406030204" pitchFamily="18" charset="0"/>
                                      <a:cs typeface="Times New Roman"/>
                                    </a:rPr>
                                    <m:t>𝑅</m:t>
                                  </m:r>
                                </m:e>
                                <m:sub>
                                  <m:r>
                                    <m:rPr>
                                      <m:sty m:val="p"/>
                                    </m:rPr>
                                    <a:rPr lang="en-US" i="0">
                                      <a:latin typeface="Cambria Math" panose="02040503050406030204" pitchFamily="18" charset="0"/>
                                      <a:ea typeface="Cambria Math" panose="02040503050406030204" pitchFamily="18" charset="0"/>
                                      <a:cs typeface="Times New Roman"/>
                                    </a:rPr>
                                    <m:t>inner</m:t>
                                  </m:r>
                                </m:sub>
                                <m:sup>
                                  <m:r>
                                    <a:rPr lang="en-US" i="1">
                                      <a:latin typeface="Cambria Math" panose="02040503050406030204" pitchFamily="18" charset="0"/>
                                      <a:ea typeface="Cambria Math" panose="02040503050406030204" pitchFamily="18" charset="0"/>
                                      <a:cs typeface="Times New Roman"/>
                                    </a:rPr>
                                    <m:t>2</m:t>
                                  </m:r>
                                </m:sup>
                              </m:sSubSup>
                            </m:e>
                          </m:d>
                        </m:e>
                      </m:nary>
                      <m:r>
                        <a:rPr lang="en-US" i="1">
                          <a:latin typeface="Cambria Math" panose="02040503050406030204" pitchFamily="18" charset="0"/>
                          <a:cs typeface="Times New Roman"/>
                        </a:rPr>
                        <m:t>𝑑𝑥</m:t>
                      </m:r>
                      <m:r>
                        <a:rPr lang="en-US" i="1">
                          <a:latin typeface="Cambria Math" panose="02040503050406030204" pitchFamily="18" charset="0"/>
                          <a:cs typeface="Times New Roman"/>
                        </a:rPr>
                        <m:t>=</m:t>
                      </m:r>
                      <m:nary>
                        <m:naryPr>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𝑎</m:t>
                          </m:r>
                        </m:sub>
                        <m:sup>
                          <m:r>
                            <a:rPr lang="en-US" i="1">
                              <a:latin typeface="Cambria Math" panose="02040503050406030204" pitchFamily="18" charset="0"/>
                              <a:cs typeface="Times New Roman"/>
                            </a:rPr>
                            <m:t>𝑏</m:t>
                          </m:r>
                        </m:sup>
                        <m:e>
                          <m:r>
                            <a:rPr lang="en-US" i="1">
                              <a:latin typeface="Cambria Math" panose="02040503050406030204" pitchFamily="18" charset="0"/>
                              <a:ea typeface="Cambria Math" panose="02040503050406030204" pitchFamily="18" charset="0"/>
                              <a:cs typeface="Times New Roman"/>
                            </a:rPr>
                            <m:t>𝜋</m:t>
                          </m:r>
                          <m:r>
                            <a:rPr lang="en-US" i="1">
                              <a:latin typeface="Cambria Math" panose="02040503050406030204" pitchFamily="18" charset="0"/>
                              <a:ea typeface="Cambria Math" panose="02040503050406030204" pitchFamily="18" charset="0"/>
                              <a:cs typeface="Times New Roman"/>
                            </a:rPr>
                            <m:t>(</m:t>
                          </m:r>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𝑓</m:t>
                              </m:r>
                              <m:d>
                                <m:dPr>
                                  <m:ctrlPr>
                                    <a:rPr lang="en-US" i="1">
                                      <a:latin typeface="Cambria Math" panose="02040503050406030204" pitchFamily="18" charset="0"/>
                                      <a:ea typeface="Cambria Math" panose="02040503050406030204" pitchFamily="18" charset="0"/>
                                      <a:cs typeface="Times New Roman"/>
                                    </a:rPr>
                                  </m:ctrlPr>
                                </m:dPr>
                                <m:e>
                                  <m:r>
                                    <a:rPr lang="en-US" i="1">
                                      <a:latin typeface="Cambria Math" panose="02040503050406030204" pitchFamily="18" charset="0"/>
                                      <a:ea typeface="Cambria Math" panose="02040503050406030204" pitchFamily="18" charset="0"/>
                                      <a:cs typeface="Times New Roman"/>
                                    </a:rPr>
                                    <m:t>𝑥</m:t>
                                  </m:r>
                                </m:e>
                              </m:d>
                            </m:e>
                            <m:sup>
                              <m:r>
                                <a:rPr lang="en-US" i="1">
                                  <a:latin typeface="Cambria Math" panose="02040503050406030204" pitchFamily="18" charset="0"/>
                                  <a:ea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m:t>
                          </m:r>
                          <m:sSup>
                            <m:sSupPr>
                              <m:ctrlPr>
                                <a:rPr lang="en-US" i="1">
                                  <a:latin typeface="Cambria Math" panose="02040503050406030204" pitchFamily="18" charset="0"/>
                                  <a:ea typeface="Cambria Math" panose="02040503050406030204" pitchFamily="18" charset="0"/>
                                  <a:cs typeface="Times New Roman"/>
                                </a:rPr>
                              </m:ctrlPr>
                            </m:sSupPr>
                            <m:e>
                              <m:r>
                                <a:rPr lang="en-US" i="1">
                                  <a:latin typeface="Cambria Math" panose="02040503050406030204" pitchFamily="18" charset="0"/>
                                  <a:ea typeface="Cambria Math" panose="02040503050406030204" pitchFamily="18" charset="0"/>
                                  <a:cs typeface="Times New Roman"/>
                                </a:rPr>
                                <m:t>𝑔</m:t>
                              </m:r>
                              <m:d>
                                <m:dPr>
                                  <m:ctrlPr>
                                    <a:rPr lang="en-US" i="1">
                                      <a:latin typeface="Cambria Math" panose="02040503050406030204" pitchFamily="18" charset="0"/>
                                      <a:ea typeface="Cambria Math" panose="02040503050406030204" pitchFamily="18" charset="0"/>
                                      <a:cs typeface="Times New Roman"/>
                                    </a:rPr>
                                  </m:ctrlPr>
                                </m:dPr>
                                <m:e>
                                  <m:r>
                                    <a:rPr lang="en-US" i="1">
                                      <a:latin typeface="Cambria Math" panose="02040503050406030204" pitchFamily="18" charset="0"/>
                                      <a:ea typeface="Cambria Math" panose="02040503050406030204" pitchFamily="18" charset="0"/>
                                      <a:cs typeface="Times New Roman"/>
                                    </a:rPr>
                                    <m:t>𝑥</m:t>
                                  </m:r>
                                </m:e>
                              </m:d>
                            </m:e>
                            <m:sup>
                              <m:r>
                                <a:rPr lang="en-US" i="1">
                                  <a:latin typeface="Cambria Math" panose="02040503050406030204" pitchFamily="18" charset="0"/>
                                  <a:ea typeface="Cambria Math" panose="02040503050406030204" pitchFamily="18" charset="0"/>
                                  <a:cs typeface="Times New Roman"/>
                                </a:rPr>
                                <m:t>2</m:t>
                              </m:r>
                            </m:sup>
                          </m:sSup>
                          <m:r>
                            <a:rPr lang="en-US" i="1">
                              <a:latin typeface="Cambria Math" panose="02040503050406030204" pitchFamily="18" charset="0"/>
                              <a:ea typeface="Cambria Math" panose="02040503050406030204" pitchFamily="18" charset="0"/>
                              <a:cs typeface="Times New Roman"/>
                            </a:rPr>
                            <m:t>)</m:t>
                          </m:r>
                          <m:r>
                            <m:rPr>
                              <m:nor/>
                            </m:rPr>
                            <a:rPr lang="en-US" dirty="0">
                              <a:latin typeface="Times New Roman"/>
                              <a:cs typeface="Times New Roman"/>
                            </a:rPr>
                            <m:t> </m:t>
                          </m:r>
                        </m:e>
                      </m:nary>
                      <m:r>
                        <a:rPr lang="en-US" i="1">
                          <a:latin typeface="Cambria Math" panose="02040503050406030204" pitchFamily="18" charset="0"/>
                          <a:cs typeface="Times New Roman"/>
                        </a:rPr>
                        <m:t>𝑑𝑥</m:t>
                      </m:r>
                      <m:r>
                        <m:rPr>
                          <m:nor/>
                        </m:rPr>
                        <a:rPr lang="en-US" dirty="0">
                          <a:latin typeface="Times New Roman"/>
                          <a:cs typeface="Times New Roman"/>
                        </a:rPr>
                        <m:t> </m:t>
                      </m:r>
                    </m:oMath>
                  </m:oMathPara>
                </a14:m>
                <a:endParaRPr lang="en-US" dirty="0">
                  <a:latin typeface="Times New Roman"/>
                  <a:cs typeface="Times New Roman"/>
                </a:endParaRPr>
              </a:p>
              <a:p>
                <a:pPr marL="12700" marR="5080" indent="0" algn="just">
                  <a:lnSpc>
                    <a:spcPct val="100000"/>
                  </a:lnSpc>
                  <a:buNone/>
                </a:pPr>
                <a:endParaRPr lang="en-US" dirty="0">
                  <a:latin typeface="Times New Roman"/>
                  <a:cs typeface="Times New Roman"/>
                </a:endParaRPr>
              </a:p>
              <a:p>
                <a:pPr marL="36900" indent="0">
                  <a:lnSpc>
                    <a:spcPct val="100000"/>
                  </a:lnSpc>
                  <a:buNone/>
                </a:pPr>
                <a:r>
                  <a:rPr lang="en-US" b="1" spc="-15" dirty="0">
                    <a:latin typeface="Times New Roman"/>
                    <a:cs typeface="Times New Roman"/>
                  </a:rPr>
                  <a:t>Kee</a:t>
                </a:r>
                <a:r>
                  <a:rPr lang="en-US" b="1" spc="-5" dirty="0">
                    <a:latin typeface="Times New Roman"/>
                    <a:cs typeface="Times New Roman"/>
                  </a:rPr>
                  <a:t>p </a:t>
                </a:r>
                <a:r>
                  <a:rPr lang="en-US" b="1" spc="-10" dirty="0">
                    <a:latin typeface="Times New Roman"/>
                    <a:cs typeface="Times New Roman"/>
                  </a:rPr>
                  <a:t>i</a:t>
                </a:r>
                <a:r>
                  <a:rPr lang="en-US" b="1" spc="-5" dirty="0">
                    <a:latin typeface="Times New Roman"/>
                    <a:cs typeface="Times New Roman"/>
                  </a:rPr>
                  <a:t>n </a:t>
                </a:r>
                <a:r>
                  <a:rPr lang="en-US" b="1" spc="-15" dirty="0">
                    <a:latin typeface="Times New Roman"/>
                    <a:cs typeface="Times New Roman"/>
                  </a:rPr>
                  <a:t>min</a:t>
                </a:r>
                <a:r>
                  <a:rPr lang="en-US" b="1" spc="-5" dirty="0">
                    <a:latin typeface="Times New Roman"/>
                    <a:cs typeface="Times New Roman"/>
                  </a:rPr>
                  <a:t>d </a:t>
                </a:r>
                <a:r>
                  <a:rPr lang="en-US" b="1" spc="-10" dirty="0">
                    <a:latin typeface="Times New Roman"/>
                    <a:cs typeface="Times New Roman"/>
                  </a:rPr>
                  <a:t>tha</a:t>
                </a:r>
                <a:r>
                  <a:rPr lang="en-US" b="1" spc="-5" dirty="0">
                    <a:latin typeface="Times New Roman"/>
                    <a:cs typeface="Times New Roman"/>
                  </a:rPr>
                  <a:t>t </a:t>
                </a:r>
                <a:r>
                  <a:rPr lang="en-US" b="1" spc="-10" dirty="0">
                    <a:latin typeface="Times New Roman"/>
                    <a:cs typeface="Times New Roman"/>
                  </a:rPr>
                  <a:t>th</a:t>
                </a:r>
                <a:r>
                  <a:rPr lang="en-US" b="1" spc="-5" dirty="0">
                    <a:latin typeface="Times New Roman"/>
                    <a:cs typeface="Times New Roman"/>
                  </a:rPr>
                  <a:t>e </a:t>
                </a:r>
              </a:p>
              <a:p>
                <a:pPr marL="36900" indent="0">
                  <a:lnSpc>
                    <a:spcPct val="100000"/>
                  </a:lnSpc>
                  <a:buNone/>
                </a:pPr>
                <a:r>
                  <a:rPr lang="en-US" b="1" spc="-5" dirty="0">
                    <a:latin typeface="Times New Roman"/>
                    <a:cs typeface="Times New Roman"/>
                  </a:rPr>
                  <a:t>i</a:t>
                </a:r>
                <a:r>
                  <a:rPr lang="en-US" b="1" spc="-10" dirty="0">
                    <a:latin typeface="Times New Roman"/>
                    <a:cs typeface="Times New Roman"/>
                  </a:rPr>
                  <a:t>ntegran</a:t>
                </a:r>
                <a:r>
                  <a:rPr lang="en-US" b="1" spc="-5" dirty="0">
                    <a:latin typeface="Times New Roman"/>
                    <a:cs typeface="Times New Roman"/>
                  </a:rPr>
                  <a:t>d </a:t>
                </a:r>
                <a:r>
                  <a:rPr lang="en-US" b="1" spc="-10" dirty="0">
                    <a:latin typeface="Times New Roman"/>
                    <a:cs typeface="Times New Roman"/>
                  </a:rPr>
                  <a:t>i</a:t>
                </a:r>
                <a:r>
                  <a:rPr lang="en-US" b="1" spc="-5" dirty="0">
                    <a:latin typeface="Times New Roman"/>
                    <a:cs typeface="Times New Roman"/>
                  </a:rPr>
                  <a:t>s </a:t>
                </a:r>
              </a:p>
              <a:p>
                <a:pPr marL="36900" indent="0">
                  <a:lnSpc>
                    <a:spcPct val="100000"/>
                  </a:lnSpc>
                  <a:buNone/>
                </a:pPr>
                <a:r>
                  <a:rPr lang="en-US" b="1" spc="-5" dirty="0">
                    <a:latin typeface="Times New Roman"/>
                    <a:cs typeface="Times New Roman"/>
                  </a:rPr>
                  <a:t>(</a:t>
                </a:r>
                <a:r>
                  <a:rPr lang="en-US" b="1" spc="-35" dirty="0">
                    <a:latin typeface="Times New Roman"/>
                    <a:cs typeface="Times New Roman"/>
                  </a:rPr>
                  <a:t> </a:t>
                </a:r>
                <a:r>
                  <a:rPr lang="en-US" b="1" i="1" spc="-5" dirty="0">
                    <a:latin typeface="Times New Roman"/>
                    <a:cs typeface="Times New Roman"/>
                  </a:rPr>
                  <a:t>f</a:t>
                </a:r>
                <a:r>
                  <a:rPr lang="en-US" b="1" i="1" spc="-45" dirty="0">
                    <a:latin typeface="Times New Roman"/>
                    <a:cs typeface="Times New Roman"/>
                  </a:rPr>
                  <a:t> </a:t>
                </a:r>
                <a:r>
                  <a:rPr lang="en-US" b="1" spc="20" dirty="0">
                    <a:latin typeface="Times New Roman"/>
                    <a:cs typeface="Times New Roman"/>
                  </a:rPr>
                  <a:t>(</a:t>
                </a:r>
                <a:r>
                  <a:rPr lang="en-US" b="1" i="1" spc="-5" dirty="0">
                    <a:latin typeface="Times New Roman"/>
                    <a:cs typeface="Times New Roman"/>
                  </a:rPr>
                  <a:t>x</a:t>
                </a:r>
                <a:r>
                  <a:rPr lang="en-US" b="1" i="1" spc="-165" dirty="0">
                    <a:latin typeface="Times New Roman"/>
                    <a:cs typeface="Times New Roman"/>
                  </a:rPr>
                  <a:t> </a:t>
                </a:r>
                <a:r>
                  <a:rPr lang="en-US" b="1" spc="-5" dirty="0">
                    <a:latin typeface="Times New Roman"/>
                    <a:cs typeface="Times New Roman"/>
                  </a:rPr>
                  <a:t>)</a:t>
                </a:r>
                <a:r>
                  <a:rPr lang="en-US" b="1" baseline="25925" dirty="0">
                    <a:latin typeface="Times New Roman"/>
                    <a:cs typeface="Times New Roman"/>
                  </a:rPr>
                  <a:t>2</a:t>
                </a:r>
                <a:r>
                  <a:rPr lang="en-US" b="1" spc="120" baseline="25925" dirty="0">
                    <a:latin typeface="Times New Roman"/>
                    <a:cs typeface="Times New Roman"/>
                  </a:rPr>
                  <a:t> </a:t>
                </a:r>
                <a:r>
                  <a:rPr lang="en-US" b="1" spc="-185" dirty="0">
                    <a:latin typeface="Lucida Sans Unicode"/>
                    <a:cs typeface="Lucida Sans Unicode"/>
                  </a:rPr>
                  <a:t>−</a:t>
                </a:r>
                <a:r>
                  <a:rPr lang="en-US" b="1" spc="-75" dirty="0">
                    <a:latin typeface="Lucida Sans Unicode"/>
                    <a:cs typeface="Lucida Sans Unicode"/>
                  </a:rPr>
                  <a:t> </a:t>
                </a:r>
                <a:r>
                  <a:rPr lang="en-US" b="1" i="1" spc="25" dirty="0">
                    <a:latin typeface="Times New Roman"/>
                    <a:cs typeface="Times New Roman"/>
                  </a:rPr>
                  <a:t>g</a:t>
                </a:r>
                <a:r>
                  <a:rPr lang="en-US" b="1" spc="20" dirty="0">
                    <a:latin typeface="Times New Roman"/>
                    <a:cs typeface="Times New Roman"/>
                  </a:rPr>
                  <a:t>(</a:t>
                </a:r>
                <a:r>
                  <a:rPr lang="en-US" b="1" i="1" spc="-5" dirty="0">
                    <a:latin typeface="Times New Roman"/>
                    <a:cs typeface="Times New Roman"/>
                  </a:rPr>
                  <a:t>x</a:t>
                </a:r>
                <a:r>
                  <a:rPr lang="en-US" b="1" i="1" spc="-165" dirty="0">
                    <a:latin typeface="Times New Roman"/>
                    <a:cs typeface="Times New Roman"/>
                  </a:rPr>
                  <a:t> </a:t>
                </a:r>
                <a:r>
                  <a:rPr lang="en-US" b="1" spc="-5" dirty="0">
                    <a:latin typeface="Times New Roman"/>
                    <a:cs typeface="Times New Roman"/>
                  </a:rPr>
                  <a:t>)</a:t>
                </a:r>
                <a:r>
                  <a:rPr lang="en-US" b="1" spc="67" baseline="25925" dirty="0">
                    <a:latin typeface="Times New Roman"/>
                    <a:cs typeface="Times New Roman"/>
                  </a:rPr>
                  <a:t>2</a:t>
                </a:r>
                <a:r>
                  <a:rPr lang="en-US" b="1" spc="-5" dirty="0">
                    <a:latin typeface="Times New Roman"/>
                    <a:cs typeface="Times New Roman"/>
                  </a:rPr>
                  <a:t>), </a:t>
                </a:r>
                <a:r>
                  <a:rPr lang="en-US" b="1" spc="-10" dirty="0">
                    <a:latin typeface="Times New Roman"/>
                    <a:cs typeface="Times New Roman"/>
                  </a:rPr>
                  <a:t>no</a:t>
                </a:r>
                <a:r>
                  <a:rPr lang="en-US" b="1" spc="-5" dirty="0">
                    <a:latin typeface="Times New Roman"/>
                    <a:cs typeface="Times New Roman"/>
                  </a:rPr>
                  <a:t>t</a:t>
                </a:r>
                <a:r>
                  <a:rPr lang="en-US" b="1" dirty="0">
                    <a:latin typeface="Times New Roman"/>
                    <a:cs typeface="Times New Roman"/>
                  </a:rPr>
                  <a:t> </a:t>
                </a:r>
              </a:p>
              <a:p>
                <a:pPr marL="36900" indent="0">
                  <a:lnSpc>
                    <a:spcPct val="100000"/>
                  </a:lnSpc>
                  <a:buNone/>
                </a:pPr>
                <a:r>
                  <a:rPr lang="en-US" b="1" spc="-5" dirty="0">
                    <a:latin typeface="Times New Roman"/>
                    <a:cs typeface="Times New Roman"/>
                  </a:rPr>
                  <a:t>(</a:t>
                </a:r>
                <a:r>
                  <a:rPr lang="en-US" b="1" spc="-35" dirty="0">
                    <a:latin typeface="Times New Roman"/>
                    <a:cs typeface="Times New Roman"/>
                  </a:rPr>
                  <a:t> </a:t>
                </a:r>
                <a:r>
                  <a:rPr lang="en-US" b="1" i="1" spc="-5" dirty="0">
                    <a:latin typeface="Times New Roman"/>
                    <a:cs typeface="Times New Roman"/>
                  </a:rPr>
                  <a:t>f</a:t>
                </a:r>
                <a:r>
                  <a:rPr lang="en-US" b="1" i="1" spc="-45" dirty="0">
                    <a:latin typeface="Times New Roman"/>
                    <a:cs typeface="Times New Roman"/>
                  </a:rPr>
                  <a:t> </a:t>
                </a:r>
                <a:r>
                  <a:rPr lang="en-US" b="1" spc="20" dirty="0">
                    <a:latin typeface="Times New Roman"/>
                    <a:cs typeface="Times New Roman"/>
                  </a:rPr>
                  <a:t>(</a:t>
                </a:r>
                <a:r>
                  <a:rPr lang="en-US" b="1" i="1" spc="-5" dirty="0">
                    <a:latin typeface="Times New Roman"/>
                    <a:cs typeface="Times New Roman"/>
                  </a:rPr>
                  <a:t>x</a:t>
                </a:r>
                <a:r>
                  <a:rPr lang="en-US" b="1" i="1" spc="-165" dirty="0">
                    <a:latin typeface="Times New Roman"/>
                    <a:cs typeface="Times New Roman"/>
                  </a:rPr>
                  <a:t> </a:t>
                </a:r>
                <a:r>
                  <a:rPr lang="en-US" b="1" spc="-5" dirty="0">
                    <a:latin typeface="Times New Roman"/>
                    <a:cs typeface="Times New Roman"/>
                  </a:rPr>
                  <a:t>)</a:t>
                </a:r>
                <a:r>
                  <a:rPr lang="en-US" b="1" spc="-30" dirty="0">
                    <a:latin typeface="Times New Roman"/>
                    <a:cs typeface="Times New Roman"/>
                  </a:rPr>
                  <a:t> </a:t>
                </a:r>
                <a:r>
                  <a:rPr lang="en-US" b="1" spc="-185" dirty="0">
                    <a:latin typeface="Lucida Sans Unicode"/>
                    <a:cs typeface="Lucida Sans Unicode"/>
                  </a:rPr>
                  <a:t>−</a:t>
                </a:r>
                <a:r>
                  <a:rPr lang="en-US" b="1" spc="-75" dirty="0">
                    <a:latin typeface="Lucida Sans Unicode"/>
                    <a:cs typeface="Lucida Sans Unicode"/>
                  </a:rPr>
                  <a:t> </a:t>
                </a:r>
                <a:r>
                  <a:rPr lang="en-US" b="1" i="1" spc="25" dirty="0">
                    <a:latin typeface="Times New Roman"/>
                    <a:cs typeface="Times New Roman"/>
                  </a:rPr>
                  <a:t>g</a:t>
                </a:r>
                <a:r>
                  <a:rPr lang="en-US" b="1" spc="20" dirty="0">
                    <a:latin typeface="Times New Roman"/>
                    <a:cs typeface="Times New Roman"/>
                  </a:rPr>
                  <a:t>(</a:t>
                </a:r>
                <a:r>
                  <a:rPr lang="en-US" b="1" i="1" spc="-5" dirty="0">
                    <a:latin typeface="Times New Roman"/>
                    <a:cs typeface="Times New Roman"/>
                  </a:rPr>
                  <a:t>x</a:t>
                </a:r>
                <a:r>
                  <a:rPr lang="en-US" b="1" i="1" spc="-165" dirty="0">
                    <a:latin typeface="Times New Roman"/>
                    <a:cs typeface="Times New Roman"/>
                  </a:rPr>
                  <a:t> </a:t>
                </a:r>
                <a:r>
                  <a:rPr lang="en-US" b="1" spc="-5" dirty="0">
                    <a:latin typeface="Times New Roman"/>
                    <a:cs typeface="Times New Roman"/>
                  </a:rPr>
                  <a:t>))</a:t>
                </a:r>
                <a:r>
                  <a:rPr lang="en-US" b="1" spc="67" baseline="25925" dirty="0">
                    <a:latin typeface="Times New Roman"/>
                    <a:cs typeface="Times New Roman"/>
                  </a:rPr>
                  <a:t>2</a:t>
                </a:r>
                <a:r>
                  <a:rPr lang="en-US" b="1" spc="-5" dirty="0">
                    <a:latin typeface="Times New Roman"/>
                    <a:cs typeface="Times New Roman"/>
                  </a:rPr>
                  <a:t>.</a:t>
                </a:r>
                <a:endParaRPr lang="en-US" b="1" dirty="0">
                  <a:latin typeface="Times New Roman"/>
                  <a:cs typeface="Times New Roman"/>
                </a:endParaRPr>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a:stretch>
              </a:blipFill>
            </p:spPr>
            <p:txBody>
              <a:bodyPr/>
              <a:lstStyle/>
              <a:p>
                <a:r>
                  <a:rPr lang="en-US">
                    <a:noFill/>
                  </a:rPr>
                  <a:t> </a:t>
                </a:r>
              </a:p>
            </p:txBody>
          </p:sp>
        </mc:Fallback>
      </mc:AlternateContent>
      <p:pic>
        <p:nvPicPr>
          <p:cNvPr id="4" name="Picture 3" descr="Three graphs, labeled A, B, C, show the area between two functions to be rotated about the x axis, the resulting cross section, and the solid of revolution.&#10;For all three graphs, the x axis has points a, x, and b labeled. In graph a, in quadrant 1, the curve of the function y equals f of x is concave up and starts near the y axis and increases past x equals b. The curve of y equals g of x is concave down and starts near the y axis below the curve of f of x and increases past x equals b. The curves do not intersect. Vertical line segments connect the curves at x equals a, x equals x , and x equals b. When x equals x, the point on the curve of g of x is labeled capital A and the point on the curve of f of x is labeled capital B. A circular arrow in on the x axis. In graph b, the curves of the function remain the same as in graph a and a cross section of the area between the curves is rotated about the x axis at x equals x. Between the curves, a line segment connects a point labeled capital A and a point labeled capital B at x equals x. A vertical line from the x axis to a horizontal line from point capital A is labeled g of x and a vertical line from the x axis to a horizontal line from point capital B is labeled f of x. The cross-sectional area is labeled washer. In graph c, the area between the curves is rotated about the x axis from x equals a to x equals b, forming a solid.">
            <a:extLst>
              <a:ext uri="{FF2B5EF4-FFF2-40B4-BE49-F238E27FC236}">
                <a16:creationId xmlns="" xmlns:a16="http://schemas.microsoft.com/office/drawing/2014/main" id="{713CAF35-9C31-4DF0-A23E-AE3A2B806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671" y="3026274"/>
            <a:ext cx="7277793" cy="2989462"/>
          </a:xfrm>
          <a:prstGeom prst="rect">
            <a:avLst/>
          </a:prstGeom>
        </p:spPr>
      </p:pic>
    </p:spTree>
    <p:extLst>
      <p:ext uri="{BB962C8B-B14F-4D97-AF65-F5344CB8AC3E}">
        <p14:creationId xmlns:p14="http://schemas.microsoft.com/office/powerpoint/2010/main" val="2505636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(7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dirty="0"/>
                  <a:t>:</a:t>
                </a:r>
                <a:r>
                  <a:rPr lang="en-US" dirty="0"/>
                  <a:t>  </a:t>
                </a:r>
                <a:r>
                  <a:rPr lang="en-US" spc="-120" dirty="0"/>
                  <a:t> </a:t>
                </a:r>
                <a:r>
                  <a:rPr lang="en-US" b="1" spc="-15" dirty="0"/>
                  <a:t>Region</a:t>
                </a:r>
                <a:r>
                  <a:rPr lang="en-US" b="1" spc="35" dirty="0"/>
                  <a:t> </a:t>
                </a:r>
                <a:r>
                  <a:rPr lang="en-US" b="1" spc="-40" dirty="0"/>
                  <a:t>Betwee</a:t>
                </a:r>
                <a:r>
                  <a:rPr lang="en-US" b="1" spc="-35" dirty="0"/>
                  <a:t>n</a:t>
                </a:r>
                <a:r>
                  <a:rPr lang="en-US" b="1" spc="35" dirty="0"/>
                  <a:t> </a:t>
                </a:r>
                <a:r>
                  <a:rPr lang="en-US" b="1" spc="-60" dirty="0"/>
                  <a:t>T</a:t>
                </a:r>
                <a:r>
                  <a:rPr lang="en-US" b="1" spc="-90" dirty="0"/>
                  <a:t>w</a:t>
                </a:r>
                <a:r>
                  <a:rPr lang="en-US" b="1" spc="-45" dirty="0"/>
                  <a:t>o</a:t>
                </a:r>
                <a:r>
                  <a:rPr lang="en-US" b="1" spc="35" dirty="0"/>
                  <a:t> </a:t>
                </a:r>
                <a:r>
                  <a:rPr lang="en-US" b="1" spc="-15" dirty="0"/>
                  <a:t>Curve</a:t>
                </a:r>
                <a:r>
                  <a:rPr lang="en-US" b="1" spc="-10" dirty="0"/>
                  <a:t>s</a:t>
                </a:r>
                <a:r>
                  <a:rPr lang="en-US" b="1" dirty="0"/>
                  <a:t> </a:t>
                </a:r>
                <a:r>
                  <a:rPr lang="en-US" spc="-10" dirty="0"/>
                  <a:t>Fin</a:t>
                </a:r>
                <a:r>
                  <a:rPr lang="en-US" spc="-5" dirty="0"/>
                  <a:t>d</a:t>
                </a:r>
                <a:r>
                  <a:rPr lang="en-US" spc="-20" dirty="0"/>
                  <a:t> </a:t>
                </a:r>
                <a:r>
                  <a:rPr lang="en-US" spc="-10" dirty="0"/>
                  <a:t>th</a:t>
                </a:r>
                <a:r>
                  <a:rPr lang="en-US" spc="-5" dirty="0"/>
                  <a:t>e</a:t>
                </a:r>
                <a:r>
                  <a:rPr lang="en-US" spc="-20" dirty="0"/>
                  <a:t> </a:t>
                </a:r>
                <a:r>
                  <a:rPr lang="en-US" spc="-15" dirty="0"/>
                  <a:t>volum</a:t>
                </a:r>
                <a:r>
                  <a:rPr lang="en-US" spc="-5" dirty="0"/>
                  <a:t>e</a:t>
                </a:r>
                <a:r>
                  <a:rPr lang="en-US" spc="10" dirty="0"/>
                  <a:t> </a:t>
                </a:r>
                <a:r>
                  <a:rPr lang="en-US" i="1" spc="-10" dirty="0"/>
                  <a:t>V</a:t>
                </a:r>
                <a:r>
                  <a:rPr lang="en-US" i="1" dirty="0"/>
                  <a:t> </a:t>
                </a:r>
                <a:r>
                  <a:rPr lang="en-US" i="1" spc="-114" dirty="0"/>
                  <a:t> </a:t>
                </a:r>
                <a:r>
                  <a:rPr lang="en-US" spc="-10" dirty="0"/>
                  <a:t>obtaine</a:t>
                </a:r>
                <a:r>
                  <a:rPr lang="en-US" spc="-5" dirty="0"/>
                  <a:t>d</a:t>
                </a:r>
                <a:r>
                  <a:rPr lang="en-US" spc="-15" dirty="0"/>
                  <a:t> </a:t>
                </a:r>
                <a:r>
                  <a:rPr lang="en-US" spc="-10" dirty="0"/>
                  <a:t>b</a:t>
                </a:r>
                <a:r>
                  <a:rPr lang="en-US" spc="-5" dirty="0"/>
                  <a:t>y</a:t>
                </a:r>
                <a:r>
                  <a:rPr lang="en-US" spc="-20" dirty="0"/>
                  <a:t> </a:t>
                </a:r>
                <a:r>
                  <a:rPr lang="en-US" spc="-10" dirty="0"/>
                  <a:t>revolving th</a:t>
                </a:r>
                <a:r>
                  <a:rPr lang="en-US" spc="-5" dirty="0"/>
                  <a:t>e r</a:t>
                </a:r>
                <a:r>
                  <a:rPr lang="en-US" spc="-10" dirty="0"/>
                  <a:t>egio</a:t>
                </a:r>
                <a:r>
                  <a:rPr lang="en-US" spc="-5" dirty="0"/>
                  <a:t>n </a:t>
                </a:r>
                <a:r>
                  <a:rPr lang="en-US" spc="-10" dirty="0"/>
                  <a:t>betwee</a:t>
                </a:r>
                <a:r>
                  <a:rPr lang="en-US" spc="-5" dirty="0"/>
                  <a:t>n</a:t>
                </a:r>
                <a:r>
                  <a:rPr lang="en-US" spc="65" dirty="0"/>
                  <a:t> </a:t>
                </a:r>
                <a:r>
                  <a:rPr lang="en-US" i="1" spc="-5" dirty="0"/>
                  <a:t>y</a:t>
                </a:r>
                <a:r>
                  <a:rPr lang="en-US" i="1" spc="75" dirty="0"/>
                  <a:t> </a:t>
                </a:r>
                <a:r>
                  <a:rPr lang="en-US" spc="-25" dirty="0"/>
                  <a:t>=</a:t>
                </a:r>
                <a:r>
                  <a:rPr lang="en-US" spc="-15" dirty="0"/>
                  <a:t> </a:t>
                </a:r>
                <a:r>
                  <a:rPr lang="en-US" i="1" spc="-5" dirty="0"/>
                  <a:t>x</a:t>
                </a:r>
                <a:r>
                  <a:rPr lang="en-US" i="1" spc="-165" dirty="0"/>
                  <a:t> </a:t>
                </a:r>
                <a:r>
                  <a:rPr lang="en-US" baseline="25925" dirty="0"/>
                  <a:t>2</a:t>
                </a:r>
                <a:r>
                  <a:rPr lang="en-US" spc="120" baseline="25925" dirty="0"/>
                  <a:t> </a:t>
                </a:r>
                <a:r>
                  <a:rPr lang="en-US" spc="-25" dirty="0"/>
                  <a:t>+</a:t>
                </a:r>
                <a:r>
                  <a:rPr lang="en-US" spc="-95" dirty="0"/>
                  <a:t> </a:t>
                </a:r>
                <a:r>
                  <a:rPr lang="en-US" spc="-5" dirty="0"/>
                  <a:t>4 </a:t>
                </a:r>
                <a:r>
                  <a:rPr lang="en-US" spc="-10" dirty="0"/>
                  <a:t>an</a:t>
                </a:r>
                <a:r>
                  <a:rPr lang="en-US" spc="-5" dirty="0"/>
                  <a:t>d</a:t>
                </a:r>
                <a:r>
                  <a:rPr lang="en-US" spc="60" dirty="0"/>
                  <a:t> </a:t>
                </a:r>
                <a:r>
                  <a:rPr lang="en-US" i="1" spc="-5" dirty="0"/>
                  <a:t>y</a:t>
                </a:r>
                <a:r>
                  <a:rPr lang="en-US" i="1" spc="75" dirty="0"/>
                  <a:t> </a:t>
                </a:r>
                <a:r>
                  <a:rPr lang="en-US" spc="-25" dirty="0"/>
                  <a:t>=</a:t>
                </a:r>
                <a:r>
                  <a:rPr lang="en-US" spc="-40" dirty="0"/>
                  <a:t> </a:t>
                </a:r>
                <a:r>
                  <a:rPr lang="en-US" spc="-5" dirty="0"/>
                  <a:t>2 </a:t>
                </a:r>
                <a:r>
                  <a:rPr lang="en-US" spc="-10" dirty="0"/>
                  <a:t>abou</a:t>
                </a:r>
                <a:r>
                  <a:rPr lang="en-US" spc="-5" dirty="0"/>
                  <a:t>t</a:t>
                </a:r>
                <a:r>
                  <a:rPr lang="en-US" dirty="0"/>
                  <a:t> </a:t>
                </a:r>
                <a:r>
                  <a:rPr lang="en-US" spc="-10" dirty="0"/>
                  <a:t>th</a:t>
                </a:r>
                <a:r>
                  <a:rPr lang="en-US" spc="-5" dirty="0"/>
                  <a:t>e</a:t>
                </a:r>
                <a:r>
                  <a:rPr lang="en-US" spc="25" dirty="0"/>
                  <a:t> </a:t>
                </a:r>
                <a:r>
                  <a:rPr lang="en-US" i="1" spc="-5" dirty="0"/>
                  <a:t>x</a:t>
                </a:r>
                <a:r>
                  <a:rPr lang="en-US" spc="-10" dirty="0"/>
                  <a:t>-axi</a:t>
                </a:r>
                <a:r>
                  <a:rPr lang="en-US" spc="-5" dirty="0"/>
                  <a:t>s f</a:t>
                </a:r>
                <a:r>
                  <a:rPr lang="en-US" spc="-10" dirty="0"/>
                  <a:t>o</a:t>
                </a:r>
                <a:r>
                  <a:rPr lang="en-US" spc="-5" dirty="0"/>
                  <a:t>r</a:t>
                </a:r>
                <a:r>
                  <a:rPr lang="en-US" dirty="0"/>
                  <a:t> </a:t>
                </a:r>
                <a:r>
                  <a:rPr lang="en-US" spc="-5" dirty="0"/>
                  <a:t>1</a:t>
                </a:r>
                <a:r>
                  <a:rPr lang="en-US" spc="25" dirty="0"/>
                  <a:t> </a:t>
                </a:r>
                <a:r>
                  <a:rPr lang="en-US" spc="-50" dirty="0"/>
                  <a:t>≤</a:t>
                </a:r>
                <a:r>
                  <a:rPr lang="en-US" spc="-15" dirty="0"/>
                  <a:t> </a:t>
                </a:r>
                <a:r>
                  <a:rPr lang="en-US" i="1" spc="-5" dirty="0"/>
                  <a:t>x</a:t>
                </a:r>
                <a:r>
                  <a:rPr lang="en-US" i="1" spc="114" dirty="0"/>
                  <a:t> </a:t>
                </a:r>
                <a:r>
                  <a:rPr lang="en-US" spc="-50" dirty="0"/>
                  <a:t>≤</a:t>
                </a:r>
                <a:r>
                  <a:rPr lang="en-US" spc="-40" dirty="0"/>
                  <a:t> </a:t>
                </a:r>
                <a:r>
                  <a:rPr lang="en-US" spc="-10" dirty="0"/>
                  <a:t>3</a:t>
                </a:r>
                <a:r>
                  <a:rPr lang="en-US" spc="-5" dirty="0"/>
                  <a:t>.</a:t>
                </a:r>
                <a:endParaRPr lang="en-US" dirty="0"/>
              </a:p>
              <a:p>
                <a:pPr marL="0" indent="0">
                  <a:lnSpc>
                    <a:spcPct val="100000"/>
                  </a:lnSpc>
                  <a:spcBef>
                    <a:spcPts val="590"/>
                  </a:spcBef>
                  <a:buNone/>
                </a:pPr>
                <a:r>
                  <a:rPr lang="en-US" b="1" spc="-5" dirty="0"/>
                  <a:t>Solution </a:t>
                </a:r>
                <a:r>
                  <a:rPr lang="en-US" b="1" spc="95" dirty="0"/>
                  <a:t> </a:t>
                </a:r>
                <a:r>
                  <a:rPr lang="en-US" spc="-15" dirty="0"/>
                  <a:t>Th</a:t>
                </a:r>
                <a:r>
                  <a:rPr lang="en-US" spc="-5" dirty="0"/>
                  <a:t>e</a:t>
                </a:r>
                <a:r>
                  <a:rPr lang="en-US" spc="20" dirty="0"/>
                  <a:t> </a:t>
                </a:r>
                <a:r>
                  <a:rPr lang="en-US" spc="-10" dirty="0"/>
                  <a:t>grap</a:t>
                </a:r>
                <a:r>
                  <a:rPr lang="en-US" spc="-5" dirty="0"/>
                  <a:t>h</a:t>
                </a:r>
                <a:r>
                  <a:rPr lang="en-US" spc="20" dirty="0"/>
                  <a:t> </a:t>
                </a:r>
                <a:r>
                  <a:rPr lang="en-US" spc="-10" dirty="0"/>
                  <a:t>o</a:t>
                </a:r>
                <a:r>
                  <a:rPr lang="en-US" spc="-5" dirty="0"/>
                  <a:t>f</a:t>
                </a:r>
                <a:r>
                  <a:rPr lang="en-US" spc="80" dirty="0"/>
                  <a:t> </a:t>
                </a:r>
                <a:r>
                  <a:rPr lang="en-US" i="1" spc="-5" dirty="0"/>
                  <a:t>y</a:t>
                </a:r>
                <a:r>
                  <a:rPr lang="en-US" i="1" spc="75" dirty="0"/>
                  <a:t> </a:t>
                </a:r>
                <a:r>
                  <a:rPr lang="en-US" spc="-25" dirty="0"/>
                  <a:t>=</a:t>
                </a:r>
                <a:r>
                  <a:rPr lang="en-US" spc="-15" dirty="0"/>
                  <a:t> </a:t>
                </a:r>
                <a:r>
                  <a:rPr lang="en-US" i="1" spc="-5" dirty="0"/>
                  <a:t>x</a:t>
                </a:r>
                <a:r>
                  <a:rPr lang="en-US" i="1" baseline="30000" dirty="0"/>
                  <a:t>2</a:t>
                </a:r>
                <a:r>
                  <a:rPr lang="en-US" spc="-25" dirty="0"/>
                  <a:t>+</a:t>
                </a:r>
                <a:r>
                  <a:rPr lang="en-US" spc="-95" dirty="0"/>
                  <a:t> </a:t>
                </a:r>
                <a:r>
                  <a:rPr lang="en-US" spc="-5" dirty="0"/>
                  <a:t>4</a:t>
                </a:r>
                <a:r>
                  <a:rPr lang="en-US" spc="15" dirty="0"/>
                  <a:t> </a:t>
                </a:r>
                <a:r>
                  <a:rPr lang="en-US" spc="-10" dirty="0"/>
                  <a:t>lie</a:t>
                </a:r>
                <a:r>
                  <a:rPr lang="en-US" spc="-5" dirty="0"/>
                  <a:t>s</a:t>
                </a:r>
                <a:r>
                  <a:rPr lang="en-US" spc="15" dirty="0"/>
                  <a:t> </a:t>
                </a:r>
                <a:r>
                  <a:rPr lang="en-US" spc="-10" dirty="0"/>
                  <a:t>abov</a:t>
                </a:r>
                <a:r>
                  <a:rPr lang="en-US" spc="-5" dirty="0"/>
                  <a:t>e</a:t>
                </a:r>
                <a:r>
                  <a:rPr lang="en-US" spc="20" dirty="0"/>
                  <a:t> </a:t>
                </a:r>
                <a:r>
                  <a:rPr lang="en-US" spc="-10" dirty="0"/>
                  <a:t>th</a:t>
                </a:r>
                <a:r>
                  <a:rPr lang="en-US" spc="-5" dirty="0"/>
                  <a:t>e</a:t>
                </a:r>
                <a:r>
                  <a:rPr lang="en-US" spc="15" dirty="0"/>
                  <a:t> </a:t>
                </a:r>
                <a:r>
                  <a:rPr lang="en-US" spc="-10" dirty="0"/>
                  <a:t>grap</a:t>
                </a:r>
                <a:r>
                  <a:rPr lang="en-US" spc="-5" dirty="0"/>
                  <a:t>h</a:t>
                </a:r>
                <a:r>
                  <a:rPr lang="en-US" spc="20" dirty="0"/>
                  <a:t> </a:t>
                </a:r>
                <a:r>
                  <a:rPr lang="en-US" spc="-10" dirty="0"/>
                  <a:t>o</a:t>
                </a:r>
                <a:r>
                  <a:rPr lang="en-US" spc="-5" dirty="0"/>
                  <a:t>f</a:t>
                </a:r>
                <a:r>
                  <a:rPr lang="en-US" spc="80" dirty="0"/>
                  <a:t> </a:t>
                </a:r>
                <a:r>
                  <a:rPr lang="en-US" i="1" spc="-5" dirty="0"/>
                  <a:t>y</a:t>
                </a:r>
                <a:r>
                  <a:rPr lang="en-US" i="1" spc="75" dirty="0"/>
                  <a:t> </a:t>
                </a:r>
                <a:r>
                  <a:rPr lang="en-US" spc="-25" dirty="0"/>
                  <a:t>=</a:t>
                </a:r>
                <a:r>
                  <a:rPr lang="en-US" spc="-40" dirty="0"/>
                  <a:t> </a:t>
                </a:r>
                <a:r>
                  <a:rPr lang="en-US" spc="-5" dirty="0"/>
                  <a:t>2</a:t>
                </a:r>
                <a:r>
                  <a:rPr lang="en-US" spc="15" dirty="0"/>
                  <a:t> </a:t>
                </a:r>
                <a:r>
                  <a:rPr lang="en-US" spc="-5" dirty="0"/>
                  <a:t>(Figure</a:t>
                </a:r>
                <a:r>
                  <a:rPr lang="en-US" spc="20" dirty="0"/>
                  <a:t> </a:t>
                </a:r>
                <a:r>
                  <a:rPr lang="en-US" spc="-10" dirty="0"/>
                  <a:t>6</a:t>
                </a:r>
                <a:r>
                  <a:rPr lang="en-US" spc="-5" dirty="0"/>
                  <a:t>).</a:t>
                </a:r>
                <a:r>
                  <a:rPr lang="en-US" spc="15" dirty="0"/>
                  <a:t> </a:t>
                </a:r>
                <a:r>
                  <a:rPr lang="en-US" spc="-5" dirty="0"/>
                  <a:t>Therefore,</a:t>
                </a:r>
                <a:endParaRPr lang="en-US" dirty="0"/>
              </a:p>
              <a:p>
                <a:pPr marL="0" indent="0">
                  <a:lnSpc>
                    <a:spcPct val="100000"/>
                  </a:lnSpc>
                  <a:spcBef>
                    <a:spcPts val="130"/>
                  </a:spcBef>
                  <a:buNone/>
                </a:pPr>
                <a:r>
                  <a:rPr lang="en-US" i="1" spc="-5" dirty="0"/>
                  <a:t>R</a:t>
                </a:r>
                <a:r>
                  <a:rPr lang="en-US" baseline="-11111" dirty="0"/>
                  <a:t>outer </a:t>
                </a:r>
                <a:r>
                  <a:rPr lang="en-US" spc="-75" baseline="-11111" dirty="0"/>
                  <a:t> </a:t>
                </a:r>
                <a:r>
                  <a:rPr lang="en-US" spc="-25" dirty="0"/>
                  <a:t>=</a:t>
                </a:r>
                <a:r>
                  <a:rPr lang="en-US" spc="-15" dirty="0"/>
                  <a:t> </a:t>
                </a:r>
                <a:r>
                  <a:rPr lang="en-US" i="1" spc="-5" dirty="0"/>
                  <a:t>x</a:t>
                </a:r>
                <a:r>
                  <a:rPr lang="en-US" i="1" spc="-165" dirty="0"/>
                  <a:t> </a:t>
                </a:r>
                <a:r>
                  <a:rPr lang="en-US" baseline="25925" dirty="0"/>
                  <a:t>2</a:t>
                </a:r>
                <a:r>
                  <a:rPr lang="en-US" spc="120" baseline="25925" dirty="0"/>
                  <a:t> </a:t>
                </a:r>
                <a:r>
                  <a:rPr lang="en-US" spc="-25" dirty="0"/>
                  <a:t>+</a:t>
                </a:r>
                <a:r>
                  <a:rPr lang="en-US" spc="-95" dirty="0"/>
                  <a:t> </a:t>
                </a:r>
                <a:r>
                  <a:rPr lang="en-US" spc="-5" dirty="0"/>
                  <a:t>4 </a:t>
                </a:r>
                <a:r>
                  <a:rPr lang="en-US" spc="-10" dirty="0"/>
                  <a:t>an</a:t>
                </a:r>
                <a:r>
                  <a:rPr lang="en-US" spc="-5" dirty="0"/>
                  <a:t>d</a:t>
                </a:r>
                <a:r>
                  <a:rPr lang="en-US" spc="80" dirty="0"/>
                  <a:t> </a:t>
                </a:r>
                <a:r>
                  <a:rPr lang="en-US" i="1" spc="-5" dirty="0" err="1"/>
                  <a:t>R</a:t>
                </a:r>
                <a:r>
                  <a:rPr lang="en-US" baseline="-11111" dirty="0" err="1"/>
                  <a:t>inner</a:t>
                </a:r>
                <a:r>
                  <a:rPr lang="en-US" baseline="-11111" dirty="0"/>
                  <a:t> </a:t>
                </a:r>
                <a:r>
                  <a:rPr lang="en-US" spc="-75" baseline="-11111" dirty="0"/>
                  <a:t> </a:t>
                </a:r>
                <a:r>
                  <a:rPr lang="en-US" spc="-25" dirty="0"/>
                  <a:t>=</a:t>
                </a:r>
                <a:r>
                  <a:rPr lang="en-US" spc="-40" dirty="0"/>
                  <a:t> </a:t>
                </a:r>
                <a:r>
                  <a:rPr lang="en-US" spc="-10" dirty="0"/>
                  <a:t>2</a:t>
                </a:r>
                <a:r>
                  <a:rPr lang="en-US" spc="-5" dirty="0"/>
                  <a:t>. </a:t>
                </a:r>
                <a:r>
                  <a:rPr lang="en-US" spc="-15" dirty="0"/>
                  <a:t>Then</a:t>
                </a:r>
                <a:endParaRPr lang="en-US" spc="-5" dirty="0"/>
              </a:p>
              <a:p>
                <a:pPr marL="0" indent="0">
                  <a:lnSpc>
                    <a:spcPct val="100000"/>
                  </a:lnSpc>
                  <a:spcBef>
                    <a:spcPts val="13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a:rPr>
                        <m:t>𝑉</m:t>
                      </m:r>
                      <m:r>
                        <a:rPr lang="en-US" i="1">
                          <a:latin typeface="Cambria Math" panose="02040503050406030204" pitchFamily="18" charset="0"/>
                          <a:cs typeface="Times New Roman"/>
                        </a:rPr>
                        <m:t>=</m:t>
                      </m:r>
                      <m:nary>
                        <m:naryPr>
                          <m:ctrlPr>
                            <a:rPr lang="en-US" i="1">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3</m:t>
                          </m:r>
                        </m:sup>
                        <m:e>
                          <m:r>
                            <a:rPr lang="en-US" i="1">
                              <a:latin typeface="Cambria Math" panose="02040503050406030204" pitchFamily="18" charset="0"/>
                              <a:ea typeface="Cambria Math" panose="02040503050406030204" pitchFamily="18" charset="0"/>
                              <a:cs typeface="Times New Roman"/>
                            </a:rPr>
                            <m:t>𝜋</m:t>
                          </m:r>
                          <m:d>
                            <m:dPr>
                              <m:ctrlPr>
                                <a:rPr lang="en-US" i="1">
                                  <a:latin typeface="Cambria Math" panose="02040503050406030204" pitchFamily="18" charset="0"/>
                                  <a:ea typeface="Cambria Math" panose="02040503050406030204" pitchFamily="18" charset="0"/>
                                  <a:cs typeface="Times New Roman"/>
                                </a:rPr>
                              </m:ctrlPr>
                            </m:dPr>
                            <m:e>
                              <m:sSubSup>
                                <m:sSubSupPr>
                                  <m:ctrlPr>
                                    <a:rPr lang="en-US" i="1">
                                      <a:latin typeface="Cambria Math" panose="02040503050406030204" pitchFamily="18" charset="0"/>
                                      <a:ea typeface="Cambria Math" panose="02040503050406030204" pitchFamily="18" charset="0"/>
                                      <a:cs typeface="Times New Roman"/>
                                    </a:rPr>
                                  </m:ctrlPr>
                                </m:sSubSupPr>
                                <m:e>
                                  <m:r>
                                    <a:rPr lang="en-US" i="1">
                                      <a:latin typeface="Cambria Math" panose="02040503050406030204" pitchFamily="18" charset="0"/>
                                      <a:ea typeface="Cambria Math" panose="02040503050406030204" pitchFamily="18" charset="0"/>
                                      <a:cs typeface="Times New Roman"/>
                                    </a:rPr>
                                    <m:t>𝑅</m:t>
                                  </m:r>
                                </m:e>
                                <m:sub>
                                  <m:r>
                                    <m:rPr>
                                      <m:sty m:val="p"/>
                                    </m:rPr>
                                    <a:rPr lang="en-US" i="0">
                                      <a:latin typeface="Cambria Math" panose="02040503050406030204" pitchFamily="18" charset="0"/>
                                      <a:ea typeface="Cambria Math" panose="02040503050406030204" pitchFamily="18" charset="0"/>
                                      <a:cs typeface="Times New Roman"/>
                                    </a:rPr>
                                    <m:t>outer</m:t>
                                  </m:r>
                                </m:sub>
                                <m:sup>
                                  <m:r>
                                    <a:rPr lang="en-US" i="1">
                                      <a:latin typeface="Cambria Math" panose="02040503050406030204" pitchFamily="18" charset="0"/>
                                      <a:ea typeface="Cambria Math" panose="02040503050406030204" pitchFamily="18" charset="0"/>
                                      <a:cs typeface="Times New Roman"/>
                                    </a:rPr>
                                    <m:t>2</m:t>
                                  </m:r>
                                </m:sup>
                              </m:sSubSup>
                              <m:r>
                                <a:rPr lang="en-US" i="1">
                                  <a:latin typeface="Cambria Math" panose="02040503050406030204" pitchFamily="18" charset="0"/>
                                  <a:ea typeface="Cambria Math" panose="02040503050406030204" pitchFamily="18" charset="0"/>
                                  <a:cs typeface="Times New Roman"/>
                                </a:rPr>
                                <m:t>−</m:t>
                              </m:r>
                              <m:sSubSup>
                                <m:sSubSupPr>
                                  <m:ctrlPr>
                                    <a:rPr lang="en-US" i="1">
                                      <a:latin typeface="Cambria Math" panose="02040503050406030204" pitchFamily="18" charset="0"/>
                                      <a:ea typeface="Cambria Math" panose="02040503050406030204" pitchFamily="18" charset="0"/>
                                      <a:cs typeface="Times New Roman"/>
                                    </a:rPr>
                                  </m:ctrlPr>
                                </m:sSubSupPr>
                                <m:e>
                                  <m:r>
                                    <a:rPr lang="en-US" i="1">
                                      <a:latin typeface="Cambria Math" panose="02040503050406030204" pitchFamily="18" charset="0"/>
                                      <a:ea typeface="Cambria Math" panose="02040503050406030204" pitchFamily="18" charset="0"/>
                                      <a:cs typeface="Times New Roman"/>
                                    </a:rPr>
                                    <m:t>𝑅</m:t>
                                  </m:r>
                                </m:e>
                                <m:sub>
                                  <m:r>
                                    <m:rPr>
                                      <m:sty m:val="p"/>
                                    </m:rPr>
                                    <a:rPr lang="en-US" i="0">
                                      <a:latin typeface="Cambria Math" panose="02040503050406030204" pitchFamily="18" charset="0"/>
                                      <a:ea typeface="Cambria Math" panose="02040503050406030204" pitchFamily="18" charset="0"/>
                                      <a:cs typeface="Times New Roman"/>
                                    </a:rPr>
                                    <m:t>inner</m:t>
                                  </m:r>
                                </m:sub>
                                <m:sup>
                                  <m:r>
                                    <a:rPr lang="en-US" i="1">
                                      <a:latin typeface="Cambria Math" panose="02040503050406030204" pitchFamily="18" charset="0"/>
                                      <a:ea typeface="Cambria Math" panose="02040503050406030204" pitchFamily="18" charset="0"/>
                                      <a:cs typeface="Times New Roman"/>
                                    </a:rPr>
                                    <m:t>2</m:t>
                                  </m:r>
                                </m:sup>
                              </m:sSubSup>
                            </m:e>
                          </m:d>
                        </m:e>
                      </m:nary>
                      <m:r>
                        <a:rPr lang="en-US" i="1">
                          <a:latin typeface="Cambria Math" panose="02040503050406030204" pitchFamily="18" charset="0"/>
                          <a:cs typeface="Times New Roman"/>
                        </a:rPr>
                        <m:t>𝑑𝑥</m:t>
                      </m:r>
                      <m:r>
                        <a:rPr lang="en-US" i="1">
                          <a:latin typeface="Cambria Math" panose="02040503050406030204" pitchFamily="18" charset="0"/>
                          <a:cs typeface="Times New Roman"/>
                        </a:rPr>
                        <m:t>=</m:t>
                      </m:r>
                      <m:nary>
                        <m:naryPr>
                          <m:ctrlPr>
                            <a:rPr lang="en-US"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3</m:t>
                          </m:r>
                        </m:sup>
                        <m:e>
                          <m:r>
                            <a:rPr lang="en-US" i="1" smtClean="0">
                              <a:latin typeface="Cambria Math" panose="02040503050406030204" pitchFamily="18" charset="0"/>
                              <a:ea typeface="Cambria Math" panose="02040503050406030204" pitchFamily="18" charset="0"/>
                              <a:cs typeface="Times New Roman"/>
                            </a:rPr>
                            <m:t>𝜋</m:t>
                          </m:r>
                          <m:r>
                            <a:rPr lang="en-US" b="0" i="1" smtClean="0">
                              <a:latin typeface="Cambria Math" panose="02040503050406030204" pitchFamily="18" charset="0"/>
                              <a:ea typeface="Cambria Math" panose="02040503050406030204" pitchFamily="18" charset="0"/>
                              <a:cs typeface="Times New Roman"/>
                            </a:rPr>
                            <m:t>(</m:t>
                          </m:r>
                          <m:sSup>
                            <m:sSupPr>
                              <m:ctrlPr>
                                <a:rPr lang="en-US" b="0" i="1" smtClean="0">
                                  <a:latin typeface="Cambria Math" panose="02040503050406030204" pitchFamily="18" charset="0"/>
                                  <a:ea typeface="Cambria Math" panose="02040503050406030204" pitchFamily="18" charset="0"/>
                                  <a:cs typeface="Times New Roman"/>
                                </a:rPr>
                              </m:ctrlPr>
                            </m:sSupPr>
                            <m:e>
                              <m:d>
                                <m:dPr>
                                  <m:ctrlPr>
                                    <a:rPr lang="en-US" b="0" i="1" smtClean="0">
                                      <a:latin typeface="Cambria Math" panose="02040503050406030204" pitchFamily="18" charset="0"/>
                                      <a:ea typeface="Cambria Math" panose="02040503050406030204" pitchFamily="18" charset="0"/>
                                      <a:cs typeface="Times New Roman"/>
                                    </a:rPr>
                                  </m:ctrlPr>
                                </m:dPr>
                                <m:e>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𝑥</m:t>
                                      </m:r>
                                    </m:e>
                                    <m:sup>
                                      <m:r>
                                        <a:rPr lang="en-US" b="0" i="1" smtClean="0">
                                          <a:latin typeface="Cambria Math" panose="02040503050406030204" pitchFamily="18" charset="0"/>
                                          <a:ea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+4</m:t>
                                  </m:r>
                                </m:e>
                              </m:d>
                            </m:e>
                            <m:sup>
                              <m:r>
                                <a:rPr lang="en-US" b="0" i="1" smtClean="0">
                                  <a:latin typeface="Cambria Math" panose="02040503050406030204" pitchFamily="18" charset="0"/>
                                  <a:ea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−4)</m:t>
                          </m:r>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3</m:t>
                          </m:r>
                        </m:sup>
                        <m:e>
                          <m:r>
                            <a:rPr lang="en-US" b="0" i="1" smtClean="0">
                              <a:latin typeface="Cambria Math" panose="02040503050406030204" pitchFamily="18" charset="0"/>
                              <a:ea typeface="Cambria Math" panose="02040503050406030204" pitchFamily="18" charset="0"/>
                              <a:cs typeface="Times New Roman"/>
                            </a:rPr>
                            <m:t>𝜋</m:t>
                          </m:r>
                          <m:r>
                            <a:rPr lang="en-US" b="0" i="1" smtClean="0">
                              <a:latin typeface="Cambria Math" panose="02040503050406030204" pitchFamily="18" charset="0"/>
                              <a:ea typeface="Cambria Math" panose="02040503050406030204" pitchFamily="18" charset="0"/>
                              <a:cs typeface="Times New Roman"/>
                            </a:rPr>
                            <m:t>(</m:t>
                          </m:r>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𝑥</m:t>
                              </m:r>
                            </m:e>
                            <m:sup>
                              <m:r>
                                <a:rPr lang="en-US" b="0" i="1" smtClean="0">
                                  <a:latin typeface="Cambria Math" panose="02040503050406030204" pitchFamily="18" charset="0"/>
                                  <a:ea typeface="Cambria Math" panose="02040503050406030204" pitchFamily="18" charset="0"/>
                                  <a:cs typeface="Times New Roman"/>
                                </a:rPr>
                                <m:t>4</m:t>
                              </m:r>
                            </m:sup>
                          </m:sSup>
                          <m:r>
                            <a:rPr lang="en-US" b="0" i="1" smtClean="0">
                              <a:latin typeface="Cambria Math" panose="02040503050406030204" pitchFamily="18" charset="0"/>
                              <a:ea typeface="Cambria Math" panose="02040503050406030204" pitchFamily="18" charset="0"/>
                              <a:cs typeface="Times New Roman"/>
                            </a:rPr>
                            <m:t>+8</m:t>
                          </m:r>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𝑥</m:t>
                              </m:r>
                            </m:e>
                            <m:sup>
                              <m:r>
                                <a:rPr lang="en-US" b="0" i="1" smtClean="0">
                                  <a:latin typeface="Cambria Math" panose="02040503050406030204" pitchFamily="18" charset="0"/>
                                  <a:ea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+12)</m:t>
                          </m:r>
                        </m:e>
                      </m:nary>
                      <m:r>
                        <a:rPr lang="en-US" b="0" i="1" smtClean="0">
                          <a:latin typeface="Cambria Math" panose="02040503050406030204" pitchFamily="18" charset="0"/>
                          <a:cs typeface="Times New Roman"/>
                        </a:rPr>
                        <m:t>𝑑𝑥</m:t>
                      </m:r>
                    </m:oMath>
                  </m:oMathPara>
                </a14:m>
                <a:endParaRPr lang="en-US" spc="-5" dirty="0"/>
              </a:p>
              <a:p>
                <a:pPr marL="0" indent="0">
                  <a:lnSpc>
                    <a:spcPct val="100000"/>
                  </a:lnSpc>
                  <a:spcBef>
                    <a:spcPts val="130"/>
                  </a:spcBef>
                  <a:buNone/>
                </a:pPr>
                <a:endParaRPr lang="en-US" dirty="0"/>
              </a:p>
              <a:p>
                <a:pPr marL="36900" indent="0">
                  <a:lnSpc>
                    <a:spcPct val="100000"/>
                  </a:lnSpc>
                  <a:buNone/>
                </a:pPr>
                <a14:m>
                  <m:oMath xmlns:m="http://schemas.openxmlformats.org/officeDocument/2006/math">
                    <m:r>
                      <a:rPr lang="en-US" b="0" i="1" spc="-15" smtClean="0">
                        <a:latin typeface="Cambria Math" panose="02040503050406030204" pitchFamily="18" charset="0"/>
                      </a:rPr>
                      <m:t>=</m:t>
                    </m:r>
                    <m:r>
                      <a:rPr lang="en-US" b="0" i="1" spc="-15" smtClean="0">
                        <a:latin typeface="Cambria Math" panose="02040503050406030204" pitchFamily="18" charset="0"/>
                        <a:ea typeface="Cambria Math" panose="02040503050406030204" pitchFamily="18" charset="0"/>
                      </a:rPr>
                      <m:t>𝜋</m:t>
                    </m:r>
                    <m:d>
                      <m:dPr>
                        <m:ctrlPr>
                          <a:rPr lang="en-US" b="0" i="1" spc="-15" smtClean="0">
                            <a:latin typeface="Cambria Math" panose="02040503050406030204" pitchFamily="18" charset="0"/>
                            <a:ea typeface="Cambria Math" panose="02040503050406030204" pitchFamily="18" charset="0"/>
                          </a:rPr>
                        </m:ctrlPr>
                      </m:dPr>
                      <m:e>
                        <m:f>
                          <m:fPr>
                            <m:ctrlPr>
                              <a:rPr lang="en-US" b="0" i="1" spc="-15" smtClean="0">
                                <a:latin typeface="Cambria Math" panose="02040503050406030204" pitchFamily="18" charset="0"/>
                                <a:ea typeface="Cambria Math" panose="02040503050406030204" pitchFamily="18" charset="0"/>
                              </a:rPr>
                            </m:ctrlPr>
                          </m:fPr>
                          <m:num>
                            <m:r>
                              <a:rPr lang="en-US" b="0" i="1" spc="-15" smtClean="0">
                                <a:latin typeface="Cambria Math" panose="02040503050406030204" pitchFamily="18" charset="0"/>
                                <a:ea typeface="Cambria Math" panose="02040503050406030204" pitchFamily="18" charset="0"/>
                              </a:rPr>
                              <m:t>1</m:t>
                            </m:r>
                          </m:num>
                          <m:den>
                            <m:r>
                              <a:rPr lang="en-US" b="0" i="1" spc="-15" smtClean="0">
                                <a:latin typeface="Cambria Math" panose="02040503050406030204" pitchFamily="18" charset="0"/>
                                <a:ea typeface="Cambria Math" panose="02040503050406030204" pitchFamily="18" charset="0"/>
                              </a:rPr>
                              <m:t>5</m:t>
                            </m:r>
                          </m:den>
                        </m:f>
                        <m:sSup>
                          <m:sSupPr>
                            <m:ctrlPr>
                              <a:rPr lang="en-US" b="0" i="1" spc="-15" smtClean="0">
                                <a:latin typeface="Cambria Math" panose="02040503050406030204" pitchFamily="18" charset="0"/>
                                <a:ea typeface="Cambria Math" panose="02040503050406030204" pitchFamily="18" charset="0"/>
                              </a:rPr>
                            </m:ctrlPr>
                          </m:sSupPr>
                          <m:e>
                            <m:r>
                              <a:rPr lang="en-US" b="0" i="1" spc="-15" smtClean="0">
                                <a:latin typeface="Cambria Math" panose="02040503050406030204" pitchFamily="18" charset="0"/>
                                <a:ea typeface="Cambria Math" panose="02040503050406030204" pitchFamily="18" charset="0"/>
                              </a:rPr>
                              <m:t>𝑥</m:t>
                            </m:r>
                          </m:e>
                          <m:sup>
                            <m:r>
                              <a:rPr lang="en-US" b="0" i="1" spc="-15" smtClean="0">
                                <a:latin typeface="Cambria Math" panose="02040503050406030204" pitchFamily="18" charset="0"/>
                                <a:ea typeface="Cambria Math" panose="02040503050406030204" pitchFamily="18" charset="0"/>
                              </a:rPr>
                              <m:t>5</m:t>
                            </m:r>
                          </m:sup>
                        </m:sSup>
                        <m:r>
                          <a:rPr lang="en-US" b="0" i="1" spc="-15" smtClean="0">
                            <a:latin typeface="Cambria Math" panose="02040503050406030204" pitchFamily="18" charset="0"/>
                            <a:ea typeface="Cambria Math" panose="02040503050406030204" pitchFamily="18" charset="0"/>
                          </a:rPr>
                          <m:t>+</m:t>
                        </m:r>
                        <m:f>
                          <m:fPr>
                            <m:ctrlPr>
                              <a:rPr lang="en-US" b="0" i="1" spc="-15" smtClean="0">
                                <a:latin typeface="Cambria Math" panose="02040503050406030204" pitchFamily="18" charset="0"/>
                                <a:ea typeface="Cambria Math" panose="02040503050406030204" pitchFamily="18" charset="0"/>
                              </a:rPr>
                            </m:ctrlPr>
                          </m:fPr>
                          <m:num>
                            <m:r>
                              <a:rPr lang="en-US" b="0" i="1" spc="-15" smtClean="0">
                                <a:latin typeface="Cambria Math" panose="02040503050406030204" pitchFamily="18" charset="0"/>
                                <a:ea typeface="Cambria Math" panose="02040503050406030204" pitchFamily="18" charset="0"/>
                              </a:rPr>
                              <m:t>8</m:t>
                            </m:r>
                          </m:num>
                          <m:den>
                            <m:r>
                              <a:rPr lang="en-US" b="0" i="1" spc="-15" smtClean="0">
                                <a:latin typeface="Cambria Math" panose="02040503050406030204" pitchFamily="18" charset="0"/>
                                <a:ea typeface="Cambria Math" panose="02040503050406030204" pitchFamily="18" charset="0"/>
                              </a:rPr>
                              <m:t>3</m:t>
                            </m:r>
                          </m:den>
                        </m:f>
                        <m:sSup>
                          <m:sSupPr>
                            <m:ctrlPr>
                              <a:rPr lang="en-US" b="0" i="1" spc="-15" smtClean="0">
                                <a:latin typeface="Cambria Math" panose="02040503050406030204" pitchFamily="18" charset="0"/>
                                <a:ea typeface="Cambria Math" panose="02040503050406030204" pitchFamily="18" charset="0"/>
                              </a:rPr>
                            </m:ctrlPr>
                          </m:sSupPr>
                          <m:e>
                            <m:r>
                              <a:rPr lang="en-US" b="0" i="1" spc="-15" smtClean="0">
                                <a:latin typeface="Cambria Math" panose="02040503050406030204" pitchFamily="18" charset="0"/>
                                <a:ea typeface="Cambria Math" panose="02040503050406030204" pitchFamily="18" charset="0"/>
                              </a:rPr>
                              <m:t>𝑥</m:t>
                            </m:r>
                          </m:e>
                          <m:sup>
                            <m:r>
                              <a:rPr lang="en-US" b="0" i="1" spc="-15" smtClean="0">
                                <a:latin typeface="Cambria Math" panose="02040503050406030204" pitchFamily="18" charset="0"/>
                                <a:ea typeface="Cambria Math" panose="02040503050406030204" pitchFamily="18" charset="0"/>
                              </a:rPr>
                              <m:t>3</m:t>
                            </m:r>
                          </m:sup>
                        </m:sSup>
                        <m:r>
                          <a:rPr lang="en-US" b="0" i="1" spc="-15" smtClean="0">
                            <a:latin typeface="Cambria Math" panose="02040503050406030204" pitchFamily="18" charset="0"/>
                            <a:ea typeface="Cambria Math" panose="02040503050406030204" pitchFamily="18" charset="0"/>
                          </a:rPr>
                          <m:t>+12</m:t>
                        </m:r>
                        <m:r>
                          <a:rPr lang="en-US" b="0" i="1" spc="-15" smtClean="0">
                            <a:latin typeface="Cambria Math" panose="02040503050406030204" pitchFamily="18" charset="0"/>
                            <a:ea typeface="Cambria Math" panose="02040503050406030204" pitchFamily="18" charset="0"/>
                          </a:rPr>
                          <m:t>𝑥</m:t>
                        </m:r>
                      </m:e>
                    </m:d>
                    <m:sSubSup>
                      <m:sSubSupPr>
                        <m:ctrlPr>
                          <a:rPr lang="en-US" b="0" i="1" spc="-15" smtClean="0">
                            <a:latin typeface="Cambria Math" panose="02040503050406030204" pitchFamily="18" charset="0"/>
                            <a:ea typeface="Cambria Math" panose="02040503050406030204" pitchFamily="18" charset="0"/>
                          </a:rPr>
                        </m:ctrlPr>
                      </m:sSubSupPr>
                      <m:e>
                        <m:r>
                          <a:rPr lang="en-US" b="0" i="1" spc="-15" smtClean="0">
                            <a:latin typeface="Cambria Math" panose="02040503050406030204" pitchFamily="18" charset="0"/>
                            <a:ea typeface="Cambria Math" panose="02040503050406030204" pitchFamily="18" charset="0"/>
                          </a:rPr>
                          <m:t>|</m:t>
                        </m:r>
                      </m:e>
                      <m:sub>
                        <m:r>
                          <a:rPr lang="en-US" b="0" i="1" spc="-15" smtClean="0">
                            <a:latin typeface="Cambria Math" panose="02040503050406030204" pitchFamily="18" charset="0"/>
                            <a:ea typeface="Cambria Math" panose="02040503050406030204" pitchFamily="18" charset="0"/>
                          </a:rPr>
                          <m:t>1</m:t>
                        </m:r>
                      </m:sub>
                      <m:sup>
                        <m:r>
                          <a:rPr lang="en-US" b="0" i="1" spc="-15" smtClean="0">
                            <a:latin typeface="Cambria Math" panose="02040503050406030204" pitchFamily="18" charset="0"/>
                            <a:ea typeface="Cambria Math" panose="02040503050406030204" pitchFamily="18" charset="0"/>
                          </a:rPr>
                          <m:t>3</m:t>
                        </m:r>
                      </m:sup>
                    </m:sSubSup>
                    <m:r>
                      <a:rPr lang="en-US" b="0" i="1" spc="-15" smtClean="0">
                        <a:latin typeface="Cambria Math" panose="02040503050406030204" pitchFamily="18" charset="0"/>
                        <a:ea typeface="Cambria Math" panose="02040503050406030204" pitchFamily="18" charset="0"/>
                      </a:rPr>
                      <m:t>=</m:t>
                    </m:r>
                    <m:f>
                      <m:fPr>
                        <m:ctrlPr>
                          <a:rPr lang="en-US" b="0" i="1" spc="-15" smtClean="0">
                            <a:latin typeface="Cambria Math" panose="02040503050406030204" pitchFamily="18" charset="0"/>
                            <a:ea typeface="Cambria Math" panose="02040503050406030204" pitchFamily="18" charset="0"/>
                          </a:rPr>
                        </m:ctrlPr>
                      </m:fPr>
                      <m:num>
                        <m:r>
                          <a:rPr lang="en-US" b="0" i="1" spc="-15" smtClean="0">
                            <a:latin typeface="Cambria Math" panose="02040503050406030204" pitchFamily="18" charset="0"/>
                            <a:ea typeface="Cambria Math" panose="02040503050406030204" pitchFamily="18" charset="0"/>
                          </a:rPr>
                          <m:t>2126</m:t>
                        </m:r>
                      </m:num>
                      <m:den>
                        <m:r>
                          <a:rPr lang="en-US" b="0" i="1" spc="-15" smtClean="0">
                            <a:latin typeface="Cambria Math" panose="02040503050406030204" pitchFamily="18" charset="0"/>
                            <a:ea typeface="Cambria Math" panose="02040503050406030204" pitchFamily="18" charset="0"/>
                          </a:rPr>
                          <m:t>15</m:t>
                        </m:r>
                      </m:den>
                    </m:f>
                  </m:oMath>
                </a14:m>
                <a:r>
                  <a:rPr lang="en-US" spc="-15" dirty="0"/>
                  <a:t> </a:t>
                </a:r>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t="-901"/>
                </a:stretch>
              </a:blipFill>
            </p:spPr>
            <p:txBody>
              <a:bodyPr/>
              <a:lstStyle/>
              <a:p>
                <a:r>
                  <a:rPr lang="en-US">
                    <a:noFill/>
                  </a:rPr>
                  <a:t> </a:t>
                </a:r>
              </a:p>
            </p:txBody>
          </p:sp>
        </mc:Fallback>
      </mc:AlternateContent>
      <p:pic>
        <p:nvPicPr>
          <p:cNvPr id="4" name="Picture 3" descr="Two graphs show the area between functions to be rotated about the x axis and the resulting solid.&#10;In the first graph, the x axis ranges from 0 to 3, with points 1, 2, and 3 marked. The y axis ranges from 0 to 10, with points 2 and 10 marked. The curve of y equals x squared plus 4 is concave up, starts on the y axis above y equals 2 and increases past x equals 3. From the y axis at y equals 2, a horizontal line extends past x equals 3.  Vertical line segments connect the curves at x equals 1 and x equals 3. The area between the curves between x equals 1 and x equals 3 is shaded.  A circular arrow in on the x axis. In the second graph, the x axis and y axis have no scale. The solid extends between two points on the x axis. A cylindrical void exists around the x axis. The radius of the solid increases in size as x values increase.">
            <a:extLst>
              <a:ext uri="{FF2B5EF4-FFF2-40B4-BE49-F238E27FC236}">
                <a16:creationId xmlns="" xmlns:a16="http://schemas.microsoft.com/office/drawing/2014/main" id="{B9320A74-7C8F-4F6C-9059-7352DE0B4B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6779" y="3740426"/>
            <a:ext cx="5368831" cy="2368826"/>
          </a:xfrm>
          <a:prstGeom prst="rect">
            <a:avLst/>
          </a:prstGeom>
        </p:spPr>
      </p:pic>
      <p:pic>
        <p:nvPicPr>
          <p:cNvPr id="5" name="Picture 4" descr="Figure 6: The area between y equals x squared plus 4 and y equals 2 over [1, 3] rotated about the x-axis">
            <a:extLst>
              <a:ext uri="{FF2B5EF4-FFF2-40B4-BE49-F238E27FC236}">
                <a16:creationId xmlns="" xmlns:a16="http://schemas.microsoft.com/office/drawing/2014/main" id="{343167D7-957F-4D79-9FC6-BF0915FB476B}"/>
              </a:ext>
            </a:extLst>
          </p:cNvPr>
          <p:cNvPicPr>
            <a:picLocks noChangeAspect="1"/>
          </p:cNvPicPr>
          <p:nvPr/>
        </p:nvPicPr>
        <p:blipFill>
          <a:blip r:embed="rId4"/>
          <a:stretch>
            <a:fillRect/>
          </a:stretch>
        </p:blipFill>
        <p:spPr>
          <a:xfrm>
            <a:off x="2379310" y="5195400"/>
            <a:ext cx="2284603" cy="582000"/>
          </a:xfrm>
          <a:prstGeom prst="rect">
            <a:avLst/>
          </a:prstGeom>
        </p:spPr>
      </p:pic>
    </p:spTree>
    <p:extLst>
      <p:ext uri="{BB962C8B-B14F-4D97-AF65-F5344CB8AC3E}">
        <p14:creationId xmlns:p14="http://schemas.microsoft.com/office/powerpoint/2010/main" val="1732642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(8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10" dirty="0"/>
              <a:t>I</a:t>
            </a:r>
            <a:r>
              <a:rPr lang="en-US" spc="-5" dirty="0"/>
              <a:t>n</a:t>
            </a:r>
            <a:r>
              <a:rPr lang="en-US" spc="110" dirty="0"/>
              <a:t> </a:t>
            </a:r>
            <a:r>
              <a:rPr lang="en-US" spc="-10" dirty="0"/>
              <a:t>th</a:t>
            </a:r>
            <a:r>
              <a:rPr lang="en-US" spc="-5" dirty="0"/>
              <a:t>e</a:t>
            </a:r>
            <a:r>
              <a:rPr lang="en-US" spc="110" dirty="0"/>
              <a:t> </a:t>
            </a:r>
            <a:r>
              <a:rPr lang="en-US" spc="-10" dirty="0"/>
              <a:t>nex</a:t>
            </a:r>
            <a:r>
              <a:rPr lang="en-US" spc="-5" dirty="0"/>
              <a:t>t</a:t>
            </a:r>
            <a:r>
              <a:rPr lang="en-US" spc="110" dirty="0"/>
              <a:t> </a:t>
            </a:r>
            <a:r>
              <a:rPr lang="en-US" spc="-10" dirty="0"/>
              <a:t>example</a:t>
            </a:r>
            <a:r>
              <a:rPr lang="en-US" spc="-5" dirty="0"/>
              <a:t>,</a:t>
            </a:r>
            <a:r>
              <a:rPr lang="en-US" spc="114" dirty="0"/>
              <a:t> </a:t>
            </a:r>
            <a:r>
              <a:rPr lang="en-US" spc="-15" dirty="0"/>
              <a:t>w</a:t>
            </a:r>
            <a:r>
              <a:rPr lang="en-US" spc="-5" dirty="0"/>
              <a:t>e</a:t>
            </a:r>
            <a:r>
              <a:rPr lang="en-US" spc="110" dirty="0"/>
              <a:t> </a:t>
            </a:r>
            <a:r>
              <a:rPr lang="en-US" spc="-10" dirty="0"/>
              <a:t>calculat</a:t>
            </a:r>
            <a:r>
              <a:rPr lang="en-US" spc="-5" dirty="0"/>
              <a:t>e</a:t>
            </a:r>
            <a:r>
              <a:rPr lang="en-US" spc="114" dirty="0"/>
              <a:t> </a:t>
            </a:r>
            <a:r>
              <a:rPr lang="en-US" spc="-5" dirty="0"/>
              <a:t>a</a:t>
            </a:r>
            <a:r>
              <a:rPr lang="en-US" spc="110" dirty="0"/>
              <a:t> </a:t>
            </a:r>
            <a:r>
              <a:rPr lang="en-US" spc="-15" dirty="0"/>
              <a:t>volum</a:t>
            </a:r>
            <a:r>
              <a:rPr lang="en-US" spc="-5" dirty="0"/>
              <a:t>e</a:t>
            </a:r>
            <a:r>
              <a:rPr lang="en-US" spc="114" dirty="0"/>
              <a:t> </a:t>
            </a:r>
            <a:r>
              <a:rPr lang="en-US" spc="-10" dirty="0"/>
              <a:t>o</a:t>
            </a:r>
            <a:r>
              <a:rPr lang="en-US" spc="-5" dirty="0"/>
              <a:t>f</a:t>
            </a:r>
            <a:r>
              <a:rPr lang="en-US" spc="110" dirty="0"/>
              <a:t> </a:t>
            </a:r>
            <a:r>
              <a:rPr lang="en-US" spc="-5" dirty="0"/>
              <a:t>r</a:t>
            </a:r>
            <a:r>
              <a:rPr lang="en-US" spc="-10" dirty="0"/>
              <a:t>evolutio</a:t>
            </a:r>
            <a:r>
              <a:rPr lang="en-US" spc="-5" dirty="0"/>
              <a:t>n</a:t>
            </a:r>
            <a:r>
              <a:rPr lang="en-US" spc="114" dirty="0"/>
              <a:t> </a:t>
            </a:r>
            <a:r>
              <a:rPr lang="en-US" spc="-10" dirty="0"/>
              <a:t>abou</a:t>
            </a:r>
            <a:r>
              <a:rPr lang="en-US" spc="-5" dirty="0"/>
              <a:t>t</a:t>
            </a:r>
            <a:r>
              <a:rPr lang="en-US" spc="114" dirty="0"/>
              <a:t> </a:t>
            </a:r>
            <a:r>
              <a:rPr lang="en-US" spc="-5" dirty="0"/>
              <a:t>a</a:t>
            </a:r>
            <a:r>
              <a:rPr lang="en-US" spc="110" dirty="0"/>
              <a:t> </a:t>
            </a:r>
            <a:r>
              <a:rPr lang="en-US" spc="-10" dirty="0"/>
              <a:t>horizonta</a:t>
            </a:r>
            <a:r>
              <a:rPr lang="en-US" spc="-5" dirty="0"/>
              <a:t>l</a:t>
            </a:r>
            <a:r>
              <a:rPr lang="en-US" spc="114" dirty="0"/>
              <a:t> </a:t>
            </a:r>
            <a:r>
              <a:rPr lang="en-US" spc="-10" dirty="0"/>
              <a:t>axis paralle</a:t>
            </a:r>
            <a:r>
              <a:rPr lang="en-US" spc="-5" dirty="0"/>
              <a:t>l to t</a:t>
            </a:r>
            <a:r>
              <a:rPr lang="en-US" spc="-10" dirty="0"/>
              <a:t>h</a:t>
            </a:r>
            <a:r>
              <a:rPr lang="en-US" spc="-5" dirty="0"/>
              <a:t>e</a:t>
            </a:r>
            <a:r>
              <a:rPr lang="en-US" spc="25" dirty="0"/>
              <a:t> </a:t>
            </a:r>
            <a:r>
              <a:rPr lang="en-US" i="1" spc="-5" dirty="0"/>
              <a:t>x</a:t>
            </a:r>
            <a:r>
              <a:rPr lang="en-US" spc="-5" dirty="0"/>
              <a:t>-axis.</a:t>
            </a:r>
            <a:endParaRPr lang="en-US" dirty="0"/>
          </a:p>
          <a:p>
            <a:pPr marL="0" indent="0">
              <a:lnSpc>
                <a:spcPct val="100000"/>
              </a:lnSpc>
              <a:buNone/>
            </a:pPr>
            <a:r>
              <a:rPr lang="en-US" b="1" u="sng" spc="-170" dirty="0"/>
              <a:t>E</a:t>
            </a:r>
            <a:r>
              <a:rPr lang="en-US" b="1" u="sng" spc="-30" dirty="0"/>
              <a:t>X</a:t>
            </a:r>
            <a:r>
              <a:rPr lang="en-US" b="1" u="sng" spc="-20" dirty="0"/>
              <a:t>AMPL</a:t>
            </a:r>
            <a:r>
              <a:rPr lang="en-US" b="1" u="sng" spc="-120" dirty="0"/>
              <a:t>E</a:t>
            </a:r>
            <a:r>
              <a:rPr lang="en-US" b="1" spc="-135" dirty="0"/>
              <a:t>:</a:t>
            </a:r>
            <a:r>
              <a:rPr lang="en-US" spc="-40" dirty="0"/>
              <a:t>  </a:t>
            </a:r>
            <a:r>
              <a:rPr lang="en-US" b="1" spc="-15" dirty="0"/>
              <a:t>Revolvin</a:t>
            </a:r>
            <a:r>
              <a:rPr lang="en-US" b="1" spc="-10" dirty="0"/>
              <a:t>g</a:t>
            </a:r>
            <a:r>
              <a:rPr lang="en-US" b="1" dirty="0"/>
              <a:t> </a:t>
            </a:r>
            <a:r>
              <a:rPr lang="en-US" b="1" spc="-65" dirty="0"/>
              <a:t>Abou</a:t>
            </a:r>
            <a:r>
              <a:rPr lang="en-US" b="1" spc="-35" dirty="0"/>
              <a:t>t</a:t>
            </a:r>
            <a:r>
              <a:rPr lang="en-US" b="1" dirty="0"/>
              <a:t> a </a:t>
            </a:r>
            <a:r>
              <a:rPr lang="en-US" b="1" spc="-35" dirty="0"/>
              <a:t>H</a:t>
            </a:r>
            <a:r>
              <a:rPr lang="en-US" b="1" spc="-20" dirty="0"/>
              <a:t>orizonta</a:t>
            </a:r>
            <a:r>
              <a:rPr lang="en-US" b="1" spc="-10" dirty="0"/>
              <a:t>l</a:t>
            </a:r>
            <a:r>
              <a:rPr lang="en-US" b="1" dirty="0"/>
              <a:t> </a:t>
            </a:r>
            <a:r>
              <a:rPr lang="en-US" b="1" spc="-5" dirty="0"/>
              <a:t>Axi</a:t>
            </a:r>
            <a:r>
              <a:rPr lang="en-US" b="1" dirty="0"/>
              <a:t>s </a:t>
            </a:r>
            <a:r>
              <a:rPr lang="en-US" spc="-10" dirty="0"/>
              <a:t>Fin</a:t>
            </a:r>
            <a:r>
              <a:rPr lang="en-US" spc="-5" dirty="0"/>
              <a:t>d</a:t>
            </a:r>
            <a:r>
              <a:rPr lang="en-US" spc="-50" dirty="0"/>
              <a:t> </a:t>
            </a:r>
            <a:r>
              <a:rPr lang="en-US" spc="-10" dirty="0"/>
              <a:t>th</a:t>
            </a:r>
            <a:r>
              <a:rPr lang="en-US" spc="-5" dirty="0"/>
              <a:t>e</a:t>
            </a:r>
            <a:r>
              <a:rPr lang="en-US" spc="-50" dirty="0"/>
              <a:t> </a:t>
            </a:r>
            <a:r>
              <a:rPr lang="en-US" spc="-15" dirty="0"/>
              <a:t>volum</a:t>
            </a:r>
            <a:r>
              <a:rPr lang="en-US" spc="-5" dirty="0"/>
              <a:t>e</a:t>
            </a:r>
            <a:r>
              <a:rPr lang="en-US" spc="-20" dirty="0"/>
              <a:t> </a:t>
            </a:r>
            <a:r>
              <a:rPr lang="en-US" i="1" spc="-10" dirty="0"/>
              <a:t>V</a:t>
            </a:r>
            <a:r>
              <a:rPr lang="en-US" i="1" spc="105" dirty="0"/>
              <a:t> </a:t>
            </a:r>
            <a:r>
              <a:rPr lang="en-US" spc="-10" dirty="0"/>
              <a:t>o</a:t>
            </a:r>
            <a:r>
              <a:rPr lang="en-US" spc="-5" dirty="0"/>
              <a:t>f</a:t>
            </a:r>
            <a:r>
              <a:rPr lang="en-US" spc="-50" dirty="0"/>
              <a:t> </a:t>
            </a:r>
            <a:r>
              <a:rPr lang="en-US" spc="-10" dirty="0"/>
              <a:t>th</a:t>
            </a:r>
            <a:r>
              <a:rPr lang="en-US" spc="-5" dirty="0"/>
              <a:t>e</a:t>
            </a:r>
            <a:r>
              <a:rPr lang="en-US" spc="-50" dirty="0"/>
              <a:t> </a:t>
            </a:r>
            <a:r>
              <a:rPr lang="en-US" spc="-10" dirty="0"/>
              <a:t>“wedding band</a:t>
            </a:r>
            <a:r>
              <a:rPr lang="en-US" spc="-5" dirty="0"/>
              <a:t>”</a:t>
            </a:r>
            <a:r>
              <a:rPr lang="en-US" spc="-40" dirty="0"/>
              <a:t> </a:t>
            </a:r>
            <a:r>
              <a:rPr lang="en-US" spc="-10" dirty="0"/>
              <a:t>[Figur</a:t>
            </a:r>
            <a:r>
              <a:rPr lang="en-US" spc="-5" dirty="0"/>
              <a:t>e</a:t>
            </a:r>
            <a:r>
              <a:rPr lang="en-US" spc="-40" dirty="0"/>
              <a:t> </a:t>
            </a:r>
            <a:r>
              <a:rPr lang="en-US" spc="-10" dirty="0"/>
              <a:t>7(C)</a:t>
            </a:r>
            <a:r>
              <a:rPr lang="en-US" spc="-5" dirty="0"/>
              <a:t>]</a:t>
            </a:r>
            <a:r>
              <a:rPr lang="en-US" spc="-40" dirty="0"/>
              <a:t> </a:t>
            </a:r>
            <a:r>
              <a:rPr lang="en-US" spc="-10" dirty="0"/>
              <a:t>obtaine</a:t>
            </a:r>
            <a:r>
              <a:rPr lang="en-US" spc="-5" dirty="0"/>
              <a:t>d</a:t>
            </a:r>
            <a:r>
              <a:rPr lang="en-US" spc="-40" dirty="0"/>
              <a:t> </a:t>
            </a:r>
            <a:r>
              <a:rPr lang="en-US" spc="-10" dirty="0"/>
              <a:t>b</a:t>
            </a:r>
            <a:r>
              <a:rPr lang="en-US" spc="-5" dirty="0"/>
              <a:t>y</a:t>
            </a:r>
            <a:r>
              <a:rPr lang="en-US" spc="-40" dirty="0"/>
              <a:t> </a:t>
            </a:r>
            <a:r>
              <a:rPr lang="en-US" spc="-10" dirty="0"/>
              <a:t>rotatin</a:t>
            </a:r>
            <a:r>
              <a:rPr lang="en-US" spc="-5" dirty="0"/>
              <a:t>g</a:t>
            </a:r>
            <a:r>
              <a:rPr lang="en-US" spc="-40" dirty="0"/>
              <a:t> </a:t>
            </a:r>
            <a:r>
              <a:rPr lang="en-US" spc="-5" dirty="0"/>
              <a:t>t</a:t>
            </a:r>
            <a:r>
              <a:rPr lang="en-US" spc="-10" dirty="0"/>
              <a:t>h</a:t>
            </a:r>
            <a:r>
              <a:rPr lang="en-US" spc="-5" dirty="0"/>
              <a:t>e</a:t>
            </a:r>
            <a:r>
              <a:rPr lang="en-US" spc="-40" dirty="0"/>
              <a:t> </a:t>
            </a:r>
            <a:r>
              <a:rPr lang="en-US" spc="-10" dirty="0"/>
              <a:t>regio</a:t>
            </a:r>
            <a:r>
              <a:rPr lang="en-US" spc="-5" dirty="0"/>
              <a:t>n</a:t>
            </a:r>
            <a:r>
              <a:rPr lang="en-US" spc="-40" dirty="0"/>
              <a:t> </a:t>
            </a:r>
            <a:r>
              <a:rPr lang="en-US" spc="-10" dirty="0"/>
              <a:t>betwee</a:t>
            </a:r>
            <a:r>
              <a:rPr lang="en-US" spc="-5" dirty="0"/>
              <a:t>n</a:t>
            </a:r>
            <a:r>
              <a:rPr lang="en-US" spc="-40" dirty="0"/>
              <a:t> </a:t>
            </a:r>
            <a:r>
              <a:rPr lang="en-US" spc="-10" dirty="0"/>
              <a:t>th</a:t>
            </a:r>
            <a:r>
              <a:rPr lang="en-US" spc="-5" dirty="0"/>
              <a:t>e</a:t>
            </a:r>
            <a:r>
              <a:rPr lang="en-US" spc="-40" dirty="0"/>
              <a:t> </a:t>
            </a:r>
            <a:r>
              <a:rPr lang="en-US" spc="-10" dirty="0"/>
              <a:t>graph</a:t>
            </a:r>
            <a:r>
              <a:rPr lang="en-US" spc="-5" dirty="0"/>
              <a:t>s</a:t>
            </a:r>
            <a:r>
              <a:rPr lang="en-US" spc="-40" dirty="0"/>
              <a:t> </a:t>
            </a:r>
            <a:r>
              <a:rPr lang="en-US" spc="-10" dirty="0"/>
              <a:t>o</a:t>
            </a:r>
            <a:r>
              <a:rPr lang="en-US" spc="-5" dirty="0"/>
              <a:t>f</a:t>
            </a:r>
            <a:r>
              <a:rPr lang="en-US" dirty="0"/>
              <a:t> </a:t>
            </a:r>
          </a:p>
          <a:p>
            <a:pPr marL="0" indent="0">
              <a:lnSpc>
                <a:spcPct val="100000"/>
              </a:lnSpc>
              <a:buNone/>
            </a:pPr>
            <a:r>
              <a:rPr lang="en-US" spc="-70" dirty="0"/>
              <a:t> </a:t>
            </a:r>
            <a:r>
              <a:rPr lang="en-US" i="1" spc="-5" dirty="0"/>
              <a:t>f</a:t>
            </a:r>
            <a:r>
              <a:rPr lang="en-US" i="1" spc="-45" dirty="0"/>
              <a:t> </a:t>
            </a:r>
            <a:r>
              <a:rPr lang="en-US" spc="20" dirty="0"/>
              <a:t>(</a:t>
            </a:r>
            <a:r>
              <a:rPr lang="en-US" i="1" spc="-5" dirty="0"/>
              <a:t>x</a:t>
            </a:r>
            <a:r>
              <a:rPr lang="en-US" i="1" spc="-165" dirty="0"/>
              <a:t> </a:t>
            </a:r>
            <a:r>
              <a:rPr lang="en-US" spc="-5" dirty="0"/>
              <a:t>)</a:t>
            </a:r>
            <a:r>
              <a:rPr lang="en-US" spc="25" dirty="0"/>
              <a:t> </a:t>
            </a:r>
            <a:r>
              <a:rPr lang="en-US" spc="-25" dirty="0"/>
              <a:t>=</a:t>
            </a:r>
            <a:r>
              <a:rPr lang="en-US" spc="-15" dirty="0"/>
              <a:t> </a:t>
            </a:r>
            <a:r>
              <a:rPr lang="en-US" i="1" spc="-5" dirty="0"/>
              <a:t>x</a:t>
            </a:r>
            <a:r>
              <a:rPr lang="en-US" i="1" spc="-165" dirty="0"/>
              <a:t> </a:t>
            </a:r>
            <a:r>
              <a:rPr lang="en-US" baseline="25925" dirty="0"/>
              <a:t>2</a:t>
            </a:r>
            <a:r>
              <a:rPr lang="en-US" spc="120" baseline="25925" dirty="0"/>
              <a:t> </a:t>
            </a:r>
            <a:r>
              <a:rPr lang="en-US" spc="-25" dirty="0"/>
              <a:t>+</a:t>
            </a:r>
            <a:r>
              <a:rPr lang="en-US" spc="-95" dirty="0"/>
              <a:t> </a:t>
            </a:r>
            <a:r>
              <a:rPr lang="en-US" spc="-5" dirty="0"/>
              <a:t>2 </a:t>
            </a:r>
            <a:r>
              <a:rPr lang="en-US" spc="-10" dirty="0"/>
              <a:t>an</a:t>
            </a:r>
            <a:r>
              <a:rPr lang="en-US" spc="-5" dirty="0"/>
              <a:t>d</a:t>
            </a:r>
            <a:r>
              <a:rPr lang="en-US" spc="20" dirty="0"/>
              <a:t> </a:t>
            </a:r>
            <a:r>
              <a:rPr lang="en-US" i="1" spc="25" dirty="0"/>
              <a:t>g</a:t>
            </a:r>
            <a:r>
              <a:rPr lang="en-US" spc="20" dirty="0"/>
              <a:t>(</a:t>
            </a:r>
            <a:r>
              <a:rPr lang="en-US" i="1" spc="-5" dirty="0"/>
              <a:t>x</a:t>
            </a:r>
            <a:r>
              <a:rPr lang="en-US" i="1" spc="-165" dirty="0"/>
              <a:t> </a:t>
            </a:r>
            <a:r>
              <a:rPr lang="en-US" spc="-5" dirty="0"/>
              <a:t>)</a:t>
            </a:r>
            <a:r>
              <a:rPr lang="en-US" spc="25" dirty="0"/>
              <a:t> </a:t>
            </a:r>
            <a:r>
              <a:rPr lang="en-US" spc="-25" dirty="0"/>
              <a:t>=</a:t>
            </a:r>
            <a:r>
              <a:rPr lang="en-US" spc="-40" dirty="0"/>
              <a:t> </a:t>
            </a:r>
            <a:r>
              <a:rPr lang="en-US" spc="-5" dirty="0"/>
              <a:t>4</a:t>
            </a:r>
            <a:r>
              <a:rPr lang="en-US" spc="-30" dirty="0"/>
              <a:t> </a:t>
            </a:r>
            <a:r>
              <a:rPr lang="en-US" spc="-185" dirty="0"/>
              <a:t>−</a:t>
            </a:r>
            <a:r>
              <a:rPr lang="en-US" spc="-70" dirty="0"/>
              <a:t> </a:t>
            </a:r>
            <a:r>
              <a:rPr lang="en-US" i="1" spc="-5" dirty="0"/>
              <a:t>x</a:t>
            </a:r>
            <a:r>
              <a:rPr lang="en-US" i="1" spc="-165" dirty="0"/>
              <a:t> </a:t>
            </a:r>
            <a:r>
              <a:rPr lang="en-US" baseline="25925" dirty="0"/>
              <a:t>2 </a:t>
            </a:r>
          </a:p>
          <a:p>
            <a:pPr marL="0" indent="0">
              <a:lnSpc>
                <a:spcPct val="100000"/>
              </a:lnSpc>
              <a:buNone/>
            </a:pPr>
            <a:r>
              <a:rPr lang="en-US" spc="-112" baseline="25925" dirty="0"/>
              <a:t> </a:t>
            </a:r>
            <a:r>
              <a:rPr lang="en-US" spc="-10" dirty="0"/>
              <a:t>abou</a:t>
            </a:r>
            <a:r>
              <a:rPr lang="en-US" spc="-5" dirty="0"/>
              <a:t>t</a:t>
            </a:r>
            <a:r>
              <a:rPr lang="en-US" dirty="0"/>
              <a:t> </a:t>
            </a:r>
            <a:r>
              <a:rPr lang="en-US" spc="-10" dirty="0"/>
              <a:t>th</a:t>
            </a:r>
            <a:r>
              <a:rPr lang="en-US" spc="-5" dirty="0"/>
              <a:t>e </a:t>
            </a:r>
            <a:r>
              <a:rPr lang="en-US" spc="-10" dirty="0"/>
              <a:t>horizonta</a:t>
            </a:r>
            <a:r>
              <a:rPr lang="en-US" spc="-5" dirty="0"/>
              <a:t>l</a:t>
            </a:r>
            <a:r>
              <a:rPr lang="en-US" dirty="0"/>
              <a:t> </a:t>
            </a:r>
            <a:r>
              <a:rPr lang="en-US" spc="-10" dirty="0"/>
              <a:t>lin</a:t>
            </a:r>
            <a:r>
              <a:rPr lang="en-US" spc="-5" dirty="0"/>
              <a:t>e</a:t>
            </a:r>
            <a:r>
              <a:rPr lang="en-US" spc="60" dirty="0"/>
              <a:t> </a:t>
            </a:r>
            <a:r>
              <a:rPr lang="en-US" i="1" spc="-5" dirty="0"/>
              <a:t>y</a:t>
            </a:r>
            <a:r>
              <a:rPr lang="en-US" i="1" spc="75" dirty="0"/>
              <a:t> </a:t>
            </a:r>
            <a:r>
              <a:rPr lang="en-US" spc="-25" dirty="0"/>
              <a:t>=</a:t>
            </a:r>
            <a:r>
              <a:rPr lang="en-US" spc="-40" dirty="0"/>
              <a:t> </a:t>
            </a:r>
            <a:r>
              <a:rPr lang="en-US" spc="-190" dirty="0"/>
              <a:t>−</a:t>
            </a:r>
            <a:r>
              <a:rPr lang="en-US" spc="-10" dirty="0"/>
              <a:t>3</a:t>
            </a:r>
            <a:r>
              <a:rPr lang="en-US" spc="-5" dirty="0"/>
              <a:t>.</a:t>
            </a: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dirty="0">
              <a:latin typeface="Times New Roman"/>
              <a:cs typeface="Times New Roman"/>
            </a:endParaRPr>
          </a:p>
        </p:txBody>
      </p:sp>
      <p:pic>
        <p:nvPicPr>
          <p:cNvPr id="4" name="Picture 3" descr="An illustration shows graphs of the area between functions to be rotated about an axis of rotation not the x axis, the resulting cross section and solid of revolution.&#10;In graph a, the x axis has points negative 1, x, and 1. The point x is between x equals 0 and x equals 1. The y axis has the point negative 3 labeled. A horizontal line goes through the y axis at y equals negative 3. The line is labeled y equals negative 3 and axis of rotation. A circular arrow is about the axis of rotation. Beginning in quadrant 2, the curve f of x equals x squared plus 2 is concave up, has a minimum on the y axis and increases in quadrant 1. The curve of g of x begins on the negative x axis, is concave down, has a maximum on the y axis above the minimum of f of x, then decreases to the positive x axis. The curves intersect at x equals negative 1 and x equals 1. The area between the curves is shaded. At x equals x, a vertical line segment is between the curves at points labeled capital A on g of x curve and capital B on f of x curve. In graph b, a cross section of the area between the curves rotated about the horizontal line y equals negative 3 shows an inner circle and an outer circle. A vertical line from the axis of rotation at y equals negative 3 to the inner circle is labeled capital R subscript inner equals f of x plus 3. A vertical line from the axis of rotation to the outer circle is labeled capital r subscript outer equals g of x plus 3. A vertical line between the horizontal line y equals negative 3 and the x axis is labeled 3. The graph is labeled the inner and outer radii are 3 units longer. In graph c, the entire area is rotated about the axis of rotation forming a solid similar to a ring, however, being thicker in the middle than towards the sides.">
            <a:extLst>
              <a:ext uri="{FF2B5EF4-FFF2-40B4-BE49-F238E27FC236}">
                <a16:creationId xmlns="" xmlns:a16="http://schemas.microsoft.com/office/drawing/2014/main" id="{6F524FA6-2043-4AFD-BDBA-93D94EC3D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098" y="3054983"/>
            <a:ext cx="6978362" cy="3054269"/>
          </a:xfrm>
          <a:prstGeom prst="rect">
            <a:avLst/>
          </a:prstGeom>
        </p:spPr>
      </p:pic>
    </p:spTree>
    <p:extLst>
      <p:ext uri="{BB962C8B-B14F-4D97-AF65-F5344CB8AC3E}">
        <p14:creationId xmlns:p14="http://schemas.microsoft.com/office/powerpoint/2010/main" val="142089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(9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b="1" spc="-5" dirty="0"/>
              <a:t>Solution </a:t>
            </a:r>
            <a:r>
              <a:rPr lang="en-US" b="1" spc="95" dirty="0"/>
              <a:t> </a:t>
            </a:r>
            <a:r>
              <a:rPr lang="en-US" spc="-5" dirty="0"/>
              <a:t>First, let’s find the points </a:t>
            </a:r>
            <a:r>
              <a:rPr lang="en-US" spc="-10" dirty="0"/>
              <a:t>o</a:t>
            </a:r>
            <a:r>
              <a:rPr lang="en-US" spc="-5" dirty="0"/>
              <a:t>f intersection </a:t>
            </a:r>
            <a:r>
              <a:rPr lang="en-US" spc="-10" dirty="0"/>
              <a:t>o</a:t>
            </a:r>
            <a:r>
              <a:rPr lang="en-US" spc="-5" dirty="0"/>
              <a:t>f the two </a:t>
            </a:r>
            <a:r>
              <a:rPr lang="en-US" spc="-10" dirty="0"/>
              <a:t>g</a:t>
            </a:r>
            <a:r>
              <a:rPr lang="en-US" spc="-5" dirty="0"/>
              <a:t>raphs</a:t>
            </a:r>
            <a:r>
              <a:rPr lang="en-US" dirty="0"/>
              <a:t> </a:t>
            </a:r>
            <a:r>
              <a:rPr lang="en-US" spc="-5" dirty="0"/>
              <a:t>by solving</a:t>
            </a:r>
            <a:endParaRPr lang="en-US" dirty="0"/>
          </a:p>
          <a:p>
            <a:pPr marL="36900" indent="0">
              <a:lnSpc>
                <a:spcPct val="100000"/>
              </a:lnSpc>
              <a:buNone/>
            </a:pPr>
            <a:r>
              <a:rPr lang="en-US" i="1" spc="-15" dirty="0"/>
              <a:t>f</a:t>
            </a:r>
            <a:r>
              <a:rPr lang="en-US" spc="-15" dirty="0"/>
              <a:t>(</a:t>
            </a:r>
            <a:r>
              <a:rPr lang="en-US" i="1" spc="-15" dirty="0"/>
              <a:t>x</a:t>
            </a:r>
            <a:r>
              <a:rPr lang="en-US" spc="-15" dirty="0"/>
              <a:t>) = </a:t>
            </a:r>
            <a:r>
              <a:rPr lang="en-US" i="1" spc="-15" dirty="0"/>
              <a:t>g</a:t>
            </a:r>
            <a:r>
              <a:rPr lang="en-US" spc="-15" dirty="0"/>
              <a:t>(</a:t>
            </a:r>
            <a:r>
              <a:rPr lang="en-US" i="1" spc="-15" dirty="0"/>
              <a:t>x</a:t>
            </a:r>
            <a:r>
              <a:rPr lang="en-US" spc="-15" dirty="0"/>
              <a:t>), that is, </a:t>
            </a:r>
            <a:r>
              <a:rPr lang="en-US" i="1" spc="-15" dirty="0"/>
              <a:t>x</a:t>
            </a:r>
            <a:r>
              <a:rPr lang="en-US" spc="-15" baseline="30000" dirty="0"/>
              <a:t>2</a:t>
            </a:r>
            <a:r>
              <a:rPr lang="en-US" spc="-15" dirty="0"/>
              <a:t> + 2 = 4 – </a:t>
            </a:r>
            <a:r>
              <a:rPr lang="en-US" i="1" spc="-15" dirty="0"/>
              <a:t>x</a:t>
            </a:r>
            <a:r>
              <a:rPr lang="en-US" spc="-15" baseline="30000" dirty="0"/>
              <a:t>2</a:t>
            </a:r>
            <a:r>
              <a:rPr lang="en-US" spc="-15" dirty="0"/>
              <a:t>.  Hence, </a:t>
            </a:r>
            <a:r>
              <a:rPr lang="en-US" i="1" spc="-15" dirty="0"/>
              <a:t>x</a:t>
            </a:r>
            <a:r>
              <a:rPr lang="en-US" spc="-15" baseline="30000" dirty="0"/>
              <a:t>2</a:t>
            </a:r>
            <a:r>
              <a:rPr lang="en-US" spc="-15" dirty="0"/>
              <a:t> = 1 or </a:t>
            </a:r>
            <a:r>
              <a:rPr lang="en-US" i="1" spc="-15" dirty="0"/>
              <a:t>x</a:t>
            </a:r>
            <a:r>
              <a:rPr lang="en-US" spc="-15" dirty="0"/>
              <a:t> = </a:t>
            </a:r>
            <a:r>
              <a:rPr lang="en-US" spc="-15" dirty="0">
                <a:ea typeface="Cambria Math" panose="02040503050406030204" pitchFamily="18" charset="0"/>
              </a:rPr>
              <a:t>±1. </a:t>
            </a:r>
            <a:r>
              <a:rPr lang="en-US" spc="-10" dirty="0"/>
              <a:t>Figur</a:t>
            </a:r>
            <a:r>
              <a:rPr lang="en-US" spc="-5" dirty="0"/>
              <a:t>e </a:t>
            </a:r>
            <a:r>
              <a:rPr lang="en-US" spc="-15" dirty="0"/>
              <a:t>7(A</a:t>
            </a:r>
            <a:r>
              <a:rPr lang="en-US" spc="-5" dirty="0"/>
              <a:t>) on the previous slide s</a:t>
            </a:r>
            <a:r>
              <a:rPr lang="en-US" spc="-15" dirty="0"/>
              <a:t>how</a:t>
            </a:r>
            <a:r>
              <a:rPr lang="en-US" spc="-5" dirty="0"/>
              <a:t>s t</a:t>
            </a:r>
            <a:r>
              <a:rPr lang="en-US" spc="-10" dirty="0"/>
              <a:t>ha</a:t>
            </a:r>
            <a:r>
              <a:rPr lang="en-US" spc="-5" dirty="0"/>
              <a:t>t</a:t>
            </a:r>
            <a:r>
              <a:rPr lang="en-US" spc="20" dirty="0"/>
              <a:t> </a:t>
            </a:r>
            <a:r>
              <a:rPr lang="en-US" i="1" spc="25" dirty="0"/>
              <a:t>g</a:t>
            </a:r>
            <a:r>
              <a:rPr lang="en-US" spc="20" dirty="0"/>
              <a:t>(</a:t>
            </a:r>
            <a:r>
              <a:rPr lang="en-US" i="1" spc="-5" dirty="0"/>
              <a:t>x</a:t>
            </a:r>
            <a:r>
              <a:rPr lang="en-US" spc="-5" dirty="0"/>
              <a:t>)</a:t>
            </a:r>
            <a:r>
              <a:rPr lang="en-US" spc="25" dirty="0"/>
              <a:t> </a:t>
            </a:r>
            <a:r>
              <a:rPr lang="en-US" spc="-50" dirty="0"/>
              <a:t>≥</a:t>
            </a:r>
            <a:r>
              <a:rPr lang="en-US" dirty="0"/>
              <a:t> </a:t>
            </a:r>
            <a:r>
              <a:rPr lang="en-US" spc="-140" dirty="0"/>
              <a:t> </a:t>
            </a:r>
            <a:r>
              <a:rPr lang="en-US" i="1" spc="-5" dirty="0"/>
              <a:t>f</a:t>
            </a:r>
            <a:r>
              <a:rPr lang="en-US" i="1" spc="-45" dirty="0"/>
              <a:t> </a:t>
            </a:r>
            <a:r>
              <a:rPr lang="en-US" spc="20" dirty="0"/>
              <a:t>(</a:t>
            </a:r>
            <a:r>
              <a:rPr lang="en-US" i="1" spc="-5" dirty="0"/>
              <a:t>x</a:t>
            </a:r>
            <a:r>
              <a:rPr lang="en-US" spc="-5" dirty="0"/>
              <a:t>) for  </a:t>
            </a:r>
            <a:r>
              <a:rPr lang="en-US" spc="-190" dirty="0"/>
              <a:t>−</a:t>
            </a:r>
            <a:r>
              <a:rPr lang="en-US" spc="-5" dirty="0"/>
              <a:t>1</a:t>
            </a:r>
            <a:r>
              <a:rPr lang="en-US" spc="25" dirty="0"/>
              <a:t> </a:t>
            </a:r>
            <a:r>
              <a:rPr lang="en-US" spc="-50" dirty="0"/>
              <a:t>≤</a:t>
            </a:r>
            <a:r>
              <a:rPr lang="en-US" spc="-15" dirty="0"/>
              <a:t> </a:t>
            </a:r>
            <a:r>
              <a:rPr lang="en-US" i="1" spc="-5" dirty="0"/>
              <a:t>x</a:t>
            </a:r>
            <a:r>
              <a:rPr lang="en-US" i="1" spc="114" dirty="0"/>
              <a:t> </a:t>
            </a:r>
            <a:r>
              <a:rPr lang="en-US" spc="-50" dirty="0"/>
              <a:t>≤</a:t>
            </a:r>
            <a:r>
              <a:rPr lang="en-US" spc="-40" dirty="0"/>
              <a:t> </a:t>
            </a:r>
            <a:r>
              <a:rPr lang="en-US" spc="-10" dirty="0"/>
              <a:t>1</a:t>
            </a:r>
            <a:r>
              <a:rPr lang="en-US" spc="-5" dirty="0"/>
              <a:t>.  </a:t>
            </a:r>
          </a:p>
          <a:p>
            <a:pPr marL="36900" indent="0">
              <a:lnSpc>
                <a:spcPct val="100000"/>
              </a:lnSpc>
              <a:buNone/>
            </a:pPr>
            <a:r>
              <a:rPr lang="en-US" i="1" spc="-10" dirty="0"/>
              <a:t>I</a:t>
            </a:r>
            <a:r>
              <a:rPr lang="en-US" i="1" spc="-5" dirty="0"/>
              <a:t>f</a:t>
            </a:r>
            <a:r>
              <a:rPr lang="en-US" i="1" spc="65" dirty="0"/>
              <a:t> </a:t>
            </a:r>
            <a:r>
              <a:rPr lang="en-US" i="1" spc="-15" dirty="0"/>
              <a:t>w</a:t>
            </a:r>
            <a:r>
              <a:rPr lang="en-US" i="1" spc="-5" dirty="0"/>
              <a:t>e</a:t>
            </a:r>
            <a:r>
              <a:rPr lang="en-US" i="1" spc="70" dirty="0"/>
              <a:t> </a:t>
            </a:r>
            <a:r>
              <a:rPr lang="en-US" i="1" spc="-10" dirty="0"/>
              <a:t>wante</a:t>
            </a:r>
            <a:r>
              <a:rPr lang="en-US" i="1" spc="-5" dirty="0"/>
              <a:t>d</a:t>
            </a:r>
            <a:r>
              <a:rPr lang="en-US" i="1" spc="70" dirty="0"/>
              <a:t> </a:t>
            </a:r>
            <a:r>
              <a:rPr lang="en-US" i="1" spc="-10" dirty="0"/>
              <a:t>t</a:t>
            </a:r>
            <a:r>
              <a:rPr lang="en-US" i="1" spc="-5" dirty="0"/>
              <a:t>o</a:t>
            </a:r>
            <a:r>
              <a:rPr lang="en-US" i="1" spc="65" dirty="0"/>
              <a:t> </a:t>
            </a:r>
            <a:r>
              <a:rPr lang="en-US" i="1" spc="-10" dirty="0"/>
              <a:t>revolv</a:t>
            </a:r>
            <a:r>
              <a:rPr lang="en-US" i="1" spc="-5" dirty="0"/>
              <a:t>e</a:t>
            </a:r>
            <a:r>
              <a:rPr lang="en-US" i="1" spc="70" dirty="0"/>
              <a:t> </a:t>
            </a:r>
            <a:r>
              <a:rPr lang="en-US" i="1" spc="-10" dirty="0"/>
              <a:t>abou</a:t>
            </a:r>
            <a:r>
              <a:rPr lang="en-US" i="1" spc="-5" dirty="0"/>
              <a:t>t</a:t>
            </a:r>
            <a:r>
              <a:rPr lang="en-US" i="1" spc="70" dirty="0"/>
              <a:t> </a:t>
            </a:r>
            <a:r>
              <a:rPr lang="en-US" i="1" spc="-10" dirty="0"/>
              <a:t>th</a:t>
            </a:r>
            <a:r>
              <a:rPr lang="en-US" i="1" spc="-5" dirty="0"/>
              <a:t>e</a:t>
            </a:r>
            <a:r>
              <a:rPr lang="en-US" i="1" spc="95" dirty="0"/>
              <a:t> </a:t>
            </a:r>
            <a:r>
              <a:rPr lang="en-US" i="1" spc="-5" dirty="0"/>
              <a:t>x-axis</a:t>
            </a:r>
            <a:r>
              <a:rPr lang="en-US" spc="-5" dirty="0"/>
              <a:t>,</a:t>
            </a:r>
            <a:r>
              <a:rPr lang="en-US" spc="65" dirty="0"/>
              <a:t> </a:t>
            </a:r>
            <a:r>
              <a:rPr lang="en-US" spc="-15" dirty="0"/>
              <a:t>w</a:t>
            </a:r>
            <a:r>
              <a:rPr lang="en-US" spc="-5" dirty="0"/>
              <a:t>e</a:t>
            </a:r>
            <a:r>
              <a:rPr lang="en-US" spc="70" dirty="0"/>
              <a:t> </a:t>
            </a:r>
            <a:r>
              <a:rPr lang="en-US" spc="-15" dirty="0"/>
              <a:t>w</a:t>
            </a:r>
            <a:r>
              <a:rPr lang="en-US" spc="-5" dirty="0"/>
              <a:t>ould</a:t>
            </a:r>
            <a:r>
              <a:rPr lang="en-US" spc="70" dirty="0"/>
              <a:t> </a:t>
            </a:r>
            <a:r>
              <a:rPr lang="en-US" spc="-10" dirty="0"/>
              <a:t>u</a:t>
            </a:r>
            <a:r>
              <a:rPr lang="en-US" spc="-5" dirty="0"/>
              <a:t>se</a:t>
            </a:r>
            <a:r>
              <a:rPr lang="en-US" spc="65" dirty="0"/>
              <a:t> </a:t>
            </a:r>
            <a:r>
              <a:rPr lang="en-US" spc="-5" dirty="0"/>
              <a:t>Eq.</a:t>
            </a:r>
            <a:r>
              <a:rPr lang="en-US" spc="65" dirty="0"/>
              <a:t> </a:t>
            </a:r>
            <a:r>
              <a:rPr lang="en-US" spc="-5" dirty="0"/>
              <a:t>(2).</a:t>
            </a:r>
            <a:r>
              <a:rPr lang="en-US" spc="65" dirty="0"/>
              <a:t> </a:t>
            </a:r>
            <a:r>
              <a:rPr lang="en-US" spc="-15" dirty="0"/>
              <a:t>S</a:t>
            </a:r>
            <a:r>
              <a:rPr lang="en-US" spc="-5" dirty="0"/>
              <a:t>ince</a:t>
            </a:r>
            <a:r>
              <a:rPr lang="en-US" spc="70" dirty="0"/>
              <a:t> </a:t>
            </a:r>
            <a:r>
              <a:rPr lang="en-US" spc="-10" dirty="0"/>
              <a:t>we</a:t>
            </a:r>
            <a:r>
              <a:rPr lang="en-US" spc="65" dirty="0"/>
              <a:t> </a:t>
            </a:r>
            <a:r>
              <a:rPr lang="en-US" spc="-5" dirty="0"/>
              <a:t>want</a:t>
            </a:r>
            <a:r>
              <a:rPr lang="en-US" spc="70" dirty="0"/>
              <a:t> </a:t>
            </a:r>
            <a:r>
              <a:rPr lang="en-US" spc="-5" dirty="0"/>
              <a:t>to </a:t>
            </a:r>
            <a:r>
              <a:rPr lang="en-US" spc="-10" dirty="0"/>
              <a:t>revolv</a:t>
            </a:r>
            <a:r>
              <a:rPr lang="en-US" spc="-5" dirty="0"/>
              <a:t>e</a:t>
            </a:r>
            <a:r>
              <a:rPr lang="en-US" spc="-45" dirty="0"/>
              <a:t> </a:t>
            </a:r>
            <a:r>
              <a:rPr lang="en-US" spc="-10" dirty="0"/>
              <a:t>aroun</a:t>
            </a:r>
            <a:r>
              <a:rPr lang="en-US" spc="-5" dirty="0"/>
              <a:t>d</a:t>
            </a:r>
            <a:r>
              <a:rPr lang="en-US" spc="20" dirty="0"/>
              <a:t> </a:t>
            </a:r>
            <a:r>
              <a:rPr lang="en-US" i="1" spc="-5" dirty="0"/>
              <a:t>y</a:t>
            </a:r>
            <a:r>
              <a:rPr lang="en-US" i="1" spc="75" dirty="0"/>
              <a:t> </a:t>
            </a:r>
            <a:r>
              <a:rPr lang="en-US" spc="-25" dirty="0"/>
              <a:t>=</a:t>
            </a:r>
            <a:r>
              <a:rPr lang="en-US" spc="-40" dirty="0"/>
              <a:t> </a:t>
            </a:r>
            <a:r>
              <a:rPr lang="en-US" spc="-190" dirty="0"/>
              <a:t>−</a:t>
            </a:r>
            <a:r>
              <a:rPr lang="en-US" spc="-10" dirty="0"/>
              <a:t>3</a:t>
            </a:r>
            <a:r>
              <a:rPr lang="en-US" spc="-5" dirty="0"/>
              <a:t>,</a:t>
            </a:r>
            <a:r>
              <a:rPr lang="en-US" spc="-45" dirty="0"/>
              <a:t> </a:t>
            </a:r>
            <a:r>
              <a:rPr lang="en-US" spc="-15" dirty="0"/>
              <a:t>w</a:t>
            </a:r>
            <a:r>
              <a:rPr lang="en-US" spc="-5" dirty="0"/>
              <a:t>e</a:t>
            </a:r>
            <a:r>
              <a:rPr lang="en-US" spc="-45" dirty="0"/>
              <a:t> </a:t>
            </a:r>
            <a:r>
              <a:rPr lang="en-US" spc="-15" dirty="0"/>
              <a:t>m</a:t>
            </a:r>
            <a:r>
              <a:rPr lang="en-US" spc="-5" dirty="0"/>
              <a:t>ust</a:t>
            </a:r>
            <a:r>
              <a:rPr lang="en-US" spc="-50" dirty="0"/>
              <a:t> </a:t>
            </a:r>
            <a:r>
              <a:rPr lang="en-US" spc="-5" dirty="0"/>
              <a:t>determine</a:t>
            </a:r>
            <a:r>
              <a:rPr lang="en-US" spc="-45" dirty="0"/>
              <a:t> </a:t>
            </a:r>
            <a:r>
              <a:rPr lang="en-US" spc="-10" dirty="0"/>
              <a:t>how</a:t>
            </a:r>
            <a:r>
              <a:rPr lang="en-US" spc="-45" dirty="0"/>
              <a:t> </a:t>
            </a:r>
            <a:r>
              <a:rPr lang="en-US" spc="-5" dirty="0"/>
              <a:t>the</a:t>
            </a:r>
            <a:r>
              <a:rPr lang="en-US" spc="-45" dirty="0"/>
              <a:t> </a:t>
            </a:r>
            <a:r>
              <a:rPr lang="en-US" spc="-5" dirty="0"/>
              <a:t>radii</a:t>
            </a:r>
            <a:r>
              <a:rPr lang="en-US" spc="-45" dirty="0"/>
              <a:t> </a:t>
            </a:r>
            <a:r>
              <a:rPr lang="en-US" spc="-10" dirty="0"/>
              <a:t>a</a:t>
            </a:r>
            <a:r>
              <a:rPr lang="en-US" spc="-5" dirty="0"/>
              <a:t>re</a:t>
            </a:r>
            <a:r>
              <a:rPr lang="en-US" spc="-50" dirty="0"/>
              <a:t> </a:t>
            </a:r>
            <a:r>
              <a:rPr lang="en-US" spc="-5" dirty="0"/>
              <a:t>affected.</a:t>
            </a:r>
            <a:r>
              <a:rPr lang="en-US" spc="-45" dirty="0"/>
              <a:t> </a:t>
            </a:r>
            <a:r>
              <a:rPr lang="en-US" spc="-5" dirty="0"/>
              <a:t>Figure</a:t>
            </a:r>
            <a:r>
              <a:rPr lang="en-US" spc="-45" dirty="0"/>
              <a:t> </a:t>
            </a:r>
            <a:r>
              <a:rPr lang="en-US" spc="-10" dirty="0"/>
              <a:t>7</a:t>
            </a:r>
            <a:r>
              <a:rPr lang="en-US" spc="-5" dirty="0"/>
              <a:t>(B)</a:t>
            </a:r>
            <a:r>
              <a:rPr lang="en-US" spc="-50" dirty="0"/>
              <a:t> </a:t>
            </a:r>
            <a:r>
              <a:rPr lang="en-US" spc="-5" dirty="0"/>
              <a:t>shows </a:t>
            </a:r>
            <a:r>
              <a:rPr lang="en-US" spc="-10" dirty="0"/>
              <a:t>tha</a:t>
            </a:r>
            <a:r>
              <a:rPr lang="en-US" spc="-5" dirty="0"/>
              <a:t>t</a:t>
            </a:r>
            <a:r>
              <a:rPr lang="en-US" spc="45" dirty="0"/>
              <a:t> </a:t>
            </a:r>
            <a:r>
              <a:rPr lang="en-US" spc="-15" dirty="0"/>
              <a:t>whe</a:t>
            </a:r>
            <a:r>
              <a:rPr lang="en-US" spc="-5" dirty="0"/>
              <a:t>n</a:t>
            </a:r>
            <a:r>
              <a:rPr lang="en-US" spc="45" dirty="0"/>
              <a:t> </a:t>
            </a:r>
            <a:r>
              <a:rPr lang="en-US" spc="-15" dirty="0"/>
              <a:t>w</a:t>
            </a:r>
            <a:r>
              <a:rPr lang="en-US" spc="-5" dirty="0"/>
              <a:t>e</a:t>
            </a:r>
            <a:r>
              <a:rPr lang="en-US" spc="45" dirty="0"/>
              <a:t> </a:t>
            </a:r>
            <a:r>
              <a:rPr lang="en-US" spc="-10" dirty="0"/>
              <a:t>rotat</a:t>
            </a:r>
            <a:r>
              <a:rPr lang="en-US" spc="-5" dirty="0"/>
              <a:t>e</a:t>
            </a:r>
            <a:r>
              <a:rPr lang="en-US" spc="45" dirty="0"/>
              <a:t> </a:t>
            </a:r>
            <a:r>
              <a:rPr lang="en-US" spc="-10" dirty="0"/>
              <a:t>abou</a:t>
            </a:r>
            <a:r>
              <a:rPr lang="en-US" spc="-5" dirty="0"/>
              <a:t>t</a:t>
            </a:r>
            <a:r>
              <a:rPr lang="en-US" spc="110" dirty="0"/>
              <a:t> </a:t>
            </a:r>
            <a:r>
              <a:rPr lang="en-US" i="1" spc="-5" dirty="0"/>
              <a:t>y</a:t>
            </a:r>
            <a:r>
              <a:rPr lang="en-US" i="1" spc="75" dirty="0"/>
              <a:t> </a:t>
            </a:r>
            <a:r>
              <a:rPr lang="en-US" spc="-25" dirty="0"/>
              <a:t>=</a:t>
            </a:r>
            <a:r>
              <a:rPr lang="en-US" spc="-40" dirty="0"/>
              <a:t> </a:t>
            </a:r>
            <a:r>
              <a:rPr lang="en-US" spc="-190" dirty="0"/>
              <a:t>−</a:t>
            </a:r>
            <a:r>
              <a:rPr lang="en-US" spc="-10" dirty="0"/>
              <a:t>3</a:t>
            </a:r>
            <a:r>
              <a:rPr lang="en-US" spc="-5" dirty="0"/>
              <a:t>,</a:t>
            </a:r>
            <a:r>
              <a:rPr lang="en-US" dirty="0"/>
              <a:t> </a:t>
            </a:r>
            <a:r>
              <a:rPr lang="en-US" spc="-105" dirty="0"/>
              <a:t> </a:t>
            </a:r>
            <a:r>
              <a:rPr lang="en-US" i="1" spc="80" dirty="0"/>
              <a:t>A</a:t>
            </a:r>
            <a:r>
              <a:rPr lang="en-US" i="1" spc="-10" dirty="0"/>
              <a:t>B</a:t>
            </a:r>
            <a:r>
              <a:rPr lang="en-US" i="1" spc="105" dirty="0"/>
              <a:t> </a:t>
            </a:r>
            <a:r>
              <a:rPr lang="en-US" spc="-10" dirty="0"/>
              <a:t>generate</a:t>
            </a:r>
            <a:r>
              <a:rPr lang="en-US" spc="-5" dirty="0"/>
              <a:t>s</a:t>
            </a:r>
            <a:r>
              <a:rPr lang="en-US" spc="45" dirty="0"/>
              <a:t> </a:t>
            </a:r>
            <a:r>
              <a:rPr lang="en-US" spc="-5" dirty="0"/>
              <a:t>a</a:t>
            </a:r>
            <a:r>
              <a:rPr lang="en-US" spc="45" dirty="0"/>
              <a:t> </a:t>
            </a:r>
            <a:r>
              <a:rPr lang="en-US" spc="-10" dirty="0"/>
              <a:t>washe</a:t>
            </a:r>
            <a:r>
              <a:rPr lang="en-US" spc="-5" dirty="0"/>
              <a:t>r</a:t>
            </a:r>
            <a:r>
              <a:rPr lang="en-US" spc="45" dirty="0"/>
              <a:t> </a:t>
            </a:r>
            <a:r>
              <a:rPr lang="en-US" spc="-15" dirty="0"/>
              <a:t>whos</a:t>
            </a:r>
            <a:r>
              <a:rPr lang="en-US" spc="-5" dirty="0"/>
              <a:t>e</a:t>
            </a:r>
            <a:r>
              <a:rPr lang="en-US" spc="45" dirty="0"/>
              <a:t> </a:t>
            </a:r>
            <a:r>
              <a:rPr lang="en-US" spc="-10" dirty="0"/>
              <a:t>oute</a:t>
            </a:r>
            <a:r>
              <a:rPr lang="en-US" spc="-5" dirty="0"/>
              <a:t>r</a:t>
            </a:r>
            <a:r>
              <a:rPr lang="en-US" spc="45" dirty="0"/>
              <a:t> </a:t>
            </a:r>
            <a:r>
              <a:rPr lang="en-US" spc="-10" dirty="0"/>
              <a:t>an</a:t>
            </a:r>
            <a:r>
              <a:rPr lang="en-US" spc="-5" dirty="0"/>
              <a:t>d</a:t>
            </a:r>
            <a:r>
              <a:rPr lang="en-US" spc="45" dirty="0"/>
              <a:t> </a:t>
            </a:r>
            <a:r>
              <a:rPr lang="en-US" spc="-10" dirty="0"/>
              <a:t>inne</a:t>
            </a:r>
            <a:r>
              <a:rPr lang="en-US" spc="-5" dirty="0"/>
              <a:t>r</a:t>
            </a:r>
            <a:r>
              <a:rPr lang="en-US" spc="45" dirty="0"/>
              <a:t> </a:t>
            </a:r>
            <a:r>
              <a:rPr lang="en-US" spc="-10" dirty="0"/>
              <a:t>radii </a:t>
            </a:r>
            <a:r>
              <a:rPr lang="en-US" spc="-5" dirty="0"/>
              <a:t>are both 3 </a:t>
            </a:r>
            <a:r>
              <a:rPr lang="en-US" spc="-10" dirty="0"/>
              <a:t>unit</a:t>
            </a:r>
            <a:r>
              <a:rPr lang="en-US" spc="-5" dirty="0"/>
              <a:t>s </a:t>
            </a:r>
            <a:r>
              <a:rPr lang="en-US" spc="-10" dirty="0"/>
              <a:t>longer</a:t>
            </a:r>
            <a:r>
              <a:rPr lang="en-US" spc="-5" dirty="0"/>
              <a:t>,</a:t>
            </a:r>
            <a:r>
              <a:rPr lang="en-US" dirty="0"/>
              <a:t> </a:t>
            </a:r>
            <a:r>
              <a:rPr lang="en-US" spc="-10" dirty="0"/>
              <a:t>an</a:t>
            </a:r>
            <a:r>
              <a:rPr lang="en-US" spc="-5" dirty="0"/>
              <a:t>d </a:t>
            </a:r>
            <a:r>
              <a:rPr lang="en-US" spc="-10" dirty="0"/>
              <a:t>therefor</a:t>
            </a:r>
            <a:r>
              <a:rPr lang="en-US" spc="-5" dirty="0"/>
              <a:t>e </a:t>
            </a:r>
            <a:r>
              <a:rPr lang="en-US" spc="-15" dirty="0"/>
              <a:t>w</a:t>
            </a:r>
            <a:r>
              <a:rPr lang="en-US" spc="-5" dirty="0"/>
              <a:t>e </a:t>
            </a:r>
            <a:r>
              <a:rPr lang="en-US" spc="-10" dirty="0"/>
              <a:t>have</a:t>
            </a:r>
            <a:endParaRPr lang="en-US" dirty="0"/>
          </a:p>
          <a:p>
            <a:pPr marL="360680" indent="0">
              <a:lnSpc>
                <a:spcPct val="100000"/>
              </a:lnSpc>
              <a:spcBef>
                <a:spcPts val="840"/>
              </a:spcBef>
              <a:buNone/>
            </a:pPr>
            <a:r>
              <a:rPr lang="en-US" spc="-127" baseline="18518" dirty="0"/>
              <a:t>•  </a:t>
            </a:r>
            <a:r>
              <a:rPr lang="en-US" spc="7" baseline="18518" dirty="0"/>
              <a:t> </a:t>
            </a:r>
            <a:r>
              <a:rPr lang="en-US" i="1" spc="-5" dirty="0"/>
              <a:t>R</a:t>
            </a:r>
            <a:r>
              <a:rPr lang="en-US" baseline="-11111" dirty="0"/>
              <a:t>outer </a:t>
            </a:r>
            <a:r>
              <a:rPr lang="en-US" spc="-75" baseline="-11111" dirty="0"/>
              <a:t> </a:t>
            </a:r>
            <a:r>
              <a:rPr lang="en-US" spc="-25" dirty="0"/>
              <a:t>=</a:t>
            </a:r>
            <a:r>
              <a:rPr lang="en-US" spc="-20" dirty="0"/>
              <a:t> </a:t>
            </a:r>
            <a:r>
              <a:rPr lang="en-US" i="1" spc="25" dirty="0"/>
              <a:t>g</a:t>
            </a:r>
            <a:r>
              <a:rPr lang="en-US" spc="20" dirty="0"/>
              <a:t>(</a:t>
            </a:r>
            <a:r>
              <a:rPr lang="en-US" i="1" spc="-5" dirty="0"/>
              <a:t>x</a:t>
            </a:r>
            <a:r>
              <a:rPr lang="en-US" i="1" spc="-165" dirty="0"/>
              <a:t> </a:t>
            </a:r>
            <a:r>
              <a:rPr lang="en-US" spc="-5" dirty="0"/>
              <a:t>)</a:t>
            </a:r>
            <a:r>
              <a:rPr lang="en-US" spc="-30" dirty="0"/>
              <a:t> </a:t>
            </a:r>
            <a:r>
              <a:rPr lang="en-US" spc="-185" dirty="0"/>
              <a:t>−</a:t>
            </a:r>
            <a:r>
              <a:rPr lang="en-US" spc="-95" dirty="0"/>
              <a:t> </a:t>
            </a:r>
            <a:r>
              <a:rPr lang="en-US" spc="-5" dirty="0"/>
              <a:t>(</a:t>
            </a:r>
            <a:r>
              <a:rPr lang="en-US" spc="-190" dirty="0"/>
              <a:t>−</a:t>
            </a:r>
            <a:r>
              <a:rPr lang="en-US" spc="-10" dirty="0"/>
              <a:t>3</a:t>
            </a:r>
            <a:r>
              <a:rPr lang="en-US" spc="-5" dirty="0"/>
              <a:t>)</a:t>
            </a:r>
            <a:r>
              <a:rPr lang="en-US" spc="25" dirty="0"/>
              <a:t> </a:t>
            </a:r>
            <a:r>
              <a:rPr lang="en-US" spc="-25" dirty="0"/>
              <a:t>=</a:t>
            </a:r>
            <a:r>
              <a:rPr lang="en-US" spc="-40" dirty="0"/>
              <a:t> </a:t>
            </a:r>
            <a:r>
              <a:rPr lang="en-US" spc="-5" dirty="0"/>
              <a:t>(4</a:t>
            </a:r>
            <a:r>
              <a:rPr lang="en-US" spc="-30" dirty="0"/>
              <a:t> </a:t>
            </a:r>
            <a:r>
              <a:rPr lang="en-US" spc="-185" dirty="0"/>
              <a:t>−</a:t>
            </a:r>
            <a:r>
              <a:rPr lang="en-US" spc="-70" dirty="0"/>
              <a:t> </a:t>
            </a:r>
            <a:r>
              <a:rPr lang="en-US" i="1" spc="-5" dirty="0"/>
              <a:t>x</a:t>
            </a:r>
            <a:r>
              <a:rPr lang="en-US" i="1" spc="-165" dirty="0"/>
              <a:t> </a:t>
            </a:r>
            <a:r>
              <a:rPr lang="en-US" spc="75" baseline="25925" dirty="0"/>
              <a:t>2</a:t>
            </a:r>
            <a:r>
              <a:rPr lang="en-US" spc="-5" dirty="0"/>
              <a:t>)</a:t>
            </a:r>
            <a:r>
              <a:rPr lang="en-US" spc="-30" dirty="0"/>
              <a:t> </a:t>
            </a:r>
            <a:r>
              <a:rPr lang="en-US" spc="-25" dirty="0"/>
              <a:t>+</a:t>
            </a:r>
            <a:r>
              <a:rPr lang="en-US" spc="-95" dirty="0"/>
              <a:t> </a:t>
            </a:r>
            <a:r>
              <a:rPr lang="en-US" spc="-5" dirty="0"/>
              <a:t>3</a:t>
            </a:r>
            <a:r>
              <a:rPr lang="en-US" spc="25" dirty="0"/>
              <a:t> </a:t>
            </a:r>
            <a:r>
              <a:rPr lang="en-US" spc="-25" dirty="0"/>
              <a:t>=</a:t>
            </a:r>
            <a:r>
              <a:rPr lang="en-US" spc="-40" dirty="0"/>
              <a:t> </a:t>
            </a:r>
            <a:r>
              <a:rPr lang="en-US" spc="-5" dirty="0"/>
              <a:t>7</a:t>
            </a:r>
            <a:r>
              <a:rPr lang="en-US" spc="-30" dirty="0"/>
              <a:t> </a:t>
            </a:r>
            <a:r>
              <a:rPr lang="en-US" spc="-185" dirty="0"/>
              <a:t>−</a:t>
            </a:r>
            <a:r>
              <a:rPr lang="en-US" spc="-70" dirty="0"/>
              <a:t> </a:t>
            </a:r>
            <a:r>
              <a:rPr lang="en-US" i="1" spc="-5" dirty="0"/>
              <a:t>x</a:t>
            </a:r>
            <a:r>
              <a:rPr lang="en-US" i="1" spc="-165" dirty="0"/>
              <a:t> </a:t>
            </a:r>
            <a:r>
              <a:rPr lang="en-US" baseline="25925" dirty="0"/>
              <a:t>2</a:t>
            </a:r>
          </a:p>
          <a:p>
            <a:pPr marL="360680" indent="0">
              <a:lnSpc>
                <a:spcPct val="100000"/>
              </a:lnSpc>
              <a:spcBef>
                <a:spcPts val="195"/>
              </a:spcBef>
              <a:buNone/>
            </a:pPr>
            <a:r>
              <a:rPr lang="en-US" spc="-127" baseline="18518" dirty="0"/>
              <a:t>•  </a:t>
            </a:r>
            <a:r>
              <a:rPr lang="en-US" spc="7" baseline="18518" dirty="0"/>
              <a:t> </a:t>
            </a:r>
            <a:r>
              <a:rPr lang="en-US" i="1" spc="-5" dirty="0" err="1"/>
              <a:t>R</a:t>
            </a:r>
            <a:r>
              <a:rPr lang="en-US" baseline="-11111" dirty="0" err="1"/>
              <a:t>inner</a:t>
            </a:r>
            <a:r>
              <a:rPr lang="en-US" baseline="-11111" dirty="0"/>
              <a:t> </a:t>
            </a:r>
            <a:r>
              <a:rPr lang="en-US" spc="-75" baseline="-11111" dirty="0"/>
              <a:t> </a:t>
            </a:r>
            <a:r>
              <a:rPr lang="en-US" spc="-25" dirty="0"/>
              <a:t>=</a:t>
            </a:r>
            <a:r>
              <a:rPr lang="en-US" dirty="0"/>
              <a:t> </a:t>
            </a:r>
            <a:r>
              <a:rPr lang="en-US" spc="-140" dirty="0"/>
              <a:t> </a:t>
            </a:r>
            <a:r>
              <a:rPr lang="en-US" i="1" spc="-5" dirty="0"/>
              <a:t>f</a:t>
            </a:r>
            <a:r>
              <a:rPr lang="en-US" i="1" spc="-45" dirty="0"/>
              <a:t> </a:t>
            </a:r>
            <a:r>
              <a:rPr lang="en-US" spc="20" dirty="0"/>
              <a:t>(</a:t>
            </a:r>
            <a:r>
              <a:rPr lang="en-US" i="1" spc="-5" dirty="0"/>
              <a:t>x</a:t>
            </a:r>
            <a:r>
              <a:rPr lang="en-US" i="1" spc="-165" dirty="0"/>
              <a:t> </a:t>
            </a:r>
            <a:r>
              <a:rPr lang="en-US" spc="-5" dirty="0"/>
              <a:t>)</a:t>
            </a:r>
            <a:r>
              <a:rPr lang="en-US" spc="-30" dirty="0"/>
              <a:t> </a:t>
            </a:r>
            <a:r>
              <a:rPr lang="en-US" spc="-185" dirty="0"/>
              <a:t>−</a:t>
            </a:r>
            <a:r>
              <a:rPr lang="en-US" spc="-95" dirty="0"/>
              <a:t> </a:t>
            </a:r>
            <a:r>
              <a:rPr lang="en-US" spc="-5" dirty="0"/>
              <a:t>(</a:t>
            </a:r>
            <a:r>
              <a:rPr lang="en-US" spc="-190" dirty="0"/>
              <a:t>−</a:t>
            </a:r>
            <a:r>
              <a:rPr lang="en-US" spc="-10" dirty="0"/>
              <a:t>3</a:t>
            </a:r>
            <a:r>
              <a:rPr lang="en-US" spc="-5" dirty="0"/>
              <a:t>)</a:t>
            </a:r>
            <a:r>
              <a:rPr lang="en-US" spc="25" dirty="0"/>
              <a:t> </a:t>
            </a:r>
            <a:r>
              <a:rPr lang="en-US" spc="-25" dirty="0"/>
              <a:t>=</a:t>
            </a:r>
            <a:r>
              <a:rPr lang="en-US" spc="-40" dirty="0"/>
              <a:t> </a:t>
            </a:r>
            <a:r>
              <a:rPr lang="en-US" spc="20" dirty="0"/>
              <a:t>(</a:t>
            </a:r>
            <a:r>
              <a:rPr lang="en-US" i="1" spc="-5" dirty="0"/>
              <a:t>x</a:t>
            </a:r>
            <a:r>
              <a:rPr lang="en-US" i="1" spc="-165" dirty="0"/>
              <a:t> </a:t>
            </a:r>
            <a:r>
              <a:rPr lang="en-US" baseline="25925" dirty="0"/>
              <a:t>2</a:t>
            </a:r>
            <a:r>
              <a:rPr lang="en-US" spc="120" baseline="25925" dirty="0"/>
              <a:t> </a:t>
            </a:r>
            <a:r>
              <a:rPr lang="en-US" spc="-25" dirty="0"/>
              <a:t>+</a:t>
            </a:r>
            <a:r>
              <a:rPr lang="en-US" spc="-95" dirty="0"/>
              <a:t> </a:t>
            </a:r>
            <a:r>
              <a:rPr lang="en-US" spc="-10" dirty="0"/>
              <a:t>2</a:t>
            </a:r>
            <a:r>
              <a:rPr lang="en-US" spc="-5" dirty="0"/>
              <a:t>)</a:t>
            </a:r>
            <a:r>
              <a:rPr lang="en-US" spc="-30" dirty="0"/>
              <a:t> </a:t>
            </a:r>
            <a:r>
              <a:rPr lang="en-US" spc="-25" dirty="0"/>
              <a:t>+</a:t>
            </a:r>
            <a:r>
              <a:rPr lang="en-US" spc="-95" dirty="0"/>
              <a:t> </a:t>
            </a:r>
            <a:r>
              <a:rPr lang="en-US" spc="-5" dirty="0"/>
              <a:t>3</a:t>
            </a:r>
            <a:r>
              <a:rPr lang="en-US" spc="25" dirty="0"/>
              <a:t> </a:t>
            </a:r>
            <a:r>
              <a:rPr lang="en-US" spc="-25" dirty="0"/>
              <a:t>=</a:t>
            </a:r>
            <a:r>
              <a:rPr lang="en-US" spc="-15" dirty="0"/>
              <a:t> </a:t>
            </a:r>
            <a:r>
              <a:rPr lang="en-US" i="1" spc="-5" dirty="0"/>
              <a:t>x</a:t>
            </a:r>
            <a:r>
              <a:rPr lang="en-US" i="1" spc="-165" dirty="0"/>
              <a:t> </a:t>
            </a:r>
            <a:r>
              <a:rPr lang="en-US" baseline="25925" dirty="0"/>
              <a:t>2</a:t>
            </a:r>
            <a:r>
              <a:rPr lang="en-US" spc="120" baseline="25925" dirty="0"/>
              <a:t> </a:t>
            </a:r>
            <a:r>
              <a:rPr lang="en-US" spc="-25" dirty="0"/>
              <a:t>+</a:t>
            </a:r>
            <a:r>
              <a:rPr lang="en-US" spc="-95" dirty="0"/>
              <a:t> </a:t>
            </a:r>
            <a:r>
              <a:rPr lang="en-US" spc="-5" dirty="0"/>
              <a:t>5</a:t>
            </a:r>
            <a:endParaRPr lang="en-US" dirty="0"/>
          </a:p>
          <a:p>
            <a:pPr marL="44450" indent="0">
              <a:lnSpc>
                <a:spcPct val="100000"/>
              </a:lnSpc>
              <a:spcBef>
                <a:spcPts val="840"/>
              </a:spcBef>
              <a:buNone/>
            </a:pPr>
            <a:endParaRPr lang="en-US" sz="2400" dirty="0">
              <a:latin typeface="Times New Roman"/>
              <a:cs typeface="Times New Roman"/>
            </a:endParaRPr>
          </a:p>
          <a:p>
            <a:pPr marL="36900" indent="0">
              <a:lnSpc>
                <a:spcPct val="100000"/>
              </a:lnSpc>
              <a:buNone/>
            </a:pPr>
            <a:endParaRPr lang="en-US" spc="-15" baseline="30000"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3822065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(4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36900" indent="0">
                  <a:lnSpc>
                    <a:spcPct val="100000"/>
                  </a:lnSpc>
                  <a:buNone/>
                </a:pPr>
                <a:r>
                  <a:rPr lang="en-US" b="1" u="sng" dirty="0"/>
                  <a:t>EXAMPLE</a:t>
                </a:r>
                <a:r>
                  <a:rPr lang="en-US" b="1" dirty="0"/>
                  <a:t>:</a:t>
                </a:r>
                <a:r>
                  <a:rPr lang="en-US" dirty="0"/>
                  <a:t>  We</a:t>
                </a:r>
                <a:r>
                  <a:rPr lang="en-US" spc="-170" dirty="0"/>
                  <a:t> </a:t>
                </a:r>
                <a:r>
                  <a:rPr lang="en-US" spc="-140" dirty="0"/>
                  <a:t>f</a:t>
                </a:r>
                <a:r>
                  <a:rPr lang="en-US" spc="-10" dirty="0"/>
                  <a:t>in</a:t>
                </a:r>
                <a:r>
                  <a:rPr lang="en-US" spc="-5" dirty="0"/>
                  <a:t>d</a:t>
                </a:r>
                <a:r>
                  <a:rPr lang="en-US" spc="25" dirty="0"/>
                  <a:t> </a:t>
                </a:r>
                <a:r>
                  <a:rPr lang="en-US" spc="-10" dirty="0"/>
                  <a:t>th</a:t>
                </a:r>
                <a:r>
                  <a:rPr lang="en-US" spc="-5" dirty="0"/>
                  <a:t>e</a:t>
                </a:r>
                <a:r>
                  <a:rPr lang="en-US" spc="20" dirty="0"/>
                  <a:t> </a:t>
                </a:r>
                <a:r>
                  <a:rPr lang="en-US" spc="-10" dirty="0"/>
                  <a:t>are</a:t>
                </a:r>
                <a:r>
                  <a:rPr lang="en-US" spc="-5" dirty="0"/>
                  <a:t>a </a:t>
                </a:r>
                <a:r>
                  <a:rPr lang="en-US" i="1" spc="-5" dirty="0"/>
                  <a:t>A</a:t>
                </a:r>
                <a:r>
                  <a:rPr lang="en-US" spc="25" dirty="0"/>
                  <a:t> </a:t>
                </a:r>
                <a:r>
                  <a:rPr lang="en-US" spc="-10" dirty="0"/>
                  <a:t>o</a:t>
                </a:r>
                <a:r>
                  <a:rPr lang="en-US" spc="-5" dirty="0"/>
                  <a:t>f</a:t>
                </a:r>
                <a:r>
                  <a:rPr lang="en-US" spc="20" dirty="0"/>
                  <a:t> </a:t>
                </a:r>
                <a:r>
                  <a:rPr lang="en-US" spc="-5" dirty="0"/>
                  <a:t>t</a:t>
                </a:r>
                <a:r>
                  <a:rPr lang="en-US" spc="-10" dirty="0"/>
                  <a:t>h</a:t>
                </a:r>
                <a:r>
                  <a:rPr lang="en-US" spc="-5" dirty="0"/>
                  <a:t>e</a:t>
                </a:r>
                <a:r>
                  <a:rPr lang="en-US" spc="20" dirty="0"/>
                  <a:t> </a:t>
                </a:r>
                <a:r>
                  <a:rPr lang="en-US" spc="-10" dirty="0"/>
                  <a:t>regio</a:t>
                </a:r>
                <a:r>
                  <a:rPr lang="en-US" spc="-5" dirty="0"/>
                  <a:t>n</a:t>
                </a:r>
                <a:r>
                  <a:rPr lang="en-US" spc="20" dirty="0"/>
                  <a:t> </a:t>
                </a:r>
                <a:r>
                  <a:rPr lang="en-US" spc="-10" dirty="0"/>
                  <a:t>betwee</a:t>
                </a:r>
                <a:r>
                  <a:rPr lang="en-US" spc="-5" dirty="0"/>
                  <a:t>n</a:t>
                </a:r>
                <a:r>
                  <a:rPr lang="en-US" spc="25" dirty="0"/>
                  <a:t> </a:t>
                </a:r>
                <a:r>
                  <a:rPr lang="en-US" spc="-10" dirty="0"/>
                  <a:t>th</a:t>
                </a:r>
                <a:r>
                  <a:rPr lang="en-US" spc="-5" dirty="0"/>
                  <a:t>e</a:t>
                </a:r>
                <a:r>
                  <a:rPr lang="en-US" spc="20" dirty="0"/>
                  <a:t> </a:t>
                </a:r>
                <a:r>
                  <a:rPr lang="en-US" spc="-10" dirty="0"/>
                  <a:t>graph</a:t>
                </a:r>
                <a:r>
                  <a:rPr lang="en-US" spc="-5" dirty="0"/>
                  <a:t>s</a:t>
                </a:r>
                <a:r>
                  <a:rPr lang="en-US" spc="25" dirty="0"/>
                  <a:t> </a:t>
                </a:r>
                <a:r>
                  <a:rPr lang="en-US" spc="-10" dirty="0"/>
                  <a:t>o</a:t>
                </a:r>
                <a:r>
                  <a:rPr lang="en-US" spc="-5" dirty="0"/>
                  <a:t>f</a:t>
                </a:r>
                <a:r>
                  <a:rPr lang="en-US" spc="20" dirty="0"/>
                  <a:t> </a:t>
                </a:r>
                <a:r>
                  <a:rPr lang="en-US" spc="-10" dirty="0"/>
                  <a:t>th</a:t>
                </a:r>
                <a:r>
                  <a:rPr lang="en-US" spc="-5" dirty="0"/>
                  <a:t>e</a:t>
                </a:r>
                <a:r>
                  <a:rPr lang="en-US" spc="20" dirty="0"/>
                  <a:t> </a:t>
                </a:r>
                <a:r>
                  <a:rPr lang="en-US" spc="-5" dirty="0"/>
                  <a:t>f</a:t>
                </a:r>
                <a:r>
                  <a:rPr lang="en-US" spc="-10" dirty="0"/>
                  <a:t>unction</a:t>
                </a:r>
                <a:r>
                  <a:rPr lang="en-US" spc="-5" dirty="0"/>
                  <a:t>s</a:t>
                </a:r>
              </a:p>
              <a:p>
                <a:pPr marL="36900" indent="0">
                  <a:lnSpc>
                    <a:spcPct val="100000"/>
                  </a:lnSpc>
                  <a:buNone/>
                </a:pPr>
                <a:r>
                  <a:rPr lang="en-US" i="1" spc="-5" dirty="0"/>
                  <a:t>f</a:t>
                </a:r>
                <a:r>
                  <a:rPr lang="en-US" i="1" spc="-45" dirty="0"/>
                  <a:t> </a:t>
                </a:r>
                <a:r>
                  <a:rPr lang="en-US" spc="20" dirty="0"/>
                  <a:t>(</a:t>
                </a:r>
                <a:r>
                  <a:rPr lang="en-US" i="1" spc="-5" dirty="0"/>
                  <a:t>x</a:t>
                </a:r>
                <a:r>
                  <a:rPr lang="en-US" i="1" spc="-165" dirty="0"/>
                  <a:t> </a:t>
                </a:r>
                <a:r>
                  <a:rPr lang="en-US" spc="-5" dirty="0"/>
                  <a:t>)</a:t>
                </a:r>
                <a:r>
                  <a:rPr lang="en-US" spc="25" dirty="0"/>
                  <a:t> </a:t>
                </a:r>
                <a:r>
                  <a:rPr lang="en-US" spc="-25" dirty="0"/>
                  <a:t>=</a:t>
                </a:r>
                <a:r>
                  <a:rPr lang="en-US" spc="-15" dirty="0"/>
                  <a:t> </a:t>
                </a:r>
                <a:r>
                  <a:rPr lang="en-US" i="1" spc="-5" dirty="0"/>
                  <a:t>x</a:t>
                </a:r>
                <a:r>
                  <a:rPr lang="en-US" i="1" spc="-165" dirty="0"/>
                  <a:t> </a:t>
                </a:r>
                <a:r>
                  <a:rPr lang="en-US" baseline="29629" dirty="0"/>
                  <a:t>2</a:t>
                </a:r>
                <a:r>
                  <a:rPr lang="en-US" spc="120" baseline="29629" dirty="0"/>
                  <a:t> </a:t>
                </a:r>
                <a:r>
                  <a:rPr lang="en-US" spc="-25" dirty="0"/>
                  <a:t>−</a:t>
                </a:r>
                <a:r>
                  <a:rPr lang="en-US" spc="-95" dirty="0"/>
                  <a:t> </a:t>
                </a:r>
                <a:r>
                  <a:rPr lang="en-US" spc="20" dirty="0"/>
                  <a:t>4</a:t>
                </a:r>
                <a:r>
                  <a:rPr lang="en-US" i="1" spc="-5" dirty="0"/>
                  <a:t>x</a:t>
                </a:r>
                <a:r>
                  <a:rPr lang="en-US" i="1" spc="60" dirty="0"/>
                  <a:t> </a:t>
                </a:r>
                <a:r>
                  <a:rPr lang="en-US" spc="-25" dirty="0"/>
                  <a:t>+</a:t>
                </a:r>
                <a:r>
                  <a:rPr lang="en-US" spc="-95" dirty="0"/>
                  <a:t> </a:t>
                </a:r>
                <a:r>
                  <a:rPr lang="en-US" spc="-10" dirty="0"/>
                  <a:t>10</a:t>
                </a:r>
                <a:r>
                  <a:rPr lang="en-US" spc="-5" dirty="0"/>
                  <a:t> and </a:t>
                </a:r>
                <a:r>
                  <a:rPr lang="en-US" i="1" spc="25" dirty="0"/>
                  <a:t>g</a:t>
                </a:r>
                <a:r>
                  <a:rPr lang="en-US" spc="20" dirty="0"/>
                  <a:t>(</a:t>
                </a:r>
                <a:r>
                  <a:rPr lang="en-US" i="1" spc="-5" dirty="0"/>
                  <a:t>x</a:t>
                </a:r>
                <a:r>
                  <a:rPr lang="en-US" i="1" spc="-165" dirty="0"/>
                  <a:t> </a:t>
                </a:r>
                <a:r>
                  <a:rPr lang="en-US" spc="-5" dirty="0"/>
                  <a:t>)</a:t>
                </a:r>
                <a:r>
                  <a:rPr lang="en-US" spc="25" dirty="0"/>
                  <a:t> </a:t>
                </a:r>
                <a:r>
                  <a:rPr lang="en-US" spc="-25" dirty="0"/>
                  <a:t>=</a:t>
                </a:r>
                <a:r>
                  <a:rPr lang="en-US" spc="-40" dirty="0"/>
                  <a:t> </a:t>
                </a:r>
                <a:r>
                  <a:rPr lang="en-US" spc="20" dirty="0"/>
                  <a:t>4</a:t>
                </a:r>
                <a:r>
                  <a:rPr lang="en-US" i="1" spc="-5" dirty="0"/>
                  <a:t>x</a:t>
                </a:r>
                <a:r>
                  <a:rPr lang="en-US" i="1" spc="60" dirty="0"/>
                  <a:t> </a:t>
                </a:r>
                <a:r>
                  <a:rPr lang="en-US" spc="-25" dirty="0"/>
                  <a:t>−</a:t>
                </a:r>
                <a:r>
                  <a:rPr lang="en-US" spc="-70" dirty="0"/>
                  <a:t> </a:t>
                </a:r>
                <a:r>
                  <a:rPr lang="en-US" i="1" spc="-5" dirty="0"/>
                  <a:t>x</a:t>
                </a:r>
                <a:r>
                  <a:rPr lang="en-US" i="1" spc="-165" dirty="0"/>
                  <a:t> </a:t>
                </a:r>
                <a:r>
                  <a:rPr lang="en-US" spc="75" baseline="29629" dirty="0"/>
                  <a:t>2</a:t>
                </a:r>
                <a:r>
                  <a:rPr lang="en-US" spc="-5" baseline="29629" dirty="0"/>
                  <a:t> </a:t>
                </a:r>
                <a:r>
                  <a:rPr lang="en-US" spc="-5" dirty="0"/>
                  <a:t>  for 1 </a:t>
                </a:r>
                <a:r>
                  <a:rPr lang="en-US" spc="-5" dirty="0">
                    <a:ea typeface="Cambria Math" panose="02040503050406030204" pitchFamily="18" charset="0"/>
                  </a:rPr>
                  <a:t>≤ </a:t>
                </a:r>
                <a:r>
                  <a:rPr lang="en-US" i="1" spc="-5" dirty="0">
                    <a:ea typeface="Cambria Math" panose="02040503050406030204" pitchFamily="18" charset="0"/>
                  </a:rPr>
                  <a:t>x </a:t>
                </a:r>
                <a:r>
                  <a:rPr lang="en-US" spc="-5" dirty="0">
                    <a:ea typeface="Cambria Math" panose="02040503050406030204" pitchFamily="18" charset="0"/>
                  </a:rPr>
                  <a:t>≤ 3 </a:t>
                </a:r>
                <a:r>
                  <a:rPr lang="en-US" spc="20" dirty="0"/>
                  <a:t> </a:t>
                </a:r>
                <a:r>
                  <a:rPr lang="en-US" spc="-10" dirty="0"/>
                  <a:t>a</a:t>
                </a:r>
                <a:r>
                  <a:rPr lang="en-US" spc="-5" dirty="0"/>
                  <a:t>s</a:t>
                </a:r>
                <a:r>
                  <a:rPr lang="en-US" spc="20" dirty="0"/>
                  <a:t> </a:t>
                </a:r>
                <a:r>
                  <a:rPr lang="en-US" spc="-15" dirty="0"/>
                  <a:t>shown</a:t>
                </a:r>
                <a:r>
                  <a:rPr lang="en-US" spc="-10" dirty="0"/>
                  <a:t> </a:t>
                </a:r>
                <a:r>
                  <a:rPr lang="en-US" spc="-5" dirty="0"/>
                  <a:t>in Figure </a:t>
                </a:r>
                <a:r>
                  <a:rPr lang="en-US" spc="-10" dirty="0"/>
                  <a:t>4</a:t>
                </a:r>
                <a:r>
                  <a:rPr lang="en-US" spc="-5" dirty="0"/>
                  <a:t>.</a:t>
                </a:r>
              </a:p>
              <a:p>
                <a:pPr marL="36900" indent="0">
                  <a:lnSpc>
                    <a:spcPct val="100000"/>
                  </a:lnSpc>
                  <a:buNone/>
                </a:pPr>
                <a:r>
                  <a:rPr lang="en-US" spc="-10" dirty="0"/>
                  <a:t>It </a:t>
                </a:r>
                <a:r>
                  <a:rPr lang="en-US" spc="-15" dirty="0"/>
                  <a:t>show</a:t>
                </a:r>
                <a:r>
                  <a:rPr lang="en-US" spc="-5" dirty="0"/>
                  <a:t>s</a:t>
                </a:r>
                <a:r>
                  <a:rPr lang="en-US" spc="25" dirty="0"/>
                  <a:t> </a:t>
                </a:r>
                <a:r>
                  <a:rPr lang="en-US" spc="-5" dirty="0"/>
                  <a:t>t</a:t>
                </a:r>
                <a:r>
                  <a:rPr lang="en-US" spc="-10" dirty="0"/>
                  <a:t>ha</a:t>
                </a:r>
                <a:r>
                  <a:rPr lang="en-US" spc="-5" dirty="0"/>
                  <a:t>t</a:t>
                </a:r>
                <a:r>
                  <a:rPr lang="en-US" dirty="0"/>
                  <a:t> </a:t>
                </a:r>
                <a:r>
                  <a:rPr lang="en-US" spc="-5" dirty="0"/>
                  <a:t> </a:t>
                </a:r>
                <a:r>
                  <a:rPr lang="en-US" i="1" spc="-5" dirty="0"/>
                  <a:t>f</a:t>
                </a:r>
                <a:r>
                  <a:rPr lang="en-US" i="1" spc="-45" dirty="0"/>
                  <a:t> </a:t>
                </a:r>
                <a:r>
                  <a:rPr lang="en-US" spc="20" dirty="0"/>
                  <a:t>(</a:t>
                </a:r>
                <a:r>
                  <a:rPr lang="en-US" i="1" spc="-5" dirty="0"/>
                  <a:t>x</a:t>
                </a:r>
                <a:r>
                  <a:rPr lang="en-US" i="1" spc="-165" dirty="0"/>
                  <a:t> </a:t>
                </a:r>
                <a:r>
                  <a:rPr lang="en-US" spc="-5" dirty="0"/>
                  <a:t>)</a:t>
                </a:r>
                <a:r>
                  <a:rPr lang="en-US" spc="25" dirty="0"/>
                  <a:t> </a:t>
                </a:r>
                <a:r>
                  <a:rPr lang="en-US" spc="-50" dirty="0"/>
                  <a:t>≥</a:t>
                </a:r>
                <a:r>
                  <a:rPr lang="en-US" spc="-20" dirty="0"/>
                  <a:t> </a:t>
                </a:r>
                <a:r>
                  <a:rPr lang="en-US" i="1" spc="25" dirty="0"/>
                  <a:t>g</a:t>
                </a:r>
                <a:r>
                  <a:rPr lang="en-US" spc="20" dirty="0"/>
                  <a:t>(</a:t>
                </a:r>
                <a:r>
                  <a:rPr lang="en-US" i="1" spc="-5" dirty="0"/>
                  <a:t>x</a:t>
                </a:r>
                <a:r>
                  <a:rPr lang="en-US" i="1" spc="-165" dirty="0"/>
                  <a:t> </a:t>
                </a:r>
                <a:r>
                  <a:rPr lang="en-US" spc="-5" dirty="0"/>
                  <a:t>)</a:t>
                </a:r>
                <a:r>
                  <a:rPr lang="en-US" spc="25" dirty="0"/>
                  <a:t> </a:t>
                </a:r>
                <a:r>
                  <a:rPr lang="en-US" spc="-10" dirty="0"/>
                  <a:t>ove</a:t>
                </a:r>
                <a:r>
                  <a:rPr lang="en-US" spc="-5" dirty="0"/>
                  <a:t>r</a:t>
                </a:r>
                <a:r>
                  <a:rPr lang="en-US" spc="25" dirty="0"/>
                  <a:t> </a:t>
                </a:r>
                <a:r>
                  <a:rPr lang="en-US" spc="-5" dirty="0"/>
                  <a:t>[1,</a:t>
                </a:r>
                <a:r>
                  <a:rPr lang="en-US" spc="-85" dirty="0"/>
                  <a:t> </a:t>
                </a:r>
                <a:r>
                  <a:rPr lang="en-US" spc="-10" dirty="0"/>
                  <a:t>3</a:t>
                </a:r>
                <a:r>
                  <a:rPr lang="en-US" spc="-5" dirty="0"/>
                  <a:t>],</a:t>
                </a:r>
                <a:r>
                  <a:rPr lang="en-US" spc="25" dirty="0"/>
                  <a:t> </a:t>
                </a:r>
                <a:r>
                  <a:rPr lang="en-US" spc="-5" dirty="0"/>
                  <a:t>and</a:t>
                </a:r>
                <a:r>
                  <a:rPr lang="en-US" spc="25" dirty="0"/>
                  <a:t> </a:t>
                </a:r>
                <a:r>
                  <a:rPr lang="en-US" spc="-5" dirty="0"/>
                  <a:t>therefore</a:t>
                </a:r>
                <a:r>
                  <a:rPr lang="en-US" spc="25" dirty="0"/>
                  <a:t> </a:t>
                </a:r>
                <a:r>
                  <a:rPr lang="en-US" spc="-5" dirty="0"/>
                  <a:t>the</a:t>
                </a:r>
                <a:r>
                  <a:rPr lang="en-US" spc="25" dirty="0"/>
                  <a:t> </a:t>
                </a:r>
                <a:r>
                  <a:rPr lang="en-US" spc="-5" dirty="0"/>
                  <a:t>region</a:t>
                </a:r>
                <a:r>
                  <a:rPr lang="en-US" spc="25" dirty="0"/>
                  <a:t> </a:t>
                </a:r>
                <a:r>
                  <a:rPr lang="en-US" spc="-5" dirty="0"/>
                  <a:t>is</a:t>
                </a:r>
                <a:r>
                  <a:rPr lang="en-US" spc="25" dirty="0"/>
                  <a:t> </a:t>
                </a:r>
                <a:r>
                  <a:rPr lang="en-US" spc="-5" dirty="0"/>
                  <a:t>vertically simple. </a:t>
                </a:r>
                <a:r>
                  <a:rPr lang="en-US" spc="-15" dirty="0"/>
                  <a:t>T</a:t>
                </a:r>
                <a:r>
                  <a:rPr lang="en-US" spc="-5" dirty="0"/>
                  <a:t>he </a:t>
                </a:r>
                <a:r>
                  <a:rPr lang="en-US" spc="-10" dirty="0"/>
                  <a:t>a</a:t>
                </a:r>
                <a:r>
                  <a:rPr lang="en-US" spc="-5" dirty="0"/>
                  <a:t>rea between</a:t>
                </a:r>
                <a:r>
                  <a:rPr lang="en-US" dirty="0"/>
                  <a:t> </a:t>
                </a:r>
                <a:r>
                  <a:rPr lang="en-US" spc="-5" dirty="0"/>
                  <a:t>the </a:t>
                </a:r>
                <a:r>
                  <a:rPr lang="en-US" spc="-10" dirty="0"/>
                  <a:t>g</a:t>
                </a:r>
                <a:r>
                  <a:rPr lang="en-US" spc="-5" dirty="0"/>
                  <a:t>raphs</a:t>
                </a:r>
                <a:r>
                  <a:rPr lang="en-US" dirty="0"/>
                  <a:t> </a:t>
                </a:r>
                <a:r>
                  <a:rPr lang="en-US" spc="-5" dirty="0"/>
                  <a:t>is</a:t>
                </a:r>
              </a:p>
              <a:p>
                <a:pPr marL="36900" indent="0">
                  <a:lnSpc>
                    <a:spcPct val="100000"/>
                  </a:lnSpc>
                  <a:buNone/>
                </a:pPr>
                <a14:m>
                  <m:oMath xmlns:m="http://schemas.openxmlformats.org/officeDocument/2006/math">
                    <m:r>
                      <a:rPr lang="en-US" b="0" i="1" smtClean="0">
                        <a:latin typeface="Cambria Math" panose="02040503050406030204" pitchFamily="18" charset="0"/>
                        <a:cs typeface="Times New Roman"/>
                      </a:rPr>
                      <m:t>𝐴</m:t>
                    </m:r>
                    <m:r>
                      <a:rPr lang="en-US" b="0" i="1" smtClean="0">
                        <a:latin typeface="Cambria Math" panose="02040503050406030204" pitchFamily="18" charset="0"/>
                        <a:cs typeface="Times New Roman"/>
                      </a:rPr>
                      <m:t>=</m:t>
                    </m:r>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3</m:t>
                        </m:r>
                      </m:sup>
                      <m:e>
                        <m:d>
                          <m:dPr>
                            <m:begChr m:val="["/>
                            <m:endChr m:val="]"/>
                            <m:ctrlPr>
                              <a:rPr lang="en-US" i="1">
                                <a:latin typeface="Cambria Math" panose="02040503050406030204" pitchFamily="18" charset="0"/>
                                <a:cs typeface="Times New Roman"/>
                              </a:rPr>
                            </m:ctrlPr>
                          </m:dPr>
                          <m:e>
                            <m:d>
                              <m:dPr>
                                <m:ctrlPr>
                                  <a:rPr lang="en-US" i="1">
                                    <a:latin typeface="Cambria Math" panose="02040503050406030204" pitchFamily="18" charset="0"/>
                                    <a:cs typeface="Times New Roman"/>
                                  </a:rPr>
                                </m:ctrlPr>
                              </m:dPr>
                              <m:e>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−4</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+10</m:t>
                                </m:r>
                              </m:e>
                            </m:d>
                            <m:r>
                              <a:rPr lang="en-US" i="1">
                                <a:latin typeface="Cambria Math" panose="02040503050406030204" pitchFamily="18" charset="0"/>
                                <a:cs typeface="Times New Roman"/>
                              </a:rPr>
                              <m:t>−</m:t>
                            </m:r>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4</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e>
                            </m:d>
                          </m:e>
                        </m:d>
                        <m:r>
                          <a:rPr lang="en-US" i="1">
                            <a:latin typeface="Cambria Math" panose="02040503050406030204" pitchFamily="18" charset="0"/>
                            <a:cs typeface="Times New Roman"/>
                          </a:rPr>
                          <m:t>𝑑𝑥</m:t>
                        </m:r>
                      </m:e>
                    </m:nary>
                  </m:oMath>
                </a14:m>
                <a:r>
                  <a:rPr lang="en-US" dirty="0">
                    <a:latin typeface="Times New Roman"/>
                    <a:cs typeface="Times New Roman"/>
                  </a:rPr>
                  <a:t> </a:t>
                </a:r>
              </a:p>
              <a:p>
                <a:pPr marL="36900" indent="0">
                  <a:lnSpc>
                    <a:spcPct val="100000"/>
                  </a:lnSpc>
                  <a:buNone/>
                </a:pPr>
                <a14:m>
                  <m:oMath xmlns:m="http://schemas.openxmlformats.org/officeDocument/2006/math">
                    <m:r>
                      <a:rPr lang="en-US" i="1">
                        <a:latin typeface="Cambria Math" panose="02040503050406030204" pitchFamily="18" charset="0"/>
                        <a:cs typeface="Times New Roman"/>
                      </a:rPr>
                      <m:t>=</m:t>
                    </m:r>
                    <m:nary>
                      <m:naryPr>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1</m:t>
                        </m:r>
                      </m:sub>
                      <m:sup>
                        <m:r>
                          <a:rPr lang="en-US" i="1">
                            <a:latin typeface="Cambria Math" panose="02040503050406030204" pitchFamily="18" charset="0"/>
                            <a:cs typeface="Times New Roman"/>
                          </a:rPr>
                          <m:t>3</m:t>
                        </m:r>
                      </m:sup>
                      <m:e>
                        <m:d>
                          <m:dPr>
                            <m:ctrlPr>
                              <a:rPr lang="en-US" i="1">
                                <a:latin typeface="Cambria Math" panose="02040503050406030204" pitchFamily="18" charset="0"/>
                                <a:cs typeface="Times New Roman"/>
                              </a:rPr>
                            </m:ctrlPr>
                          </m:dPr>
                          <m:e>
                            <m:r>
                              <a:rPr lang="en-US" i="1">
                                <a:latin typeface="Cambria Math" panose="02040503050406030204" pitchFamily="18" charset="0"/>
                                <a:cs typeface="Times New Roman"/>
                              </a:rPr>
                              <m:t>2</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−8</m:t>
                            </m:r>
                            <m:r>
                              <a:rPr lang="en-US" i="1">
                                <a:latin typeface="Cambria Math" panose="02040503050406030204" pitchFamily="18" charset="0"/>
                                <a:cs typeface="Times New Roman"/>
                              </a:rPr>
                              <m:t>𝑥</m:t>
                            </m:r>
                            <m:r>
                              <a:rPr lang="en-US" i="1">
                                <a:latin typeface="Cambria Math" panose="02040503050406030204" pitchFamily="18" charset="0"/>
                                <a:cs typeface="Times New Roman"/>
                              </a:rPr>
                              <m:t>+10</m:t>
                            </m:r>
                          </m:e>
                        </m:d>
                        <m:r>
                          <a:rPr lang="en-US" i="1">
                            <a:latin typeface="Cambria Math" panose="02040503050406030204" pitchFamily="18" charset="0"/>
                            <a:cs typeface="Times New Roman"/>
                          </a:rPr>
                          <m:t>𝑑𝑥</m:t>
                        </m:r>
                      </m:e>
                    </m:nary>
                  </m:oMath>
                </a14:m>
                <a:r>
                  <a:rPr lang="en-US" dirty="0">
                    <a:latin typeface="Times New Roman"/>
                    <a:cs typeface="Times New Roman"/>
                  </a:rPr>
                  <a:t> </a:t>
                </a:r>
              </a:p>
              <a:p>
                <a:pPr marL="36900" indent="0">
                  <a:lnSpc>
                    <a:spcPct val="100000"/>
                  </a:lnSpc>
                  <a:buNone/>
                </a:pPr>
                <a14:m>
                  <m:oMath xmlns:m="http://schemas.openxmlformats.org/officeDocument/2006/math">
                    <m:r>
                      <a:rPr lang="en-US" b="0" i="1" smtClean="0">
                        <a:latin typeface="Cambria Math" panose="02040503050406030204" pitchFamily="18" charset="0"/>
                        <a:cs typeface="Times New Roman"/>
                      </a:rPr>
                      <m:t>=</m:t>
                    </m:r>
                    <m:d>
                      <m:dPr>
                        <m:ctrlPr>
                          <a:rPr lang="en-US" i="1">
                            <a:latin typeface="Cambria Math" panose="02040503050406030204" pitchFamily="18" charset="0"/>
                            <a:cs typeface="Times New Roman"/>
                          </a:rPr>
                        </m:ctrlPr>
                      </m:dPr>
                      <m:e>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3</m:t>
                            </m:r>
                          </m:den>
                        </m:f>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3</m:t>
                            </m:r>
                          </m:sup>
                        </m:sSup>
                        <m:r>
                          <a:rPr lang="en-US" i="1">
                            <a:latin typeface="Cambria Math" panose="02040503050406030204" pitchFamily="18" charset="0"/>
                            <a:cs typeface="Times New Roman"/>
                          </a:rPr>
                          <m:t>−4</m:t>
                        </m:r>
                        <m:sSup>
                          <m:sSupPr>
                            <m:ctrlPr>
                              <a:rPr lang="en-US" i="1">
                                <a:latin typeface="Cambria Math" panose="02040503050406030204" pitchFamily="18" charset="0"/>
                                <a:cs typeface="Times New Roman"/>
                              </a:rPr>
                            </m:ctrlPr>
                          </m:sSupPr>
                          <m:e>
                            <m:r>
                              <a:rPr lang="en-US" i="1">
                                <a:latin typeface="Cambria Math" panose="02040503050406030204" pitchFamily="18" charset="0"/>
                                <a:cs typeface="Times New Roman"/>
                              </a:rPr>
                              <m:t>𝑥</m:t>
                            </m:r>
                          </m:e>
                          <m:sup>
                            <m:r>
                              <a:rPr lang="en-US" i="1">
                                <a:latin typeface="Cambria Math" panose="02040503050406030204" pitchFamily="18" charset="0"/>
                                <a:cs typeface="Times New Roman"/>
                              </a:rPr>
                              <m:t>2</m:t>
                            </m:r>
                          </m:sup>
                        </m:sSup>
                        <m:r>
                          <a:rPr lang="en-US" i="1">
                            <a:latin typeface="Cambria Math" panose="02040503050406030204" pitchFamily="18" charset="0"/>
                            <a:cs typeface="Times New Roman"/>
                          </a:rPr>
                          <m:t>+10</m:t>
                        </m:r>
                        <m:r>
                          <a:rPr lang="en-US" i="1">
                            <a:latin typeface="Cambria Math" panose="02040503050406030204" pitchFamily="18" charset="0"/>
                            <a:cs typeface="Times New Roman"/>
                          </a:rPr>
                          <m:t>𝑥</m:t>
                        </m:r>
                      </m:e>
                    </m:d>
                    <m:sSubSup>
                      <m:sSubSupPr>
                        <m:ctrlPr>
                          <a:rPr lang="en-US" i="1">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i="1">
                            <a:latin typeface="Cambria Math" panose="02040503050406030204" pitchFamily="18" charset="0"/>
                            <a:cs typeface="Times New Roman"/>
                          </a:rPr>
                          <m:t>1</m:t>
                        </m:r>
                      </m:sub>
                      <m:sup>
                        <m:r>
                          <a:rPr lang="en-US" i="1">
                            <a:latin typeface="Cambria Math" panose="02040503050406030204" pitchFamily="18" charset="0"/>
                            <a:cs typeface="Times New Roman"/>
                          </a:rPr>
                          <m:t>3</m:t>
                        </m:r>
                      </m:sup>
                    </m:sSubSup>
                    <m:r>
                      <a:rPr lang="en-US" i="1">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16</m:t>
                        </m:r>
                      </m:num>
                      <m:den>
                        <m:r>
                          <a:rPr lang="en-US" i="1">
                            <a:latin typeface="Cambria Math" panose="02040503050406030204" pitchFamily="18" charset="0"/>
                            <a:cs typeface="Times New Roman"/>
                          </a:rPr>
                          <m:t>3</m:t>
                        </m:r>
                      </m:den>
                    </m:f>
                  </m:oMath>
                </a14:m>
                <a:r>
                  <a:rPr lang="en-US" dirty="0">
                    <a:latin typeface="Times New Roman"/>
                    <a:cs typeface="Times New Roman"/>
                  </a:rPr>
                  <a:t>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367" t="-976" r="-551"/>
                </a:stretch>
              </a:blipFill>
            </p:spPr>
            <p:txBody>
              <a:bodyPr/>
              <a:lstStyle/>
              <a:p>
                <a:r>
                  <a:rPr lang="en-US">
                    <a:noFill/>
                  </a:rPr>
                  <a:t> </a:t>
                </a:r>
              </a:p>
            </p:txBody>
          </p:sp>
        </mc:Fallback>
      </mc:AlternateContent>
      <p:pic>
        <p:nvPicPr>
          <p:cNvPr id="4" name="Picture 3" descr="A graph shows the shaded region between two functions.&#10;In the graph, the x axis ranges from 0 to 4 in increments of 1 and the y axis ranges from 0 to 10 in increments of 2. The curve of g of x equals 4 x minus x squared begins at the origin, has a maximum 4 at x equals 2, and ends when x equals 4. The curve of f of x equals x squared minus 4 x plus 10 begins on the y axis at y equals 10, has a minimum 6 at x equals 2, and ends when x equals 4. The region between the two curves between x equals 1 and x equals 3 is shaded.">
            <a:extLst>
              <a:ext uri="{FF2B5EF4-FFF2-40B4-BE49-F238E27FC236}">
                <a16:creationId xmlns="" xmlns:a16="http://schemas.microsoft.com/office/drawing/2014/main" id="{17C64C79-F862-4D2B-B95E-7F99BE44D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106" y="3040179"/>
            <a:ext cx="3762195" cy="2741681"/>
          </a:xfrm>
          <a:prstGeom prst="rect">
            <a:avLst/>
          </a:prstGeom>
        </p:spPr>
      </p:pic>
    </p:spTree>
    <p:extLst>
      <p:ext uri="{BB962C8B-B14F-4D97-AF65-F5344CB8AC3E}">
        <p14:creationId xmlns:p14="http://schemas.microsoft.com/office/powerpoint/2010/main" val="2434596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10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44450" indent="0">
                  <a:lnSpc>
                    <a:spcPct val="100000"/>
                  </a:lnSpc>
                  <a:spcBef>
                    <a:spcPts val="840"/>
                  </a:spcBef>
                  <a:buNone/>
                </a:pPr>
                <a:r>
                  <a:rPr lang="en-US" spc="-15" dirty="0"/>
                  <a:t>Th</a:t>
                </a:r>
                <a:r>
                  <a:rPr lang="en-US" spc="-5" dirty="0"/>
                  <a:t>e </a:t>
                </a:r>
                <a:r>
                  <a:rPr lang="en-US" spc="-15" dirty="0"/>
                  <a:t>volum</a:t>
                </a:r>
                <a:r>
                  <a:rPr lang="en-US" spc="-5" dirty="0"/>
                  <a:t>e </a:t>
                </a:r>
                <a:r>
                  <a:rPr lang="en-US" spc="-10" dirty="0"/>
                  <a:t>o</a:t>
                </a:r>
                <a:r>
                  <a:rPr lang="en-US" spc="-5" dirty="0"/>
                  <a:t>f r</a:t>
                </a:r>
                <a:r>
                  <a:rPr lang="en-US" spc="-10" dirty="0"/>
                  <a:t>evolutio</a:t>
                </a:r>
                <a:r>
                  <a:rPr lang="en-US" spc="-5" dirty="0"/>
                  <a:t>n is </a:t>
                </a:r>
                <a:r>
                  <a:rPr lang="en-US" spc="-10" dirty="0"/>
                  <a:t>equa</a:t>
                </a:r>
                <a:r>
                  <a:rPr lang="en-US" spc="-5" dirty="0"/>
                  <a:t>l</a:t>
                </a:r>
                <a:r>
                  <a:rPr lang="en-US" dirty="0"/>
                  <a:t> </a:t>
                </a:r>
                <a:r>
                  <a:rPr lang="en-US" spc="-10" dirty="0"/>
                  <a:t>t</a:t>
                </a:r>
                <a:r>
                  <a:rPr lang="en-US" spc="-5" dirty="0"/>
                  <a:t>o </a:t>
                </a:r>
                <a:r>
                  <a:rPr lang="en-US" spc="-10" dirty="0"/>
                  <a:t>th</a:t>
                </a:r>
                <a:r>
                  <a:rPr lang="en-US" spc="-5" dirty="0"/>
                  <a:t>e i</a:t>
                </a:r>
                <a:r>
                  <a:rPr lang="en-US" spc="-10" dirty="0"/>
                  <a:t>ntegra</a:t>
                </a:r>
                <a:r>
                  <a:rPr lang="en-US" spc="-5" dirty="0"/>
                  <a:t>l</a:t>
                </a:r>
                <a:r>
                  <a:rPr lang="en-US" dirty="0"/>
                  <a:t> </a:t>
                </a:r>
                <a:r>
                  <a:rPr lang="en-US" spc="-10" dirty="0"/>
                  <a:t>o</a:t>
                </a:r>
                <a:r>
                  <a:rPr lang="en-US" spc="-5" dirty="0"/>
                  <a:t>f </a:t>
                </a:r>
                <a:r>
                  <a:rPr lang="en-US" spc="-10" dirty="0"/>
                  <a:t>th</a:t>
                </a:r>
                <a:r>
                  <a:rPr lang="en-US" spc="-5" dirty="0"/>
                  <a:t>e </a:t>
                </a:r>
                <a:r>
                  <a:rPr lang="en-US" spc="-10" dirty="0"/>
                  <a:t>are</a:t>
                </a:r>
                <a:r>
                  <a:rPr lang="en-US" spc="-5" dirty="0"/>
                  <a:t>a </a:t>
                </a:r>
                <a:r>
                  <a:rPr lang="en-US" spc="-10" dirty="0"/>
                  <a:t>o</a:t>
                </a:r>
                <a:r>
                  <a:rPr lang="en-US" spc="-5" dirty="0"/>
                  <a:t>f t</a:t>
                </a:r>
                <a:r>
                  <a:rPr lang="en-US" spc="-10" dirty="0"/>
                  <a:t>hi</a:t>
                </a:r>
                <a:r>
                  <a:rPr lang="en-US" spc="-5" dirty="0"/>
                  <a:t>s </a:t>
                </a:r>
                <a:r>
                  <a:rPr lang="en-US" spc="-10" dirty="0"/>
                  <a:t>washer:</a:t>
                </a:r>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Times New Roman"/>
                        </a:rPr>
                        <m:t>𝑉</m:t>
                      </m:r>
                      <m:r>
                        <a:rPr lang="en-US" sz="2400" i="1">
                          <a:latin typeface="Cambria Math" panose="02040503050406030204" pitchFamily="18" charset="0"/>
                          <a:cs typeface="Times New Roman"/>
                        </a:rPr>
                        <m:t>=</m:t>
                      </m:r>
                      <m:nary>
                        <m:naryPr>
                          <m:ctrlPr>
                            <a:rPr lang="en-US" sz="2400" i="1">
                              <a:latin typeface="Cambria Math" panose="02040503050406030204" pitchFamily="18" charset="0"/>
                              <a:cs typeface="Times New Roman"/>
                            </a:rPr>
                          </m:ctrlPr>
                        </m:naryPr>
                        <m:sub>
                          <m:r>
                            <m:rPr>
                              <m:brk m:alnAt="23"/>
                            </m:rP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1</m:t>
                          </m:r>
                        </m:sub>
                        <m:sup>
                          <m:r>
                            <a:rPr lang="en-US" sz="2400" b="0" i="1" smtClean="0">
                              <a:latin typeface="Cambria Math" panose="02040503050406030204" pitchFamily="18" charset="0"/>
                              <a:cs typeface="Times New Roman"/>
                            </a:rPr>
                            <m:t>1</m:t>
                          </m:r>
                        </m:sup>
                        <m:e>
                          <m:r>
                            <a:rPr lang="en-US" sz="2400" i="1">
                              <a:latin typeface="Cambria Math" panose="02040503050406030204" pitchFamily="18" charset="0"/>
                              <a:ea typeface="Cambria Math" panose="02040503050406030204" pitchFamily="18" charset="0"/>
                              <a:cs typeface="Times New Roman"/>
                            </a:rPr>
                            <m:t>𝜋</m:t>
                          </m:r>
                          <m:d>
                            <m:dPr>
                              <m:ctrlPr>
                                <a:rPr lang="en-US" sz="2400" i="1">
                                  <a:latin typeface="Cambria Math" panose="02040503050406030204" pitchFamily="18" charset="0"/>
                                  <a:ea typeface="Cambria Math" panose="02040503050406030204" pitchFamily="18" charset="0"/>
                                  <a:cs typeface="Times New Roman"/>
                                </a:rPr>
                              </m:ctrlPr>
                            </m:dPr>
                            <m:e>
                              <m:sSubSup>
                                <m:sSubSupPr>
                                  <m:ctrlPr>
                                    <a:rPr lang="en-US" sz="2400" i="1">
                                      <a:latin typeface="Cambria Math" panose="02040503050406030204" pitchFamily="18" charset="0"/>
                                      <a:ea typeface="Cambria Math" panose="02040503050406030204" pitchFamily="18" charset="0"/>
                                      <a:cs typeface="Times New Roman"/>
                                    </a:rPr>
                                  </m:ctrlPr>
                                </m:sSubSupPr>
                                <m:e>
                                  <m:r>
                                    <a:rPr lang="en-US" sz="2400" i="1">
                                      <a:latin typeface="Cambria Math" panose="02040503050406030204" pitchFamily="18" charset="0"/>
                                      <a:ea typeface="Cambria Math" panose="02040503050406030204" pitchFamily="18" charset="0"/>
                                      <a:cs typeface="Times New Roman"/>
                                    </a:rPr>
                                    <m:t>𝑅</m:t>
                                  </m:r>
                                </m:e>
                                <m:sub>
                                  <m:r>
                                    <m:rPr>
                                      <m:sty m:val="p"/>
                                    </m:rPr>
                                    <a:rPr lang="en-US" sz="2400" i="0">
                                      <a:latin typeface="Cambria Math" panose="02040503050406030204" pitchFamily="18" charset="0"/>
                                      <a:ea typeface="Cambria Math" panose="02040503050406030204" pitchFamily="18" charset="0"/>
                                      <a:cs typeface="Times New Roman"/>
                                    </a:rPr>
                                    <m:t>outer</m:t>
                                  </m:r>
                                </m:sub>
                                <m:sup>
                                  <m:r>
                                    <a:rPr lang="en-US" sz="2400" i="1">
                                      <a:latin typeface="Cambria Math" panose="02040503050406030204" pitchFamily="18" charset="0"/>
                                      <a:ea typeface="Cambria Math" panose="02040503050406030204" pitchFamily="18" charset="0"/>
                                      <a:cs typeface="Times New Roman"/>
                                    </a:rPr>
                                    <m:t>2</m:t>
                                  </m:r>
                                </m:sup>
                              </m:sSubSup>
                              <m:r>
                                <a:rPr lang="en-US" sz="2400" i="1">
                                  <a:latin typeface="Cambria Math" panose="02040503050406030204" pitchFamily="18" charset="0"/>
                                  <a:ea typeface="Cambria Math" panose="02040503050406030204" pitchFamily="18" charset="0"/>
                                  <a:cs typeface="Times New Roman"/>
                                </a:rPr>
                                <m:t>−</m:t>
                              </m:r>
                              <m:sSubSup>
                                <m:sSubSupPr>
                                  <m:ctrlPr>
                                    <a:rPr lang="en-US" sz="2400" i="1">
                                      <a:latin typeface="Cambria Math" panose="02040503050406030204" pitchFamily="18" charset="0"/>
                                      <a:ea typeface="Cambria Math" panose="02040503050406030204" pitchFamily="18" charset="0"/>
                                      <a:cs typeface="Times New Roman"/>
                                    </a:rPr>
                                  </m:ctrlPr>
                                </m:sSubSupPr>
                                <m:e>
                                  <m:r>
                                    <a:rPr lang="en-US" sz="2400" i="1">
                                      <a:latin typeface="Cambria Math" panose="02040503050406030204" pitchFamily="18" charset="0"/>
                                      <a:ea typeface="Cambria Math" panose="02040503050406030204" pitchFamily="18" charset="0"/>
                                      <a:cs typeface="Times New Roman"/>
                                    </a:rPr>
                                    <m:t>𝑅</m:t>
                                  </m:r>
                                </m:e>
                                <m:sub>
                                  <m:r>
                                    <m:rPr>
                                      <m:sty m:val="p"/>
                                    </m:rPr>
                                    <a:rPr lang="en-US" sz="2400" i="0">
                                      <a:latin typeface="Cambria Math" panose="02040503050406030204" pitchFamily="18" charset="0"/>
                                      <a:ea typeface="Cambria Math" panose="02040503050406030204" pitchFamily="18" charset="0"/>
                                      <a:cs typeface="Times New Roman"/>
                                    </a:rPr>
                                    <m:t>inner</m:t>
                                  </m:r>
                                </m:sub>
                                <m:sup>
                                  <m:r>
                                    <a:rPr lang="en-US" sz="2400" i="1">
                                      <a:latin typeface="Cambria Math" panose="02040503050406030204" pitchFamily="18" charset="0"/>
                                      <a:ea typeface="Cambria Math" panose="02040503050406030204" pitchFamily="18" charset="0"/>
                                      <a:cs typeface="Times New Roman"/>
                                    </a:rPr>
                                    <m:t>2</m:t>
                                  </m:r>
                                </m:sup>
                              </m:sSubSup>
                            </m:e>
                          </m:d>
                        </m:e>
                      </m:nary>
                      <m:r>
                        <a:rPr lang="en-US" sz="2400" i="1">
                          <a:latin typeface="Cambria Math" panose="02040503050406030204" pitchFamily="18" charset="0"/>
                          <a:cs typeface="Times New Roman"/>
                        </a:rPr>
                        <m:t>𝑑𝑥</m:t>
                      </m:r>
                    </m:oMath>
                  </m:oMathPara>
                </a14:m>
                <a:endParaRPr lang="en-US" sz="2400"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a:rPr>
                        <m:t>=</m:t>
                      </m:r>
                      <m:nary>
                        <m:naryPr>
                          <m:ctrlPr>
                            <a:rPr lang="en-US" sz="2400" b="0" i="1" smtClean="0">
                              <a:latin typeface="Cambria Math" panose="02040503050406030204" pitchFamily="18" charset="0"/>
                              <a:cs typeface="Times New Roman"/>
                            </a:rPr>
                          </m:ctrlPr>
                        </m:naryPr>
                        <m:sub>
                          <m:r>
                            <m:rPr>
                              <m:brk m:alnAt="23"/>
                            </m:rP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1</m:t>
                          </m:r>
                        </m:sub>
                        <m:sup>
                          <m:r>
                            <a:rPr lang="en-US" sz="2400" b="0" i="1" smtClean="0">
                              <a:latin typeface="Cambria Math" panose="02040503050406030204" pitchFamily="18" charset="0"/>
                              <a:cs typeface="Times New Roman"/>
                            </a:rPr>
                            <m:t>1</m:t>
                          </m:r>
                        </m:sup>
                        <m:e>
                          <m:r>
                            <a:rPr lang="en-US" sz="2400" b="0" i="1" smtClean="0">
                              <a:latin typeface="Cambria Math" panose="02040503050406030204" pitchFamily="18" charset="0"/>
                              <a:ea typeface="Cambria Math" panose="02040503050406030204" pitchFamily="18" charset="0"/>
                              <a:cs typeface="Times New Roman"/>
                            </a:rPr>
                            <m:t>𝜋</m:t>
                          </m:r>
                          <m:r>
                            <a:rPr lang="en-US" sz="2400" b="0" i="1" smtClean="0">
                              <a:latin typeface="Cambria Math" panose="02040503050406030204" pitchFamily="18" charset="0"/>
                              <a:ea typeface="Cambria Math" panose="02040503050406030204" pitchFamily="18" charset="0"/>
                              <a:cs typeface="Times New Roman"/>
                            </a:rPr>
                            <m:t>(</m:t>
                          </m:r>
                          <m:sSup>
                            <m:sSupPr>
                              <m:ctrlPr>
                                <a:rPr lang="en-US" sz="2400" b="0" i="1" smtClean="0">
                                  <a:latin typeface="Cambria Math" panose="02040503050406030204" pitchFamily="18" charset="0"/>
                                  <a:ea typeface="Cambria Math" panose="02040503050406030204" pitchFamily="18" charset="0"/>
                                  <a:cs typeface="Times New Roman"/>
                                </a:rPr>
                              </m:ctrlPr>
                            </m:sSupPr>
                            <m:e>
                              <m:d>
                                <m:dPr>
                                  <m:ctrlPr>
                                    <a:rPr lang="en-US" sz="2400" b="0" i="1" smtClean="0">
                                      <a:latin typeface="Cambria Math" panose="02040503050406030204" pitchFamily="18" charset="0"/>
                                      <a:ea typeface="Cambria Math" panose="02040503050406030204" pitchFamily="18" charset="0"/>
                                      <a:cs typeface="Times New Roman"/>
                                    </a:rPr>
                                  </m:ctrlPr>
                                </m:dPr>
                                <m:e>
                                  <m:r>
                                    <a:rPr lang="en-US" sz="2400" b="0" i="1" smtClean="0">
                                      <a:latin typeface="Cambria Math" panose="02040503050406030204" pitchFamily="18" charset="0"/>
                                      <a:ea typeface="Cambria Math" panose="02040503050406030204" pitchFamily="18" charset="0"/>
                                      <a:cs typeface="Times New Roman"/>
                                    </a:rPr>
                                    <m:t>7−</m:t>
                                  </m:r>
                                  <m:sSup>
                                    <m:sSupPr>
                                      <m:ctrlPr>
                                        <a:rPr lang="en-US" sz="2400" b="0" i="1" smtClean="0">
                                          <a:latin typeface="Cambria Math" panose="02040503050406030204" pitchFamily="18" charset="0"/>
                                          <a:ea typeface="Cambria Math" panose="02040503050406030204" pitchFamily="18" charset="0"/>
                                          <a:cs typeface="Times New Roman"/>
                                        </a:rPr>
                                      </m:ctrlPr>
                                    </m:sSupPr>
                                    <m:e>
                                      <m:r>
                                        <a:rPr lang="en-US" sz="2400" b="0" i="1" smtClean="0">
                                          <a:latin typeface="Cambria Math" panose="02040503050406030204" pitchFamily="18" charset="0"/>
                                          <a:ea typeface="Cambria Math" panose="02040503050406030204" pitchFamily="18" charset="0"/>
                                          <a:cs typeface="Times New Roman"/>
                                        </a:rPr>
                                        <m:t>𝑥</m:t>
                                      </m:r>
                                    </m:e>
                                    <m:sup>
                                      <m:r>
                                        <a:rPr lang="en-US" sz="2400" b="0" i="1" smtClean="0">
                                          <a:latin typeface="Cambria Math" panose="02040503050406030204" pitchFamily="18" charset="0"/>
                                          <a:ea typeface="Cambria Math" panose="02040503050406030204" pitchFamily="18" charset="0"/>
                                          <a:cs typeface="Times New Roman"/>
                                        </a:rPr>
                                        <m:t>2</m:t>
                                      </m:r>
                                    </m:sup>
                                  </m:sSup>
                                </m:e>
                              </m:d>
                            </m:e>
                            <m:sup>
                              <m:r>
                                <a:rPr lang="en-US" sz="2400" b="0" i="1" smtClean="0">
                                  <a:latin typeface="Cambria Math" panose="02040503050406030204" pitchFamily="18" charset="0"/>
                                  <a:ea typeface="Cambria Math" panose="02040503050406030204" pitchFamily="18" charset="0"/>
                                  <a:cs typeface="Times New Roman"/>
                                </a:rPr>
                                <m:t>2</m:t>
                              </m:r>
                            </m:sup>
                          </m:sSup>
                          <m:r>
                            <a:rPr lang="en-US" sz="2400" b="0" i="1" smtClean="0">
                              <a:latin typeface="Cambria Math" panose="02040503050406030204" pitchFamily="18" charset="0"/>
                              <a:ea typeface="Cambria Math" panose="02040503050406030204" pitchFamily="18" charset="0"/>
                              <a:cs typeface="Times New Roman"/>
                            </a:rPr>
                            <m:t>−</m:t>
                          </m:r>
                          <m:sSup>
                            <m:sSupPr>
                              <m:ctrlPr>
                                <a:rPr lang="en-US" sz="2400" b="0" i="1" smtClean="0">
                                  <a:latin typeface="Cambria Math" panose="02040503050406030204" pitchFamily="18" charset="0"/>
                                  <a:ea typeface="Cambria Math" panose="02040503050406030204" pitchFamily="18" charset="0"/>
                                  <a:cs typeface="Times New Roman"/>
                                </a:rPr>
                              </m:ctrlPr>
                            </m:sSupPr>
                            <m:e>
                              <m:d>
                                <m:dPr>
                                  <m:ctrlPr>
                                    <a:rPr lang="en-US" sz="2400" b="0" i="1" smtClean="0">
                                      <a:latin typeface="Cambria Math" panose="02040503050406030204" pitchFamily="18" charset="0"/>
                                      <a:ea typeface="Cambria Math" panose="02040503050406030204" pitchFamily="18" charset="0"/>
                                      <a:cs typeface="Times New Roman"/>
                                    </a:rPr>
                                  </m:ctrlPr>
                                </m:dPr>
                                <m:e>
                                  <m:sSup>
                                    <m:sSupPr>
                                      <m:ctrlPr>
                                        <a:rPr lang="en-US" sz="2400" b="0" i="1" smtClean="0">
                                          <a:latin typeface="Cambria Math" panose="02040503050406030204" pitchFamily="18" charset="0"/>
                                          <a:ea typeface="Cambria Math" panose="02040503050406030204" pitchFamily="18" charset="0"/>
                                          <a:cs typeface="Times New Roman"/>
                                        </a:rPr>
                                      </m:ctrlPr>
                                    </m:sSupPr>
                                    <m:e>
                                      <m:r>
                                        <a:rPr lang="en-US" sz="2400" b="0" i="1" smtClean="0">
                                          <a:latin typeface="Cambria Math" panose="02040503050406030204" pitchFamily="18" charset="0"/>
                                          <a:ea typeface="Cambria Math" panose="02040503050406030204" pitchFamily="18" charset="0"/>
                                          <a:cs typeface="Times New Roman"/>
                                        </a:rPr>
                                        <m:t>𝑥</m:t>
                                      </m:r>
                                    </m:e>
                                    <m:sup>
                                      <m:r>
                                        <a:rPr lang="en-US" sz="2400" b="0" i="1" smtClean="0">
                                          <a:latin typeface="Cambria Math" panose="02040503050406030204" pitchFamily="18" charset="0"/>
                                          <a:ea typeface="Cambria Math" panose="02040503050406030204" pitchFamily="18" charset="0"/>
                                          <a:cs typeface="Times New Roman"/>
                                        </a:rPr>
                                        <m:t>2</m:t>
                                      </m:r>
                                    </m:sup>
                                  </m:sSup>
                                  <m:r>
                                    <a:rPr lang="en-US" sz="2400" b="0" i="1" smtClean="0">
                                      <a:latin typeface="Cambria Math" panose="02040503050406030204" pitchFamily="18" charset="0"/>
                                      <a:ea typeface="Cambria Math" panose="02040503050406030204" pitchFamily="18" charset="0"/>
                                      <a:cs typeface="Times New Roman"/>
                                    </a:rPr>
                                    <m:t>+5</m:t>
                                  </m:r>
                                </m:e>
                              </m:d>
                            </m:e>
                            <m:sup>
                              <m:r>
                                <a:rPr lang="en-US" sz="2400" b="0" i="1" smtClean="0">
                                  <a:latin typeface="Cambria Math" panose="02040503050406030204" pitchFamily="18" charset="0"/>
                                  <a:ea typeface="Cambria Math" panose="02040503050406030204" pitchFamily="18" charset="0"/>
                                  <a:cs typeface="Times New Roman"/>
                                </a:rPr>
                                <m:t>2</m:t>
                              </m:r>
                            </m:sup>
                          </m:sSup>
                          <m:r>
                            <a:rPr lang="en-US" sz="2400" b="0" i="1" smtClean="0">
                              <a:latin typeface="Cambria Math" panose="02040503050406030204" pitchFamily="18" charset="0"/>
                              <a:ea typeface="Cambria Math" panose="02040503050406030204" pitchFamily="18" charset="0"/>
                              <a:cs typeface="Times New Roman"/>
                            </a:rPr>
                            <m:t>)</m:t>
                          </m:r>
                        </m:e>
                      </m:nary>
                      <m:r>
                        <a:rPr lang="en-US" sz="2400" b="0" i="1" smtClean="0">
                          <a:latin typeface="Cambria Math" panose="02040503050406030204" pitchFamily="18" charset="0"/>
                          <a:cs typeface="Times New Roman"/>
                        </a:rPr>
                        <m:t>𝑑𝑥</m:t>
                      </m:r>
                    </m:oMath>
                  </m:oMathPara>
                </a14:m>
                <a:endParaRPr lang="en-US" sz="2400" dirty="0">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Times New Roman"/>
                        </a:rPr>
                        <m:t>=</m:t>
                      </m:r>
                      <m:r>
                        <a:rPr lang="en-US" sz="2400" b="0" i="1" smtClean="0">
                          <a:latin typeface="Cambria Math" panose="02040503050406030204" pitchFamily="18" charset="0"/>
                          <a:ea typeface="Cambria Math" panose="02040503050406030204" pitchFamily="18" charset="0"/>
                          <a:cs typeface="Times New Roman"/>
                        </a:rPr>
                        <m:t>𝜋</m:t>
                      </m:r>
                      <m:nary>
                        <m:naryPr>
                          <m:ctrlPr>
                            <a:rPr lang="en-US" sz="2400" b="0" i="1" smtClean="0">
                              <a:latin typeface="Cambria Math" panose="02040503050406030204" pitchFamily="18" charset="0"/>
                              <a:cs typeface="Times New Roman"/>
                            </a:rPr>
                          </m:ctrlPr>
                        </m:naryPr>
                        <m:sub>
                          <m:r>
                            <m:rPr>
                              <m:brk m:alnAt="23"/>
                            </m:rPr>
                            <a:rPr lang="en-US" sz="2400" b="0" i="1" smtClean="0">
                              <a:latin typeface="Cambria Math" panose="02040503050406030204" pitchFamily="18" charset="0"/>
                              <a:cs typeface="Times New Roman"/>
                            </a:rPr>
                            <m:t>−</m:t>
                          </m:r>
                          <m:r>
                            <a:rPr lang="en-US" sz="2400" b="0" i="1" smtClean="0">
                              <a:latin typeface="Cambria Math" panose="02040503050406030204" pitchFamily="18" charset="0"/>
                              <a:cs typeface="Times New Roman"/>
                            </a:rPr>
                            <m:t>1</m:t>
                          </m:r>
                        </m:sub>
                        <m:sup>
                          <m:r>
                            <a:rPr lang="en-US" sz="2400" b="0" i="1" smtClean="0">
                              <a:latin typeface="Cambria Math" panose="02040503050406030204" pitchFamily="18" charset="0"/>
                              <a:cs typeface="Times New Roman"/>
                            </a:rPr>
                            <m:t>1</m:t>
                          </m:r>
                        </m:sup>
                        <m:e>
                          <m:d>
                            <m:dPr>
                              <m:ctrlPr>
                                <a:rPr lang="en-US" sz="2400" b="0" i="1" smtClean="0">
                                  <a:latin typeface="Cambria Math" panose="02040503050406030204" pitchFamily="18" charset="0"/>
                                  <a:cs typeface="Times New Roman"/>
                                </a:rPr>
                              </m:ctrlPr>
                            </m:dPr>
                            <m:e>
                              <m:r>
                                <a:rPr lang="en-US" sz="2400" b="0" i="1" smtClean="0">
                                  <a:latin typeface="Cambria Math" panose="02040503050406030204" pitchFamily="18" charset="0"/>
                                  <a:cs typeface="Times New Roman"/>
                                </a:rPr>
                                <m:t>24−24</m:t>
                              </m:r>
                              <m:sSup>
                                <m:sSupPr>
                                  <m:ctrlPr>
                                    <a:rPr lang="en-US" sz="2400" b="0" i="1" smtClean="0">
                                      <a:latin typeface="Cambria Math" panose="02040503050406030204" pitchFamily="18" charset="0"/>
                                      <a:cs typeface="Times New Roman"/>
                                    </a:rPr>
                                  </m:ctrlPr>
                                </m:sSupPr>
                                <m:e>
                                  <m:r>
                                    <a:rPr lang="en-US" sz="2400" b="0" i="1" smtClean="0">
                                      <a:latin typeface="Cambria Math" panose="02040503050406030204" pitchFamily="18" charset="0"/>
                                      <a:cs typeface="Times New Roman"/>
                                    </a:rPr>
                                    <m:t>𝑥</m:t>
                                  </m:r>
                                </m:e>
                                <m:sup>
                                  <m:r>
                                    <a:rPr lang="en-US" sz="2400" b="0" i="1" smtClean="0">
                                      <a:latin typeface="Cambria Math" panose="02040503050406030204" pitchFamily="18" charset="0"/>
                                      <a:cs typeface="Times New Roman"/>
                                    </a:rPr>
                                    <m:t>2</m:t>
                                  </m:r>
                                </m:sup>
                              </m:sSup>
                            </m:e>
                          </m:d>
                        </m:e>
                      </m:nary>
                      <m:r>
                        <a:rPr lang="en-US" sz="2400" b="0" i="1" smtClean="0">
                          <a:latin typeface="Cambria Math" panose="02040503050406030204" pitchFamily="18" charset="0"/>
                          <a:cs typeface="Times New Roman"/>
                        </a:rPr>
                        <m:t>𝑑𝑥</m:t>
                      </m:r>
                      <m:r>
                        <a:rPr lang="en-US" sz="2400" b="0" i="1" smtClean="0">
                          <a:latin typeface="Cambria Math" panose="02040503050406030204" pitchFamily="18" charset="0"/>
                          <a:cs typeface="Times New Roman"/>
                        </a:rPr>
                        <m:t>=</m:t>
                      </m:r>
                      <m:r>
                        <a:rPr lang="en-US" sz="2400" b="0" i="1" smtClean="0">
                          <a:latin typeface="Cambria Math" panose="02040503050406030204" pitchFamily="18" charset="0"/>
                          <a:ea typeface="Cambria Math" panose="02040503050406030204" pitchFamily="18" charset="0"/>
                          <a:cs typeface="Times New Roman"/>
                        </a:rPr>
                        <m:t>𝜋</m:t>
                      </m:r>
                      <m:d>
                        <m:dPr>
                          <m:ctrlPr>
                            <a:rPr lang="en-US" sz="2400" b="0" i="1" smtClean="0">
                              <a:latin typeface="Cambria Math" panose="02040503050406030204" pitchFamily="18" charset="0"/>
                              <a:ea typeface="Cambria Math" panose="02040503050406030204" pitchFamily="18" charset="0"/>
                              <a:cs typeface="Times New Roman"/>
                            </a:rPr>
                          </m:ctrlPr>
                        </m:dPr>
                        <m:e>
                          <m:r>
                            <a:rPr lang="en-US" sz="2400" b="0" i="1" smtClean="0">
                              <a:latin typeface="Cambria Math" panose="02040503050406030204" pitchFamily="18" charset="0"/>
                              <a:ea typeface="Cambria Math" panose="02040503050406030204" pitchFamily="18" charset="0"/>
                              <a:cs typeface="Times New Roman"/>
                            </a:rPr>
                            <m:t>24</m:t>
                          </m:r>
                          <m:r>
                            <a:rPr lang="en-US" sz="2400" b="0" i="1" smtClean="0">
                              <a:latin typeface="Cambria Math" panose="02040503050406030204" pitchFamily="18" charset="0"/>
                              <a:ea typeface="Cambria Math" panose="02040503050406030204" pitchFamily="18" charset="0"/>
                              <a:cs typeface="Times New Roman"/>
                            </a:rPr>
                            <m:t>𝑥</m:t>
                          </m:r>
                          <m:r>
                            <a:rPr lang="en-US" sz="2400" b="0" i="1" smtClean="0">
                              <a:latin typeface="Cambria Math" panose="02040503050406030204" pitchFamily="18" charset="0"/>
                              <a:ea typeface="Cambria Math" panose="02040503050406030204" pitchFamily="18" charset="0"/>
                              <a:cs typeface="Times New Roman"/>
                            </a:rPr>
                            <m:t>−8</m:t>
                          </m:r>
                          <m:sSup>
                            <m:sSupPr>
                              <m:ctrlPr>
                                <a:rPr lang="en-US" sz="2400" b="0" i="1" smtClean="0">
                                  <a:latin typeface="Cambria Math" panose="02040503050406030204" pitchFamily="18" charset="0"/>
                                  <a:ea typeface="Cambria Math" panose="02040503050406030204" pitchFamily="18" charset="0"/>
                                  <a:cs typeface="Times New Roman"/>
                                </a:rPr>
                              </m:ctrlPr>
                            </m:sSupPr>
                            <m:e>
                              <m:r>
                                <a:rPr lang="en-US" sz="2400" b="0" i="1" smtClean="0">
                                  <a:latin typeface="Cambria Math" panose="02040503050406030204" pitchFamily="18" charset="0"/>
                                  <a:ea typeface="Cambria Math" panose="02040503050406030204" pitchFamily="18" charset="0"/>
                                  <a:cs typeface="Times New Roman"/>
                                </a:rPr>
                                <m:t>𝑥</m:t>
                              </m:r>
                            </m:e>
                            <m:sup>
                              <m:r>
                                <a:rPr lang="en-US" sz="2400" b="0" i="1" smtClean="0">
                                  <a:latin typeface="Cambria Math" panose="02040503050406030204" pitchFamily="18" charset="0"/>
                                  <a:ea typeface="Cambria Math" panose="02040503050406030204" pitchFamily="18" charset="0"/>
                                  <a:cs typeface="Times New Roman"/>
                                </a:rPr>
                                <m:t>3</m:t>
                              </m:r>
                            </m:sup>
                          </m:sSup>
                        </m:e>
                      </m:d>
                      <m:sSubSup>
                        <m:sSubSupPr>
                          <m:ctrlPr>
                            <a:rPr lang="en-US" sz="2400" b="0" i="1" smtClean="0">
                              <a:latin typeface="Cambria Math" panose="02040503050406030204" pitchFamily="18" charset="0"/>
                              <a:ea typeface="Cambria Math" panose="02040503050406030204" pitchFamily="18" charset="0"/>
                              <a:cs typeface="Times New Roman"/>
                            </a:rPr>
                          </m:ctrlPr>
                        </m:sSubSupPr>
                        <m:e>
                          <m:r>
                            <a:rPr lang="en-US" sz="2400" b="0" i="1" smtClean="0">
                              <a:latin typeface="Cambria Math" panose="02040503050406030204" pitchFamily="18" charset="0"/>
                              <a:ea typeface="Cambria Math" panose="02040503050406030204" pitchFamily="18" charset="0"/>
                              <a:cs typeface="Times New Roman"/>
                            </a:rPr>
                            <m:t>|</m:t>
                          </m:r>
                        </m:e>
                        <m:sub>
                          <m:r>
                            <a:rPr lang="en-US" sz="2400" b="0" i="1" smtClean="0">
                              <a:latin typeface="Cambria Math" panose="02040503050406030204" pitchFamily="18" charset="0"/>
                              <a:ea typeface="Cambria Math" panose="02040503050406030204" pitchFamily="18" charset="0"/>
                              <a:cs typeface="Times New Roman"/>
                            </a:rPr>
                            <m:t>−1</m:t>
                          </m:r>
                        </m:sub>
                        <m:sup>
                          <m:r>
                            <a:rPr lang="en-US" sz="2400" b="0" i="1" smtClean="0">
                              <a:latin typeface="Cambria Math" panose="02040503050406030204" pitchFamily="18" charset="0"/>
                              <a:ea typeface="Cambria Math" panose="02040503050406030204" pitchFamily="18" charset="0"/>
                              <a:cs typeface="Times New Roman"/>
                            </a:rPr>
                            <m:t>1</m:t>
                          </m:r>
                        </m:sup>
                      </m:sSubSup>
                      <m:r>
                        <a:rPr lang="en-US" sz="2400" b="0" i="1" smtClean="0">
                          <a:latin typeface="Cambria Math" panose="02040503050406030204" pitchFamily="18" charset="0"/>
                          <a:ea typeface="Cambria Math" panose="02040503050406030204" pitchFamily="18" charset="0"/>
                          <a:cs typeface="Times New Roman"/>
                        </a:rPr>
                        <m:t>=32</m:t>
                      </m:r>
                      <m:r>
                        <a:rPr lang="en-US" sz="2400" b="0" i="1" smtClean="0">
                          <a:latin typeface="Cambria Math" panose="02040503050406030204" pitchFamily="18" charset="0"/>
                          <a:ea typeface="Cambria Math" panose="02040503050406030204" pitchFamily="18" charset="0"/>
                          <a:cs typeface="Times New Roman"/>
                        </a:rPr>
                        <m:t>𝜋</m:t>
                      </m:r>
                    </m:oMath>
                  </m:oMathPara>
                </a14:m>
                <a:endParaRPr lang="en-US" sz="2400" dirty="0">
                  <a:latin typeface="Times New Roman"/>
                  <a:cs typeface="Times New Roman"/>
                </a:endParaRPr>
              </a:p>
              <a:p>
                <a:pPr marL="36900" indent="0">
                  <a:lnSpc>
                    <a:spcPct val="100000"/>
                  </a:lnSpc>
                  <a:buNone/>
                </a:pPr>
                <a:endParaRPr lang="en-US" spc="-15" baseline="30000"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284" t="-901"/>
                </a:stretch>
              </a:blipFill>
            </p:spPr>
            <p:txBody>
              <a:bodyPr/>
              <a:lstStyle/>
              <a:p>
                <a:r>
                  <a:rPr lang="en-US">
                    <a:noFill/>
                  </a:rPr>
                  <a:t> </a:t>
                </a:r>
              </a:p>
            </p:txBody>
          </p:sp>
        </mc:Fallback>
      </mc:AlternateContent>
    </p:spTree>
    <p:extLst>
      <p:ext uri="{BB962C8B-B14F-4D97-AF65-F5344CB8AC3E}">
        <p14:creationId xmlns:p14="http://schemas.microsoft.com/office/powerpoint/2010/main" val="3822314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11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0" indent="0">
              <a:lnSpc>
                <a:spcPct val="100000"/>
              </a:lnSpc>
              <a:buNone/>
            </a:pPr>
            <a:r>
              <a:rPr lang="en-US" b="1" spc="-170" dirty="0"/>
              <a:t>E</a:t>
            </a:r>
            <a:r>
              <a:rPr lang="en-US" b="1" spc="-30" dirty="0"/>
              <a:t>X</a:t>
            </a:r>
            <a:r>
              <a:rPr lang="en-US" b="1" spc="-20" dirty="0"/>
              <a:t>AMPL</a:t>
            </a:r>
            <a:r>
              <a:rPr lang="en-US" b="1" spc="-120" dirty="0"/>
              <a:t>E:</a:t>
            </a:r>
            <a:r>
              <a:rPr lang="en-US" dirty="0"/>
              <a:t>  </a:t>
            </a:r>
            <a:r>
              <a:rPr lang="en-US" spc="-140" dirty="0"/>
              <a:t> </a:t>
            </a:r>
            <a:r>
              <a:rPr lang="en-US" spc="-10" dirty="0"/>
              <a:t>Fin</a:t>
            </a:r>
            <a:r>
              <a:rPr lang="en-US" spc="-5" dirty="0"/>
              <a:t>d</a:t>
            </a:r>
            <a:r>
              <a:rPr lang="en-US" spc="105" dirty="0"/>
              <a:t> </a:t>
            </a:r>
            <a:r>
              <a:rPr lang="en-US" spc="-10" dirty="0"/>
              <a:t>th</a:t>
            </a:r>
            <a:r>
              <a:rPr lang="en-US" spc="-5" dirty="0"/>
              <a:t>e</a:t>
            </a:r>
            <a:r>
              <a:rPr lang="en-US" spc="105" dirty="0"/>
              <a:t> </a:t>
            </a:r>
            <a:r>
              <a:rPr lang="en-US" spc="-15" dirty="0"/>
              <a:t>volum</a:t>
            </a:r>
            <a:r>
              <a:rPr lang="en-US" spc="-5" dirty="0"/>
              <a:t>e</a:t>
            </a:r>
            <a:r>
              <a:rPr lang="en-US" spc="105" dirty="0"/>
              <a:t> </a:t>
            </a:r>
            <a:r>
              <a:rPr lang="en-US" spc="-10" dirty="0"/>
              <a:t>obtaine</a:t>
            </a:r>
            <a:r>
              <a:rPr lang="en-US" spc="-5" dirty="0"/>
              <a:t>d</a:t>
            </a:r>
            <a:r>
              <a:rPr lang="en-US" spc="105" dirty="0"/>
              <a:t> </a:t>
            </a:r>
            <a:r>
              <a:rPr lang="en-US" spc="-10" dirty="0"/>
              <a:t>b</a:t>
            </a:r>
            <a:r>
              <a:rPr lang="en-US" spc="-5" dirty="0"/>
              <a:t>y</a:t>
            </a:r>
            <a:r>
              <a:rPr lang="en-US" spc="105" dirty="0"/>
              <a:t> </a:t>
            </a:r>
            <a:r>
              <a:rPr lang="en-US" spc="-10" dirty="0"/>
              <a:t>rotatin</a:t>
            </a:r>
            <a:r>
              <a:rPr lang="en-US" spc="-5" dirty="0"/>
              <a:t>g</a:t>
            </a:r>
            <a:r>
              <a:rPr lang="en-US" spc="105" dirty="0"/>
              <a:t> </a:t>
            </a:r>
            <a:r>
              <a:rPr lang="en-US" spc="-5" dirty="0"/>
              <a:t>t</a:t>
            </a:r>
            <a:r>
              <a:rPr lang="en-US" spc="-10" dirty="0"/>
              <a:t>h</a:t>
            </a:r>
            <a:r>
              <a:rPr lang="en-US" spc="-5" dirty="0"/>
              <a:t>e</a:t>
            </a:r>
            <a:r>
              <a:rPr lang="en-US" spc="105" dirty="0"/>
              <a:t> </a:t>
            </a:r>
            <a:r>
              <a:rPr lang="en-US" spc="-10" dirty="0"/>
              <a:t>graph</a:t>
            </a:r>
            <a:r>
              <a:rPr lang="en-US" spc="-5" dirty="0"/>
              <a:t>s</a:t>
            </a:r>
            <a:r>
              <a:rPr lang="en-US" spc="105" dirty="0"/>
              <a:t> </a:t>
            </a:r>
            <a:r>
              <a:rPr lang="en-US" spc="-10" dirty="0"/>
              <a:t>o</a:t>
            </a:r>
            <a:r>
              <a:rPr lang="en-US" spc="-5" dirty="0"/>
              <a:t>f</a:t>
            </a:r>
            <a:r>
              <a:rPr lang="en-US" dirty="0"/>
              <a:t> </a:t>
            </a:r>
            <a:r>
              <a:rPr lang="en-US" spc="75"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5" dirty="0"/>
              <a:t>9</a:t>
            </a:r>
            <a:r>
              <a:rPr lang="en-US" spc="-30" dirty="0"/>
              <a:t> </a:t>
            </a:r>
            <a:r>
              <a:rPr lang="en-US" spc="-185" dirty="0"/>
              <a:t>−</a:t>
            </a:r>
            <a:r>
              <a:rPr lang="en-US" spc="-70" dirty="0"/>
              <a:t> </a:t>
            </a:r>
            <a:r>
              <a:rPr lang="en-US" i="1" spc="-5" dirty="0"/>
              <a:t>x</a:t>
            </a:r>
            <a:r>
              <a:rPr lang="en-US" i="1" spc="-165" dirty="0"/>
              <a:t> </a:t>
            </a:r>
            <a:r>
              <a:rPr lang="en-US" baseline="25925" dirty="0"/>
              <a:t>2 </a:t>
            </a:r>
            <a:r>
              <a:rPr lang="en-US" spc="44" baseline="25925" dirty="0"/>
              <a:t> </a:t>
            </a:r>
            <a:r>
              <a:rPr lang="en-US" spc="-10" dirty="0"/>
              <a:t>and</a:t>
            </a:r>
            <a:endParaRPr lang="en-US" dirty="0"/>
          </a:p>
          <a:p>
            <a:pPr marL="0" indent="0">
              <a:lnSpc>
                <a:spcPct val="100000"/>
              </a:lnSpc>
              <a:buNone/>
            </a:pPr>
            <a:r>
              <a:rPr lang="en-US" i="1" spc="-5" dirty="0"/>
              <a:t>y</a:t>
            </a:r>
            <a:r>
              <a:rPr lang="en-US" i="1" spc="75" dirty="0"/>
              <a:t> </a:t>
            </a:r>
            <a:r>
              <a:rPr lang="en-US" spc="-25" dirty="0"/>
              <a:t>=</a:t>
            </a:r>
            <a:r>
              <a:rPr lang="en-US" spc="-40" dirty="0"/>
              <a:t> </a:t>
            </a:r>
            <a:r>
              <a:rPr lang="en-US" spc="-10" dirty="0"/>
              <a:t>1</a:t>
            </a:r>
            <a:r>
              <a:rPr lang="en-US" spc="-5" dirty="0"/>
              <a:t>2 for 0</a:t>
            </a:r>
            <a:r>
              <a:rPr lang="en-US" spc="25" dirty="0"/>
              <a:t> </a:t>
            </a:r>
            <a:r>
              <a:rPr lang="en-US" spc="-50" dirty="0"/>
              <a:t>≤</a:t>
            </a:r>
            <a:r>
              <a:rPr lang="en-US" spc="-15" dirty="0"/>
              <a:t> </a:t>
            </a:r>
            <a:r>
              <a:rPr lang="en-US" i="1" spc="-5" dirty="0"/>
              <a:t>x</a:t>
            </a:r>
            <a:r>
              <a:rPr lang="en-US" i="1" spc="114" dirty="0"/>
              <a:t> </a:t>
            </a:r>
            <a:r>
              <a:rPr lang="en-US" spc="-50" dirty="0"/>
              <a:t>≤</a:t>
            </a:r>
            <a:r>
              <a:rPr lang="en-US" spc="-40" dirty="0"/>
              <a:t> </a:t>
            </a:r>
            <a:r>
              <a:rPr lang="en-US" spc="-5" dirty="0"/>
              <a:t>3 </a:t>
            </a:r>
            <a:r>
              <a:rPr lang="en-US" spc="-10" dirty="0"/>
              <a:t>about (a) the</a:t>
            </a:r>
            <a:r>
              <a:rPr lang="en-US" spc="-5" dirty="0"/>
              <a:t> line</a:t>
            </a:r>
            <a:r>
              <a:rPr lang="en-US" spc="60" dirty="0"/>
              <a:t> </a:t>
            </a:r>
            <a:r>
              <a:rPr lang="en-US" i="1" spc="-5" dirty="0"/>
              <a:t>y</a:t>
            </a:r>
            <a:r>
              <a:rPr lang="en-US" i="1" spc="75" dirty="0"/>
              <a:t> </a:t>
            </a:r>
            <a:r>
              <a:rPr lang="en-US" spc="-25" dirty="0"/>
              <a:t>=</a:t>
            </a:r>
            <a:r>
              <a:rPr lang="en-US" spc="-40" dirty="0"/>
              <a:t> </a:t>
            </a:r>
            <a:r>
              <a:rPr lang="en-US" spc="-10" dirty="0"/>
              <a:t>1</a:t>
            </a:r>
            <a:r>
              <a:rPr lang="en-US" spc="-5" dirty="0"/>
              <a:t>2 and (b)</a:t>
            </a:r>
            <a:r>
              <a:rPr lang="en-US" b="1" spc="110" dirty="0"/>
              <a:t> </a:t>
            </a:r>
            <a:r>
              <a:rPr lang="en-US" b="1" spc="-10" dirty="0"/>
              <a:t>t</a:t>
            </a:r>
            <a:r>
              <a:rPr lang="en-US" spc="-10" dirty="0"/>
              <a:t>he</a:t>
            </a:r>
            <a:r>
              <a:rPr lang="en-US" spc="-5" dirty="0"/>
              <a:t> line</a:t>
            </a:r>
            <a:r>
              <a:rPr lang="en-US" spc="60" dirty="0"/>
              <a:t> </a:t>
            </a:r>
            <a:r>
              <a:rPr lang="en-US" i="1" spc="-5" dirty="0"/>
              <a:t>y</a:t>
            </a:r>
            <a:r>
              <a:rPr lang="en-US" i="1" spc="75" dirty="0"/>
              <a:t> </a:t>
            </a:r>
            <a:r>
              <a:rPr lang="en-US" spc="-25" dirty="0"/>
              <a:t>=</a:t>
            </a:r>
            <a:r>
              <a:rPr lang="en-US" spc="-40" dirty="0"/>
              <a:t> </a:t>
            </a:r>
            <a:r>
              <a:rPr lang="en-US" spc="-10" dirty="0"/>
              <a:t>15.  </a:t>
            </a:r>
            <a:endParaRPr lang="en-US" dirty="0"/>
          </a:p>
          <a:p>
            <a:pPr marL="0" indent="0">
              <a:lnSpc>
                <a:spcPct val="100000"/>
              </a:lnSpc>
              <a:spcBef>
                <a:spcPts val="465"/>
              </a:spcBef>
              <a:buNone/>
            </a:pPr>
            <a:r>
              <a:rPr lang="en-US" spc="-10" dirty="0"/>
              <a:t>The</a:t>
            </a:r>
            <a:r>
              <a:rPr lang="en-US" spc="-5" dirty="0"/>
              <a:t> resulting solids </a:t>
            </a:r>
            <a:r>
              <a:rPr lang="en-US" spc="-10" dirty="0"/>
              <a:t>a</a:t>
            </a:r>
            <a:r>
              <a:rPr lang="en-US" spc="-5" dirty="0"/>
              <a:t>re illustrated in </a:t>
            </a:r>
            <a:r>
              <a:rPr lang="en-US" spc="-15" dirty="0"/>
              <a:t>F</a:t>
            </a:r>
            <a:r>
              <a:rPr lang="en-US" spc="-5" dirty="0"/>
              <a:t>igure </a:t>
            </a:r>
            <a:r>
              <a:rPr lang="en-US" spc="-10" dirty="0"/>
              <a:t>8</a:t>
            </a:r>
            <a:r>
              <a:rPr lang="en-US" spc="-5" dirty="0"/>
              <a:t>.</a:t>
            </a:r>
            <a:endParaRPr lang="en-US" dirty="0"/>
          </a:p>
          <a:p>
            <a:pPr>
              <a:lnSpc>
                <a:spcPct val="100000"/>
              </a:lnSpc>
              <a:spcBef>
                <a:spcPts val="14"/>
              </a:spcBef>
            </a:pPr>
            <a:endParaRPr lang="en-US" sz="2000" dirty="0">
              <a:latin typeface="Times New Roman"/>
              <a:cs typeface="Times New Roman"/>
            </a:endParaRPr>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spc="-15" dirty="0"/>
          </a:p>
          <a:p>
            <a:pPr marL="36900" indent="0">
              <a:lnSpc>
                <a:spcPct val="100000"/>
              </a:lnSpc>
              <a:buNone/>
            </a:pPr>
            <a:endParaRPr lang="en-US" dirty="0">
              <a:latin typeface="Times New Roman"/>
              <a:cs typeface="Times New Roman"/>
            </a:endParaRPr>
          </a:p>
        </p:txBody>
      </p:sp>
      <p:pic>
        <p:nvPicPr>
          <p:cNvPr id="4" name="Picture 3" descr="Three graphs, labeled A, B, and C show the area between functions to be rotated about two different axes of rotation not the x axis, one resulting in a disk, the other a washer.&#10;In graph a, labeled f of x equals 9 minus x squared, the x axis has points x and 3 labeled, with x being between 0 and 3 on the x axis. On the y axis the points 9, 12, and 15 are marked. The curve of y equals f of x begins on the y axis at y equals 9, is concave down, descending to the x axis at x equals 3. A horizontal line at y equals 12 is labeled a and a horizontal line at y equals 15 is labeled b. A line segment connects point capital b on f of x to point capital a on the horizontal line y equals 12 at x equals x. Circular arrows are about both axes of rotation. In graph b, labeled in a, rotation about the line y equals 12, the x axis has points x and 3 labeled, with x being between 0 and 3 on the x axis. On the y axis the point 9 and 12 are marked, and the z axis is not shown. The curve of the solid around the axis of rotation has the shape of the curve of f of x. A cross section shows a circular disk. A line segment connecting a point on the function and the axis of rotation is labeled capital r equals 12 minus f of x. In graph c, labeled in b, rotation about the line y equals 15, the x axis has points x and 3 labeled, with x being between 0 and 3 on the x axis. On the y axis the point 9, 12, and 15 are marked, and the z axis is not shown. The curve of the solid around the axis of rotation has the shape of the curve of f of x. A cross section shows a circular washer. A vertical line segment from the curve to the axis of rotation is labeled capital r subscript outer equals 15 minus f of x. A vertical line segment from the line y equals 12 to the line y equals 15 is labeled capital r subscript inner equals 3.">
            <a:extLst>
              <a:ext uri="{FF2B5EF4-FFF2-40B4-BE49-F238E27FC236}">
                <a16:creationId xmlns="" xmlns:a16="http://schemas.microsoft.com/office/drawing/2014/main" id="{5180CA12-06E7-4706-A439-CEA169836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940" y="3144834"/>
            <a:ext cx="8518286" cy="2874339"/>
          </a:xfrm>
          <a:prstGeom prst="rect">
            <a:avLst/>
          </a:prstGeom>
        </p:spPr>
      </p:pic>
    </p:spTree>
    <p:extLst>
      <p:ext uri="{BB962C8B-B14F-4D97-AF65-F5344CB8AC3E}">
        <p14:creationId xmlns:p14="http://schemas.microsoft.com/office/powerpoint/2010/main" val="2290686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12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b="1" spc="-5" dirty="0">
                    <a:solidFill>
                      <a:schemeClr val="tx1"/>
                    </a:solidFill>
                    <a:latin typeface="Times New Roman"/>
                    <a:cs typeface="Times New Roman"/>
                  </a:rPr>
                  <a:t>Solution </a:t>
                </a:r>
                <a:r>
                  <a:rPr lang="en-US" b="1" spc="95" dirty="0">
                    <a:solidFill>
                      <a:schemeClr val="tx1"/>
                    </a:solidFill>
                    <a:latin typeface="Times New Roman"/>
                    <a:cs typeface="Times New Roman"/>
                  </a:rPr>
                  <a:t> </a:t>
                </a:r>
                <a:r>
                  <a:rPr lang="en-US" spc="-10" dirty="0">
                    <a:solidFill>
                      <a:schemeClr val="tx1"/>
                    </a:solidFill>
                    <a:latin typeface="Times New Roman"/>
                    <a:cs typeface="Times New Roman"/>
                  </a:rPr>
                  <a:t>To</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set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p</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integrals,</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let’s</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v</a:t>
                </a:r>
                <a:r>
                  <a:rPr lang="en-US" spc="-5" dirty="0">
                    <a:solidFill>
                      <a:schemeClr val="tx1"/>
                    </a:solidFill>
                    <a:latin typeface="Times New Roman"/>
                    <a:cs typeface="Times New Roman"/>
                  </a:rPr>
                  <a:t>isualize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cross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section.</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d</a:t>
                </a:r>
                <a:r>
                  <a:rPr lang="en-US" spc="-5" dirty="0">
                    <a:solidFill>
                      <a:schemeClr val="tx1"/>
                    </a:solidFill>
                    <a:latin typeface="Times New Roman"/>
                    <a:cs typeface="Times New Roman"/>
                  </a:rPr>
                  <a:t>isk</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washer?</a:t>
                </a:r>
                <a:endParaRPr lang="en-US" dirty="0">
                  <a:solidFill>
                    <a:schemeClr val="tx1"/>
                  </a:solidFill>
                  <a:latin typeface="Times New Roman"/>
                  <a:cs typeface="Times New Roman"/>
                </a:endParaRPr>
              </a:p>
              <a:p>
                <a:pPr marL="36900" indent="0">
                  <a:lnSpc>
                    <a:spcPct val="100000"/>
                  </a:lnSpc>
                  <a:buNone/>
                </a:pPr>
                <a:endParaRPr lang="en-US" spc="-10" dirty="0">
                  <a:solidFill>
                    <a:schemeClr val="tx1"/>
                  </a:solidFill>
                  <a:latin typeface="Times New Roman"/>
                  <a:cs typeface="Times New Roman"/>
                </a:endParaRPr>
              </a:p>
              <a:p>
                <a:pPr marL="36900" indent="0">
                  <a:lnSpc>
                    <a:spcPct val="100000"/>
                  </a:lnSpc>
                  <a:buNone/>
                </a:pPr>
                <a:r>
                  <a:rPr lang="en-US" spc="-10" dirty="0">
                    <a:solidFill>
                      <a:schemeClr val="tx1"/>
                    </a:solidFill>
                    <a:latin typeface="Times New Roman"/>
                    <a:cs typeface="Times New Roman"/>
                  </a:rPr>
                  <a:t>(a) Figur</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8(B</a:t>
                </a:r>
                <a:r>
                  <a:rPr lang="en-US" spc="-5" dirty="0">
                    <a:solidFill>
                      <a:schemeClr val="tx1"/>
                    </a:solidFill>
                    <a:latin typeface="Times New Roman"/>
                    <a:cs typeface="Times New Roman"/>
                  </a:rPr>
                  <a:t>) s</a:t>
                </a:r>
                <a:r>
                  <a:rPr lang="en-US" spc="-15" dirty="0">
                    <a:solidFill>
                      <a:schemeClr val="tx1"/>
                    </a:solidFill>
                    <a:latin typeface="Times New Roman"/>
                    <a:cs typeface="Times New Roman"/>
                  </a:rPr>
                  <a:t>how</a:t>
                </a:r>
                <a:r>
                  <a:rPr lang="en-US" spc="-5" dirty="0">
                    <a:solidFill>
                      <a:schemeClr val="tx1"/>
                    </a:solidFill>
                    <a:latin typeface="Times New Roman"/>
                    <a:cs typeface="Times New Roman"/>
                  </a:rPr>
                  <a:t>s 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95" dirty="0">
                    <a:solidFill>
                      <a:schemeClr val="tx1"/>
                    </a:solidFill>
                    <a:latin typeface="Times New Roman"/>
                    <a:cs typeface="Times New Roman"/>
                  </a:rPr>
                  <a:t> </a:t>
                </a:r>
                <a:r>
                  <a:rPr lang="en-US" i="1" spc="80" dirty="0">
                    <a:solidFill>
                      <a:schemeClr val="tx1"/>
                    </a:solidFill>
                    <a:latin typeface="Times New Roman"/>
                    <a:cs typeface="Times New Roman"/>
                  </a:rPr>
                  <a:t>A</a:t>
                </a:r>
                <a:r>
                  <a:rPr lang="en-US" i="1" spc="-10" dirty="0">
                    <a:solidFill>
                      <a:schemeClr val="tx1"/>
                    </a:solidFill>
                    <a:latin typeface="Times New Roman"/>
                    <a:cs typeface="Times New Roman"/>
                  </a:rPr>
                  <a:t>B</a:t>
                </a:r>
                <a:r>
                  <a:rPr lang="en-US" i="1" spc="60" dirty="0">
                    <a:solidFill>
                      <a:schemeClr val="tx1"/>
                    </a:solidFill>
                    <a:latin typeface="Times New Roman"/>
                    <a:cs typeface="Times New Roman"/>
                  </a:rPr>
                  <a:t> </a:t>
                </a:r>
                <a:r>
                  <a:rPr lang="en-US" spc="-10" dirty="0">
                    <a:solidFill>
                      <a:schemeClr val="tx1"/>
                    </a:solidFill>
                    <a:latin typeface="Times New Roman"/>
                    <a:cs typeface="Times New Roman"/>
                  </a:rPr>
                  <a:t>rotate</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abou</a:t>
                </a:r>
                <a:r>
                  <a:rPr lang="en-US" spc="-5" dirty="0">
                    <a:solidFill>
                      <a:schemeClr val="tx1"/>
                    </a:solidFill>
                    <a:latin typeface="Times New Roman"/>
                    <a:cs typeface="Times New Roman"/>
                  </a:rPr>
                  <a:t>t</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2 </a:t>
                </a:r>
                <a:r>
                  <a:rPr lang="en-US" spc="-10" dirty="0">
                    <a:solidFill>
                      <a:schemeClr val="tx1"/>
                    </a:solidFill>
                    <a:latin typeface="Times New Roman"/>
                    <a:cs typeface="Times New Roman"/>
                  </a:rPr>
                  <a:t>generate</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disk</a:t>
                </a:r>
                <a:r>
                  <a:rPr lang="en-US" i="1" spc="1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radius </a:t>
                </a:r>
                <a:r>
                  <a:rPr lang="en-US" i="1" spc="-10" dirty="0">
                    <a:solidFill>
                      <a:schemeClr val="tx1"/>
                    </a:solidFill>
                    <a:latin typeface="Times New Roman"/>
                    <a:cs typeface="Times New Roman"/>
                  </a:rPr>
                  <a:t>R</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lengt</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95" dirty="0">
                    <a:solidFill>
                      <a:schemeClr val="tx1"/>
                    </a:solidFill>
                    <a:latin typeface="Times New Roman"/>
                    <a:cs typeface="Times New Roman"/>
                  </a:rPr>
                  <a:t> </a:t>
                </a:r>
                <a:r>
                  <a:rPr lang="en-US" i="1" spc="80" dirty="0">
                    <a:solidFill>
                      <a:schemeClr val="tx1"/>
                    </a:solidFill>
                    <a:latin typeface="Times New Roman"/>
                    <a:cs typeface="Times New Roman"/>
                  </a:rPr>
                  <a:t>A</a:t>
                </a:r>
                <a:r>
                  <a:rPr lang="en-US" i="1" spc="-10" dirty="0">
                    <a:solidFill>
                      <a:schemeClr val="tx1"/>
                    </a:solidFill>
                    <a:latin typeface="Times New Roman"/>
                    <a:cs typeface="Times New Roman"/>
                  </a:rPr>
                  <a:t>B</a:t>
                </a:r>
                <a:r>
                  <a:rPr lang="en-US" i="1" spc="9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2</a:t>
                </a:r>
                <a:r>
                  <a:rPr lang="en-US" spc="-3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120"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2</a:t>
                </a:r>
                <a:r>
                  <a:rPr lang="en-US" spc="-3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(9</a:t>
                </a:r>
                <a:r>
                  <a:rPr lang="en-US" spc="-3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75" baseline="29629"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3</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baseline="29629" dirty="0">
                    <a:solidFill>
                      <a:schemeClr val="tx1"/>
                    </a:solidFill>
                    <a:latin typeface="Times New Roman"/>
                    <a:cs typeface="Times New Roman"/>
                  </a:rPr>
                  <a:t>2</a:t>
                </a:r>
                <a:r>
                  <a:rPr lang="en-US" spc="-5" dirty="0">
                    <a:latin typeface="Times New Roman"/>
                    <a:cs typeface="Times New Roman"/>
                  </a:rPr>
                  <a:t>.</a:t>
                </a:r>
                <a:endParaRPr lang="en-US" baseline="29629" dirty="0">
                  <a:solidFill>
                    <a:schemeClr val="tx1"/>
                  </a:solidFill>
                  <a:latin typeface="Times New Roman"/>
                  <a:cs typeface="Times New Roman"/>
                </a:endParaRPr>
              </a:p>
              <a:p>
                <a:pPr marL="0" indent="0">
                  <a:lnSpc>
                    <a:spcPct val="100000"/>
                  </a:lnSpc>
                  <a:spcBef>
                    <a:spcPts val="1090"/>
                  </a:spcBef>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5" dirty="0">
                    <a:solidFill>
                      <a:schemeClr val="tx1"/>
                    </a:solidFill>
                    <a:latin typeface="Times New Roman"/>
                    <a:cs typeface="Times New Roman"/>
                  </a:rPr>
                  <a:t>volum</a:t>
                </a:r>
                <a:r>
                  <a:rPr lang="en-US" spc="-5" dirty="0">
                    <a:solidFill>
                      <a:schemeClr val="tx1"/>
                    </a:solidFill>
                    <a:latin typeface="Times New Roman"/>
                    <a:cs typeface="Times New Roman"/>
                  </a:rPr>
                  <a:t>e </a:t>
                </a:r>
                <a:r>
                  <a:rPr lang="en-US" spc="-15" dirty="0">
                    <a:solidFill>
                      <a:schemeClr val="tx1"/>
                    </a:solidFill>
                    <a:latin typeface="Times New Roman"/>
                    <a:cs typeface="Times New Roman"/>
                  </a:rPr>
                  <a:t>whe</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rotat</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abou</a:t>
                </a:r>
                <a:r>
                  <a:rPr lang="en-US" spc="-5" dirty="0">
                    <a:solidFill>
                      <a:schemeClr val="tx1"/>
                    </a:solidFill>
                    <a:latin typeface="Times New Roman"/>
                    <a:cs typeface="Times New Roman"/>
                  </a:rPr>
                  <a:t>t</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2 is</a:t>
                </a:r>
                <a:endParaRPr lang="en-US" spc="-15"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pc="-15" smtClean="0">
                          <a:solidFill>
                            <a:schemeClr val="tx1"/>
                          </a:solidFill>
                          <a:latin typeface="Cambria Math" panose="02040503050406030204" pitchFamily="18" charset="0"/>
                        </a:rPr>
                        <m:t>𝑉</m:t>
                      </m:r>
                      <m:r>
                        <a:rPr lang="en-US" b="0" i="1" spc="-15" smtClean="0">
                          <a:solidFill>
                            <a:schemeClr val="tx1"/>
                          </a:solidFill>
                          <a:latin typeface="Cambria Math" panose="02040503050406030204" pitchFamily="18" charset="0"/>
                        </a:rPr>
                        <m:t>=</m:t>
                      </m:r>
                      <m:r>
                        <a:rPr lang="en-US" b="0" i="1" spc="-15" smtClean="0">
                          <a:solidFill>
                            <a:schemeClr val="tx1"/>
                          </a:solidFill>
                          <a:latin typeface="Cambria Math" panose="02040503050406030204" pitchFamily="18" charset="0"/>
                          <a:ea typeface="Cambria Math" panose="02040503050406030204" pitchFamily="18" charset="0"/>
                        </a:rPr>
                        <m:t>𝜋</m:t>
                      </m:r>
                      <m:nary>
                        <m:naryPr>
                          <m:ctrlPr>
                            <a:rPr lang="en-US" i="1" spc="-15" smtClean="0">
                              <a:solidFill>
                                <a:schemeClr val="tx1"/>
                              </a:solidFill>
                              <a:latin typeface="Cambria Math" panose="02040503050406030204" pitchFamily="18" charset="0"/>
                            </a:rPr>
                          </m:ctrlPr>
                        </m:naryPr>
                        <m:sub>
                          <m:r>
                            <m:rPr>
                              <m:brk m:alnAt="23"/>
                            </m:rPr>
                            <a:rPr lang="en-US" b="0" i="1" spc="-15" smtClean="0">
                              <a:solidFill>
                                <a:schemeClr val="tx1"/>
                              </a:solidFill>
                              <a:latin typeface="Cambria Math" panose="02040503050406030204" pitchFamily="18" charset="0"/>
                            </a:rPr>
                            <m:t>0</m:t>
                          </m:r>
                        </m:sub>
                        <m:sup>
                          <m:r>
                            <a:rPr lang="en-US" b="0" i="1" spc="-15" smtClean="0">
                              <a:solidFill>
                                <a:schemeClr val="tx1"/>
                              </a:solidFill>
                              <a:latin typeface="Cambria Math" panose="02040503050406030204" pitchFamily="18" charset="0"/>
                            </a:rPr>
                            <m:t>3</m:t>
                          </m:r>
                        </m:sup>
                        <m:e>
                          <m:sSup>
                            <m:sSupPr>
                              <m:ctrlPr>
                                <a:rPr lang="en-US" i="1" spc="-15" smtClean="0">
                                  <a:solidFill>
                                    <a:schemeClr val="tx1"/>
                                  </a:solidFill>
                                  <a:latin typeface="Cambria Math" panose="02040503050406030204" pitchFamily="18" charset="0"/>
                                </a:rPr>
                              </m:ctrlPr>
                            </m:sSupPr>
                            <m:e>
                              <m:r>
                                <a:rPr lang="en-US" b="0" i="1" spc="-15" smtClean="0">
                                  <a:solidFill>
                                    <a:schemeClr val="tx1"/>
                                  </a:solidFill>
                                  <a:latin typeface="Cambria Math" panose="02040503050406030204" pitchFamily="18" charset="0"/>
                                </a:rPr>
                                <m:t>𝑅</m:t>
                              </m:r>
                            </m:e>
                            <m:sup>
                              <m:r>
                                <a:rPr lang="en-US" b="0" i="1" spc="-15" smtClean="0">
                                  <a:solidFill>
                                    <a:schemeClr val="tx1"/>
                                  </a:solidFill>
                                  <a:latin typeface="Cambria Math" panose="02040503050406030204" pitchFamily="18" charset="0"/>
                                </a:rPr>
                                <m:t>2</m:t>
                              </m:r>
                            </m:sup>
                          </m:sSup>
                        </m:e>
                      </m:nary>
                      <m:r>
                        <a:rPr lang="en-US" b="0" i="1" spc="-15" smtClean="0">
                          <a:solidFill>
                            <a:schemeClr val="tx1"/>
                          </a:solidFill>
                          <a:latin typeface="Cambria Math" panose="02040503050406030204" pitchFamily="18" charset="0"/>
                        </a:rPr>
                        <m:t>𝑑𝑥</m:t>
                      </m:r>
                      <m:r>
                        <a:rPr lang="en-US" b="0" i="1" spc="-15" smtClean="0">
                          <a:solidFill>
                            <a:schemeClr val="tx1"/>
                          </a:solidFill>
                          <a:latin typeface="Cambria Math" panose="02040503050406030204" pitchFamily="18" charset="0"/>
                        </a:rPr>
                        <m:t>=</m:t>
                      </m:r>
                      <m:r>
                        <a:rPr lang="en-US" b="0" i="1" spc="-15" smtClean="0">
                          <a:solidFill>
                            <a:schemeClr val="tx1"/>
                          </a:solidFill>
                          <a:latin typeface="Cambria Math" panose="02040503050406030204" pitchFamily="18" charset="0"/>
                          <a:ea typeface="Cambria Math" panose="02040503050406030204" pitchFamily="18" charset="0"/>
                        </a:rPr>
                        <m:t>𝜋</m:t>
                      </m:r>
                      <m:nary>
                        <m:naryPr>
                          <m:ctrlPr>
                            <a:rPr lang="en-US" b="0" i="1" spc="-15" smtClean="0">
                              <a:solidFill>
                                <a:schemeClr val="tx1"/>
                              </a:solidFill>
                              <a:latin typeface="Cambria Math" panose="02040503050406030204" pitchFamily="18" charset="0"/>
                              <a:ea typeface="Cambria Math" panose="02040503050406030204" pitchFamily="18" charset="0"/>
                            </a:rPr>
                          </m:ctrlPr>
                        </m:naryPr>
                        <m:sub>
                          <m:r>
                            <m:rPr>
                              <m:brk m:alnAt="23"/>
                            </m:rPr>
                            <a:rPr lang="en-US" b="0" i="1" spc="-15" smtClean="0">
                              <a:solidFill>
                                <a:schemeClr val="tx1"/>
                              </a:solidFill>
                              <a:latin typeface="Cambria Math" panose="02040503050406030204" pitchFamily="18" charset="0"/>
                              <a:ea typeface="Cambria Math" panose="02040503050406030204" pitchFamily="18" charset="0"/>
                            </a:rPr>
                            <m:t>0</m:t>
                          </m:r>
                        </m:sub>
                        <m:sup>
                          <m:r>
                            <a:rPr lang="en-US" b="0" i="1" spc="-15" smtClean="0">
                              <a:solidFill>
                                <a:schemeClr val="tx1"/>
                              </a:solidFill>
                              <a:latin typeface="Cambria Math" panose="02040503050406030204" pitchFamily="18" charset="0"/>
                              <a:ea typeface="Cambria Math" panose="02040503050406030204" pitchFamily="18" charset="0"/>
                            </a:rPr>
                            <m:t>3</m:t>
                          </m:r>
                        </m:sup>
                        <m:e>
                          <m:sSup>
                            <m:sSupPr>
                              <m:ctrlPr>
                                <a:rPr lang="en-US" b="0" i="1" spc="-15" smtClean="0">
                                  <a:solidFill>
                                    <a:schemeClr val="tx1"/>
                                  </a:solidFill>
                                  <a:latin typeface="Cambria Math" panose="02040503050406030204" pitchFamily="18" charset="0"/>
                                  <a:ea typeface="Cambria Math" panose="02040503050406030204" pitchFamily="18" charset="0"/>
                                </a:rPr>
                              </m:ctrlPr>
                            </m:sSupPr>
                            <m:e>
                              <m:d>
                                <m:dPr>
                                  <m:ctrlPr>
                                    <a:rPr lang="en-US" b="0" i="1" spc="-15" smtClean="0">
                                      <a:solidFill>
                                        <a:schemeClr val="tx1"/>
                                      </a:solidFill>
                                      <a:latin typeface="Cambria Math" panose="02040503050406030204" pitchFamily="18" charset="0"/>
                                      <a:ea typeface="Cambria Math" panose="02040503050406030204" pitchFamily="18" charset="0"/>
                                    </a:rPr>
                                  </m:ctrlPr>
                                </m:dPr>
                                <m:e>
                                  <m:r>
                                    <a:rPr lang="en-US" b="0" i="1" spc="-15" smtClean="0">
                                      <a:solidFill>
                                        <a:schemeClr val="tx1"/>
                                      </a:solidFill>
                                      <a:latin typeface="Cambria Math" panose="02040503050406030204" pitchFamily="18" charset="0"/>
                                      <a:ea typeface="Cambria Math" panose="02040503050406030204" pitchFamily="18" charset="0"/>
                                    </a:rPr>
                                    <m:t>3+</m:t>
                                  </m:r>
                                  <m:sSup>
                                    <m:sSupPr>
                                      <m:ctrlPr>
                                        <a:rPr lang="en-US" b="0" i="1" spc="-15" smtClean="0">
                                          <a:solidFill>
                                            <a:schemeClr val="tx1"/>
                                          </a:solidFill>
                                          <a:latin typeface="Cambria Math" panose="02040503050406030204" pitchFamily="18" charset="0"/>
                                          <a:ea typeface="Cambria Math" panose="02040503050406030204" pitchFamily="18" charset="0"/>
                                        </a:rPr>
                                      </m:ctrlPr>
                                    </m:sSupPr>
                                    <m:e>
                                      <m:r>
                                        <a:rPr lang="en-US" b="0" i="1" spc="-15" smtClean="0">
                                          <a:solidFill>
                                            <a:schemeClr val="tx1"/>
                                          </a:solidFill>
                                          <a:latin typeface="Cambria Math" panose="02040503050406030204" pitchFamily="18" charset="0"/>
                                          <a:ea typeface="Cambria Math" panose="02040503050406030204" pitchFamily="18" charset="0"/>
                                        </a:rPr>
                                        <m:t>𝑥</m:t>
                                      </m:r>
                                    </m:e>
                                    <m:sup>
                                      <m:r>
                                        <a:rPr lang="en-US" b="0" i="1" spc="-15" smtClean="0">
                                          <a:solidFill>
                                            <a:schemeClr val="tx1"/>
                                          </a:solidFill>
                                          <a:latin typeface="Cambria Math" panose="02040503050406030204" pitchFamily="18" charset="0"/>
                                          <a:ea typeface="Cambria Math" panose="02040503050406030204" pitchFamily="18" charset="0"/>
                                        </a:rPr>
                                        <m:t>2</m:t>
                                      </m:r>
                                    </m:sup>
                                  </m:sSup>
                                </m:e>
                              </m:d>
                            </m:e>
                            <m:sup>
                              <m:r>
                                <a:rPr lang="en-US" b="0" i="1" spc="-15" smtClean="0">
                                  <a:solidFill>
                                    <a:schemeClr val="tx1"/>
                                  </a:solidFill>
                                  <a:latin typeface="Cambria Math" panose="02040503050406030204" pitchFamily="18" charset="0"/>
                                  <a:ea typeface="Cambria Math" panose="02040503050406030204" pitchFamily="18" charset="0"/>
                                </a:rPr>
                                <m:t>2</m:t>
                              </m:r>
                            </m:sup>
                          </m:sSup>
                        </m:e>
                      </m:nary>
                      <m:r>
                        <a:rPr lang="en-US" b="0" i="1" spc="-15" smtClean="0">
                          <a:solidFill>
                            <a:schemeClr val="tx1"/>
                          </a:solidFill>
                          <a:latin typeface="Cambria Math" panose="02040503050406030204" pitchFamily="18" charset="0"/>
                          <a:ea typeface="Cambria Math" panose="02040503050406030204" pitchFamily="18" charset="0"/>
                        </a:rPr>
                        <m:t>𝑑𝑥</m:t>
                      </m:r>
                    </m:oMath>
                  </m:oMathPara>
                </a14:m>
                <a:endParaRPr lang="en-US" spc="-15" dirty="0">
                  <a:solidFill>
                    <a:schemeClr val="tx1"/>
                  </a:solidFill>
                </a:endParaRPr>
              </a:p>
              <a:p>
                <a:pPr marL="36900" indent="0">
                  <a:lnSpc>
                    <a:spcPct val="100000"/>
                  </a:lnSpc>
                  <a:buNone/>
                </a:pPr>
                <a:endParaRPr lang="en-US" spc="-15"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𝜋</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3</m:t>
                          </m:r>
                        </m:sup>
                        <m:e>
                          <m:r>
                            <a:rPr lang="en-US" b="0" i="1" smtClean="0">
                              <a:solidFill>
                                <a:schemeClr val="tx1"/>
                              </a:solidFill>
                              <a:latin typeface="Cambria Math" panose="02040503050406030204" pitchFamily="18" charset="0"/>
                              <a:ea typeface="Cambria Math" panose="02040503050406030204" pitchFamily="18" charset="0"/>
                              <a:cs typeface="Times New Roman"/>
                            </a:rPr>
                            <m:t>(9+6</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r>
                            <a:rPr lang="en-US" b="0" i="1" smtClean="0">
                              <a:solidFill>
                                <a:schemeClr val="tx1"/>
                              </a:solidFill>
                              <a:latin typeface="Cambria Math" panose="02040503050406030204" pitchFamily="18" charset="0"/>
                              <a:ea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p>
                              <m:r>
                                <a:rPr lang="en-US" b="0" i="1" smtClean="0">
                                  <a:solidFill>
                                    <a:schemeClr val="tx1"/>
                                  </a:solidFill>
                                  <a:latin typeface="Cambria Math" panose="02040503050406030204" pitchFamily="18" charset="0"/>
                                  <a:ea typeface="Cambria Math" panose="02040503050406030204" pitchFamily="18" charset="0"/>
                                  <a:cs typeface="Times New Roman"/>
                                </a:rPr>
                                <m:t>4</m:t>
                              </m:r>
                            </m:sup>
                          </m:sSup>
                          <m:r>
                            <a:rPr lang="en-US" b="0" i="1" smtClean="0">
                              <a:solidFill>
                                <a:schemeClr val="tx1"/>
                              </a:solidFill>
                              <a:latin typeface="Cambria Math" panose="02040503050406030204" pitchFamily="18" charset="0"/>
                              <a:ea typeface="Cambria Math" panose="02040503050406030204" pitchFamily="18" charset="0"/>
                              <a:cs typeface="Times New Roman"/>
                            </a:rPr>
                            <m:t>)</m:t>
                          </m:r>
                        </m:e>
                      </m:nary>
                      <m:r>
                        <a:rPr lang="en-US" b="0" i="1" smtClean="0">
                          <a:solidFill>
                            <a:schemeClr val="tx1"/>
                          </a:solidFill>
                          <a:latin typeface="Cambria Math" panose="02040503050406030204" pitchFamily="18" charset="0"/>
                          <a:ea typeface="Cambria Math" panose="02040503050406030204" pitchFamily="18" charset="0"/>
                          <a:cs typeface="Times New Roman"/>
                        </a:rPr>
                        <m:t>𝑑𝑥</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𝜋</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9</m:t>
                          </m:r>
                          <m:r>
                            <a:rPr lang="en-US" b="0" i="1" smtClean="0">
                              <a:solidFill>
                                <a:schemeClr val="tx1"/>
                              </a:solidFill>
                              <a:latin typeface="Cambria Math" panose="02040503050406030204" pitchFamily="18" charset="0"/>
                              <a:ea typeface="Cambria Math" panose="02040503050406030204" pitchFamily="18" charset="0"/>
                              <a:cs typeface="Times New Roman"/>
                            </a:rPr>
                            <m:t>𝑥</m:t>
                          </m:r>
                          <m:r>
                            <a:rPr lang="en-US" b="0" i="1" smtClean="0">
                              <a:solidFill>
                                <a:schemeClr val="tx1"/>
                              </a:solidFill>
                              <a:latin typeface="Cambria Math" panose="02040503050406030204" pitchFamily="18" charset="0"/>
                              <a:ea typeface="Cambria Math" panose="02040503050406030204" pitchFamily="18" charset="0"/>
                              <a:cs typeface="Times New Roman"/>
                            </a:rPr>
                            <m:t>+2</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p>
                              <m:r>
                                <a:rPr lang="en-US" b="0" i="1" smtClean="0">
                                  <a:solidFill>
                                    <a:schemeClr val="tx1"/>
                                  </a:solidFill>
                                  <a:latin typeface="Cambria Math" panose="02040503050406030204" pitchFamily="18" charset="0"/>
                                  <a:ea typeface="Cambria Math" panose="02040503050406030204" pitchFamily="18" charset="0"/>
                                  <a:cs typeface="Times New Roman"/>
                                </a:rPr>
                                <m:t>3</m:t>
                              </m:r>
                            </m:sup>
                          </m:sSup>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5</m:t>
                              </m:r>
                            </m:den>
                          </m:f>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p>
                              <m:r>
                                <a:rPr lang="en-US" b="0" i="1" smtClean="0">
                                  <a:solidFill>
                                    <a:schemeClr val="tx1"/>
                                  </a:solidFill>
                                  <a:latin typeface="Cambria Math" panose="02040503050406030204" pitchFamily="18" charset="0"/>
                                  <a:ea typeface="Cambria Math" panose="02040503050406030204" pitchFamily="18" charset="0"/>
                                  <a:cs typeface="Times New Roman"/>
                                </a:rPr>
                                <m:t>5</m:t>
                              </m:r>
                            </m:sup>
                          </m:sSup>
                        </m:e>
                      </m:d>
                      <m:sSubSup>
                        <m:sSub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SupPr>
                        <m:e>
                          <m:r>
                            <a:rPr lang="en-US" b="0" i="1" smtClean="0">
                              <a:solidFill>
                                <a:schemeClr val="tx1"/>
                              </a:solidFill>
                              <a:latin typeface="Cambria Math" panose="02040503050406030204" pitchFamily="18" charset="0"/>
                              <a:ea typeface="Cambria Math" panose="02040503050406030204" pitchFamily="18" charset="0"/>
                              <a:cs typeface="Times New Roman"/>
                            </a:rPr>
                            <m:t>|</m:t>
                          </m:r>
                        </m:e>
                        <m:sub>
                          <m:r>
                            <a:rPr lang="en-US" b="0" i="1"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3</m:t>
                          </m:r>
                        </m:sup>
                      </m:sSubSup>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648</m:t>
                          </m:r>
                        </m:num>
                        <m:den>
                          <m:r>
                            <a:rPr lang="en-US" b="0" i="1" smtClean="0">
                              <a:solidFill>
                                <a:schemeClr val="tx1"/>
                              </a:solidFill>
                              <a:latin typeface="Cambria Math" panose="02040503050406030204" pitchFamily="18" charset="0"/>
                              <a:ea typeface="Cambria Math" panose="02040503050406030204" pitchFamily="18" charset="0"/>
                              <a:cs typeface="Times New Roman"/>
                            </a:rPr>
                            <m:t>5</m:t>
                          </m:r>
                        </m:den>
                      </m:f>
                      <m:r>
                        <a:rPr lang="en-US" b="0" i="1" smtClean="0">
                          <a:solidFill>
                            <a:schemeClr val="tx1"/>
                          </a:solidFill>
                          <a:latin typeface="Cambria Math" panose="02040503050406030204" pitchFamily="18" charset="0"/>
                          <a:ea typeface="Cambria Math" panose="02040503050406030204" pitchFamily="18" charset="0"/>
                          <a:cs typeface="Times New Roman"/>
                        </a:rPr>
                        <m:t>𝜋</m:t>
                      </m:r>
                    </m:oMath>
                  </m:oMathPara>
                </a14:m>
                <a:endParaRPr lang="en-US" dirty="0">
                  <a:solidFill>
                    <a:schemeClr val="tx1"/>
                  </a:solidFill>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t="-901"/>
                </a:stretch>
              </a:blipFill>
            </p:spPr>
            <p:txBody>
              <a:bodyPr/>
              <a:lstStyle/>
              <a:p>
                <a:r>
                  <a:rPr lang="en-US">
                    <a:noFill/>
                  </a:rPr>
                  <a:t> </a:t>
                </a:r>
              </a:p>
            </p:txBody>
          </p:sp>
        </mc:Fallback>
      </mc:AlternateContent>
    </p:spTree>
    <p:extLst>
      <p:ext uri="{BB962C8B-B14F-4D97-AF65-F5344CB8AC3E}">
        <p14:creationId xmlns:p14="http://schemas.microsoft.com/office/powerpoint/2010/main" val="1537718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13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12065" marR="5080" indent="0">
                  <a:lnSpc>
                    <a:spcPct val="100000"/>
                  </a:lnSpc>
                  <a:buNone/>
                </a:pPr>
                <a:r>
                  <a:rPr lang="en-US" b="1" spc="-5" dirty="0"/>
                  <a:t>(b)  </a:t>
                </a:r>
                <a:r>
                  <a:rPr lang="en-US" spc="-10" dirty="0"/>
                  <a:t>Figur</a:t>
                </a:r>
                <a:r>
                  <a:rPr lang="en-US" spc="-5" dirty="0"/>
                  <a:t>e</a:t>
                </a:r>
                <a:r>
                  <a:rPr lang="en-US" dirty="0"/>
                  <a:t> </a:t>
                </a:r>
                <a:r>
                  <a:rPr lang="en-US" spc="-95" dirty="0"/>
                  <a:t> </a:t>
                </a:r>
                <a:r>
                  <a:rPr lang="en-US" spc="-10" dirty="0"/>
                  <a:t>8(C</a:t>
                </a:r>
                <a:r>
                  <a:rPr lang="en-US" spc="-5" dirty="0"/>
                  <a:t>)</a:t>
                </a:r>
                <a:r>
                  <a:rPr lang="en-US" dirty="0"/>
                  <a:t> </a:t>
                </a:r>
                <a:r>
                  <a:rPr lang="en-US" spc="-95" dirty="0"/>
                  <a:t> </a:t>
                </a:r>
                <a:r>
                  <a:rPr lang="en-US" spc="-5" dirty="0"/>
                  <a:t>s</a:t>
                </a:r>
                <a:r>
                  <a:rPr lang="en-US" spc="-15" dirty="0"/>
                  <a:t>how</a:t>
                </a:r>
                <a:r>
                  <a:rPr lang="en-US" spc="-5" dirty="0"/>
                  <a:t>s</a:t>
                </a:r>
                <a:r>
                  <a:rPr lang="en-US" dirty="0"/>
                  <a:t> </a:t>
                </a:r>
                <a:r>
                  <a:rPr lang="en-US" spc="-95" dirty="0"/>
                  <a:t> </a:t>
                </a:r>
                <a:r>
                  <a:rPr lang="en-US" spc="-5" dirty="0"/>
                  <a:t>t</a:t>
                </a:r>
                <a:r>
                  <a:rPr lang="en-US" spc="-10" dirty="0"/>
                  <a:t>ha</a:t>
                </a:r>
                <a:r>
                  <a:rPr lang="en-US" spc="-5" dirty="0"/>
                  <a:t>t</a:t>
                </a:r>
                <a:r>
                  <a:rPr lang="en-US" dirty="0"/>
                  <a:t> </a:t>
                </a:r>
                <a:r>
                  <a:rPr lang="en-US" spc="5" dirty="0"/>
                  <a:t> </a:t>
                </a:r>
                <a:r>
                  <a:rPr lang="en-US" i="1" spc="80" dirty="0"/>
                  <a:t>A</a:t>
                </a:r>
                <a:r>
                  <a:rPr lang="en-US" i="1" spc="-10" dirty="0"/>
                  <a:t>B</a:t>
                </a:r>
                <a:r>
                  <a:rPr lang="en-US" i="1" dirty="0"/>
                  <a:t> </a:t>
                </a:r>
                <a:r>
                  <a:rPr lang="en-US" i="1" spc="-35" dirty="0"/>
                  <a:t> </a:t>
                </a:r>
                <a:r>
                  <a:rPr lang="en-US" spc="-10" dirty="0"/>
                  <a:t>rotate</a:t>
                </a:r>
                <a:r>
                  <a:rPr lang="en-US" spc="-5" dirty="0"/>
                  <a:t>d</a:t>
                </a:r>
                <a:r>
                  <a:rPr lang="en-US" dirty="0"/>
                  <a:t> </a:t>
                </a:r>
                <a:r>
                  <a:rPr lang="en-US" spc="-95" dirty="0"/>
                  <a:t> </a:t>
                </a:r>
                <a:r>
                  <a:rPr lang="en-US" spc="-10" dirty="0"/>
                  <a:t>abou</a:t>
                </a:r>
                <a:r>
                  <a:rPr lang="en-US" spc="-5" dirty="0"/>
                  <a:t>t</a:t>
                </a:r>
                <a:r>
                  <a:rPr lang="en-US" dirty="0"/>
                  <a:t> </a:t>
                </a:r>
                <a:r>
                  <a:rPr lang="en-US" spc="-30" dirty="0"/>
                  <a:t> </a:t>
                </a:r>
                <a:r>
                  <a:rPr lang="en-US" i="1" spc="-5" dirty="0"/>
                  <a:t>y</a:t>
                </a:r>
                <a:r>
                  <a:rPr lang="en-US" i="1" spc="75" dirty="0"/>
                  <a:t> </a:t>
                </a:r>
                <a:r>
                  <a:rPr lang="en-US" spc="-25" dirty="0"/>
                  <a:t>=</a:t>
                </a:r>
                <a:r>
                  <a:rPr lang="en-US" spc="-40" dirty="0"/>
                  <a:t> </a:t>
                </a:r>
                <a:r>
                  <a:rPr lang="en-US" spc="-10" dirty="0"/>
                  <a:t>1</a:t>
                </a:r>
                <a:r>
                  <a:rPr lang="en-US" spc="-5" dirty="0"/>
                  <a:t>5</a:t>
                </a:r>
                <a:r>
                  <a:rPr lang="en-US" dirty="0"/>
                  <a:t> </a:t>
                </a:r>
                <a:r>
                  <a:rPr lang="en-US" spc="-95" dirty="0"/>
                  <a:t> </a:t>
                </a:r>
                <a:r>
                  <a:rPr lang="en-US" spc="-10" dirty="0"/>
                  <a:t>generate</a:t>
                </a:r>
                <a:r>
                  <a:rPr lang="en-US" spc="-5" dirty="0"/>
                  <a:t>s</a:t>
                </a:r>
                <a:r>
                  <a:rPr lang="en-US" dirty="0"/>
                  <a:t> </a:t>
                </a:r>
                <a:r>
                  <a:rPr lang="en-US" spc="-95" dirty="0"/>
                  <a:t> </a:t>
                </a:r>
                <a:r>
                  <a:rPr lang="en-US" spc="-5" dirty="0"/>
                  <a:t>a</a:t>
                </a:r>
                <a:r>
                  <a:rPr lang="en-US" dirty="0"/>
                  <a:t> </a:t>
                </a:r>
                <a:r>
                  <a:rPr lang="en-US" spc="-95" dirty="0"/>
                  <a:t> </a:t>
                </a:r>
                <a:r>
                  <a:rPr lang="en-US" i="1" spc="-10" dirty="0"/>
                  <a:t>washe</a:t>
                </a:r>
                <a:r>
                  <a:rPr lang="en-US" i="1" spc="-5" dirty="0"/>
                  <a:t>r</a:t>
                </a:r>
                <a:r>
                  <a:rPr lang="en-US" spc="-5" dirty="0"/>
                  <a:t>.</a:t>
                </a:r>
                <a:r>
                  <a:rPr lang="en-US" dirty="0"/>
                  <a:t> </a:t>
                </a:r>
                <a:r>
                  <a:rPr lang="en-US" spc="-95" dirty="0"/>
                  <a:t> </a:t>
                </a:r>
                <a:r>
                  <a:rPr lang="en-US" spc="-15" dirty="0"/>
                  <a:t>Th</a:t>
                </a:r>
                <a:r>
                  <a:rPr lang="en-US" spc="-5" dirty="0"/>
                  <a:t>e</a:t>
                </a:r>
                <a:r>
                  <a:rPr lang="en-US" dirty="0"/>
                  <a:t> </a:t>
                </a:r>
                <a:r>
                  <a:rPr lang="en-US" spc="-95" dirty="0"/>
                  <a:t> </a:t>
                </a:r>
                <a:r>
                  <a:rPr lang="en-US" spc="-10" dirty="0"/>
                  <a:t>outer </a:t>
                </a:r>
                <a:r>
                  <a:rPr lang="en-US" spc="-5" dirty="0"/>
                  <a:t>radius of this washer</a:t>
                </a:r>
                <a:r>
                  <a:rPr lang="en-US" dirty="0"/>
                  <a:t> </a:t>
                </a:r>
                <a:r>
                  <a:rPr lang="en-US" spc="-5" dirty="0"/>
                  <a:t>is the </a:t>
                </a:r>
                <a:r>
                  <a:rPr lang="en-US" spc="-10" dirty="0"/>
                  <a:t>d</a:t>
                </a:r>
                <a:r>
                  <a:rPr lang="en-US" spc="-5" dirty="0"/>
                  <a:t>istance</a:t>
                </a:r>
                <a:r>
                  <a:rPr lang="en-US" dirty="0"/>
                  <a:t> </a:t>
                </a:r>
                <a:r>
                  <a:rPr lang="en-US" spc="-5" dirty="0"/>
                  <a:t>from</a:t>
                </a:r>
                <a:r>
                  <a:rPr lang="en-US" spc="70" dirty="0"/>
                  <a:t> </a:t>
                </a:r>
                <a:r>
                  <a:rPr lang="en-US" i="1" spc="-10" dirty="0"/>
                  <a:t>B</a:t>
                </a:r>
                <a:r>
                  <a:rPr lang="en-US" i="1" spc="60" dirty="0"/>
                  <a:t> </a:t>
                </a:r>
                <a:r>
                  <a:rPr lang="en-US" spc="-5" dirty="0"/>
                  <a:t>to the line</a:t>
                </a:r>
                <a:r>
                  <a:rPr lang="en-US" spc="60" dirty="0"/>
                  <a:t> </a:t>
                </a:r>
                <a:r>
                  <a:rPr lang="en-US" i="1" spc="-5" dirty="0"/>
                  <a:t>y</a:t>
                </a:r>
                <a:r>
                  <a:rPr lang="en-US" i="1" spc="75" dirty="0"/>
                  <a:t> </a:t>
                </a:r>
                <a:r>
                  <a:rPr lang="en-US" spc="-25" dirty="0"/>
                  <a:t>=</a:t>
                </a:r>
                <a:r>
                  <a:rPr lang="en-US" spc="-40" dirty="0"/>
                  <a:t> </a:t>
                </a:r>
                <a:r>
                  <a:rPr lang="en-US" spc="-10" dirty="0"/>
                  <a:t>15</a:t>
                </a:r>
                <a:r>
                  <a:rPr lang="en-US" spc="-5" dirty="0"/>
                  <a:t>:</a:t>
                </a:r>
                <a:endParaRPr lang="en-US" dirty="0"/>
              </a:p>
              <a:p>
                <a:pPr marL="844550" indent="0">
                  <a:lnSpc>
                    <a:spcPct val="100000"/>
                  </a:lnSpc>
                  <a:spcBef>
                    <a:spcPts val="930"/>
                  </a:spcBef>
                  <a:buNone/>
                </a:pPr>
                <a:r>
                  <a:rPr lang="en-US" i="1" spc="-5" dirty="0"/>
                  <a:t>R</a:t>
                </a:r>
                <a:r>
                  <a:rPr lang="en-US" baseline="-11111" dirty="0"/>
                  <a:t>outer </a:t>
                </a:r>
                <a:r>
                  <a:rPr lang="en-US" spc="-75" baseline="-11111" dirty="0"/>
                  <a:t> </a:t>
                </a:r>
                <a:r>
                  <a:rPr lang="en-US" spc="-25" dirty="0"/>
                  <a:t>=</a:t>
                </a:r>
                <a:r>
                  <a:rPr lang="en-US" spc="-40" dirty="0"/>
                  <a:t> </a:t>
                </a:r>
                <a:r>
                  <a:rPr lang="en-US" spc="-10" dirty="0"/>
                  <a:t>1</a:t>
                </a:r>
                <a:r>
                  <a:rPr lang="en-US" spc="-5" dirty="0"/>
                  <a:t>5</a:t>
                </a:r>
                <a:r>
                  <a:rPr lang="en-US" spc="-30" dirty="0"/>
                  <a:t> </a:t>
                </a:r>
                <a:r>
                  <a:rPr lang="en-US" spc="-185" dirty="0"/>
                  <a:t>−</a:t>
                </a:r>
                <a:r>
                  <a:rPr lang="en-US" spc="120"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10" dirty="0"/>
                  <a:t>1</a:t>
                </a:r>
                <a:r>
                  <a:rPr lang="en-US" spc="-5" dirty="0"/>
                  <a:t>5</a:t>
                </a:r>
                <a:r>
                  <a:rPr lang="en-US" spc="-30" dirty="0"/>
                  <a:t> </a:t>
                </a:r>
                <a:r>
                  <a:rPr lang="en-US" spc="-185" dirty="0"/>
                  <a:t>−</a:t>
                </a:r>
                <a:r>
                  <a:rPr lang="en-US" spc="-95" dirty="0"/>
                  <a:t> </a:t>
                </a:r>
                <a:r>
                  <a:rPr lang="en-US" spc="-5" dirty="0"/>
                  <a:t>(9</a:t>
                </a:r>
                <a:r>
                  <a:rPr lang="en-US" spc="-30" dirty="0"/>
                  <a:t> </a:t>
                </a:r>
                <a:r>
                  <a:rPr lang="en-US" spc="-185" dirty="0"/>
                  <a:t>−</a:t>
                </a:r>
                <a:r>
                  <a:rPr lang="en-US" spc="-70" dirty="0"/>
                  <a:t> </a:t>
                </a:r>
                <a:r>
                  <a:rPr lang="en-US" i="1" spc="-5" dirty="0"/>
                  <a:t>x</a:t>
                </a:r>
                <a:r>
                  <a:rPr lang="en-US" i="1" spc="-165" dirty="0"/>
                  <a:t> </a:t>
                </a:r>
                <a:r>
                  <a:rPr lang="en-US" spc="75" baseline="29629" dirty="0"/>
                  <a:t>2</a:t>
                </a:r>
                <a:r>
                  <a:rPr lang="en-US" spc="-5" dirty="0"/>
                  <a:t>)</a:t>
                </a:r>
                <a:r>
                  <a:rPr lang="en-US" spc="25" dirty="0"/>
                  <a:t> </a:t>
                </a:r>
                <a:r>
                  <a:rPr lang="en-US" spc="-25" dirty="0"/>
                  <a:t>=</a:t>
                </a:r>
                <a:r>
                  <a:rPr lang="en-US" spc="-40" dirty="0"/>
                  <a:t> </a:t>
                </a:r>
                <a:r>
                  <a:rPr lang="en-US" spc="-5" dirty="0"/>
                  <a:t>6</a:t>
                </a:r>
                <a:r>
                  <a:rPr lang="en-US" spc="-30" dirty="0"/>
                  <a:t> </a:t>
                </a:r>
                <a:r>
                  <a:rPr lang="en-US" spc="-25" dirty="0"/>
                  <a:t>+</a:t>
                </a:r>
                <a:r>
                  <a:rPr lang="en-US" spc="-70" dirty="0"/>
                  <a:t> </a:t>
                </a:r>
                <a:r>
                  <a:rPr lang="en-US" i="1" spc="-5" dirty="0"/>
                  <a:t>x</a:t>
                </a:r>
                <a:r>
                  <a:rPr lang="en-US" i="1" spc="-165" dirty="0"/>
                  <a:t> </a:t>
                </a:r>
                <a:r>
                  <a:rPr lang="en-US" baseline="29629" dirty="0"/>
                  <a:t>2</a:t>
                </a:r>
              </a:p>
              <a:p>
                <a:pPr marL="0" indent="0">
                  <a:lnSpc>
                    <a:spcPct val="100000"/>
                  </a:lnSpc>
                  <a:spcBef>
                    <a:spcPts val="925"/>
                  </a:spcBef>
                  <a:buNone/>
                </a:pPr>
                <a:r>
                  <a:rPr lang="en-US" spc="-15" dirty="0"/>
                  <a:t>Th</a:t>
                </a:r>
                <a:r>
                  <a:rPr lang="en-US" spc="-5" dirty="0"/>
                  <a:t>e i</a:t>
                </a:r>
                <a:r>
                  <a:rPr lang="en-US" spc="-10" dirty="0"/>
                  <a:t>nne</a:t>
                </a:r>
                <a:r>
                  <a:rPr lang="en-US" spc="-5" dirty="0"/>
                  <a:t>r </a:t>
                </a:r>
                <a:r>
                  <a:rPr lang="en-US" spc="-10" dirty="0"/>
                  <a:t>radiu</a:t>
                </a:r>
                <a:r>
                  <a:rPr lang="en-US" spc="-5" dirty="0"/>
                  <a:t>s</a:t>
                </a:r>
                <a:r>
                  <a:rPr lang="en-US" dirty="0"/>
                  <a:t> </a:t>
                </a:r>
                <a:r>
                  <a:rPr lang="en-US" spc="-10" dirty="0"/>
                  <a:t>i</a:t>
                </a:r>
                <a:r>
                  <a:rPr lang="en-US" spc="-5" dirty="0"/>
                  <a:t>s</a:t>
                </a:r>
                <a:r>
                  <a:rPr lang="en-US" spc="75" dirty="0"/>
                  <a:t> </a:t>
                </a:r>
                <a:r>
                  <a:rPr lang="en-US" i="1" spc="-5" dirty="0" err="1"/>
                  <a:t>R</a:t>
                </a:r>
                <a:r>
                  <a:rPr lang="en-US" baseline="-11111" dirty="0" err="1"/>
                  <a:t>inner</a:t>
                </a:r>
                <a:r>
                  <a:rPr lang="en-US" baseline="-11111" dirty="0"/>
                  <a:t> </a:t>
                </a:r>
                <a:r>
                  <a:rPr lang="en-US" spc="-82" baseline="-11111" dirty="0"/>
                  <a:t> </a:t>
                </a:r>
                <a:r>
                  <a:rPr lang="en-US" spc="-25" dirty="0"/>
                  <a:t>=</a:t>
                </a:r>
                <a:r>
                  <a:rPr lang="en-US" spc="-40" dirty="0"/>
                  <a:t> </a:t>
                </a:r>
                <a:r>
                  <a:rPr lang="en-US" spc="-10" dirty="0"/>
                  <a:t>3</a:t>
                </a:r>
                <a:r>
                  <a:rPr lang="en-US" spc="-5" dirty="0"/>
                  <a:t>, so t</a:t>
                </a:r>
                <a:r>
                  <a:rPr lang="en-US" spc="-10" dirty="0"/>
                  <a:t>h</a:t>
                </a:r>
                <a:r>
                  <a:rPr lang="en-US" spc="-5" dirty="0"/>
                  <a:t>e </a:t>
                </a:r>
                <a:r>
                  <a:rPr lang="en-US" spc="-15" dirty="0"/>
                  <a:t>volum</a:t>
                </a:r>
                <a:r>
                  <a:rPr lang="en-US" spc="-5" dirty="0"/>
                  <a:t>e</a:t>
                </a:r>
                <a:r>
                  <a:rPr lang="en-US" dirty="0"/>
                  <a:t> </a:t>
                </a:r>
                <a:r>
                  <a:rPr lang="en-US" spc="-10" dirty="0"/>
                  <a:t>o</a:t>
                </a:r>
                <a:r>
                  <a:rPr lang="en-US" spc="-5" dirty="0"/>
                  <a:t>f r</a:t>
                </a:r>
                <a:r>
                  <a:rPr lang="en-US" spc="-10" dirty="0"/>
                  <a:t>evolutio</a:t>
                </a:r>
                <a:r>
                  <a:rPr lang="en-US" spc="-5" dirty="0"/>
                  <a:t>n </a:t>
                </a:r>
                <a:r>
                  <a:rPr lang="en-US" spc="-10" dirty="0"/>
                  <a:t>abou</a:t>
                </a:r>
                <a:r>
                  <a:rPr lang="en-US" spc="-5" dirty="0"/>
                  <a:t>t</a:t>
                </a:r>
                <a:r>
                  <a:rPr lang="en-US" spc="65" dirty="0"/>
                  <a:t> </a:t>
                </a:r>
                <a:r>
                  <a:rPr lang="en-US" i="1" spc="-5" dirty="0"/>
                  <a:t>y</a:t>
                </a:r>
                <a:r>
                  <a:rPr lang="en-US" i="1" spc="75" dirty="0"/>
                  <a:t> </a:t>
                </a:r>
                <a:r>
                  <a:rPr lang="en-US" spc="-25" dirty="0"/>
                  <a:t>=</a:t>
                </a:r>
                <a:r>
                  <a:rPr lang="en-US" spc="-40" dirty="0"/>
                  <a:t> </a:t>
                </a:r>
                <a:r>
                  <a:rPr lang="en-US" spc="-10" dirty="0"/>
                  <a:t>1</a:t>
                </a:r>
                <a:r>
                  <a:rPr lang="en-US" spc="-5" dirty="0"/>
                  <a:t>5 is</a:t>
                </a:r>
              </a:p>
              <a:p>
                <a:pPr marL="0" indent="0">
                  <a:lnSpc>
                    <a:spcPct val="100000"/>
                  </a:lnSpc>
                  <a:spcBef>
                    <a:spcPts val="925"/>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sz="2000" i="1">
                          <a:latin typeface="Cambria Math" panose="02040503050406030204" pitchFamily="18" charset="0"/>
                          <a:cs typeface="Times New Roman"/>
                        </a:rPr>
                        <m:t>=</m:t>
                      </m:r>
                      <m:nary>
                        <m:naryPr>
                          <m:ctrlPr>
                            <a:rPr lang="en-US" sz="2000" i="1">
                              <a:latin typeface="Cambria Math" panose="02040503050406030204" pitchFamily="18" charset="0"/>
                              <a:cs typeface="Times New Roman"/>
                            </a:rPr>
                          </m:ctrlPr>
                        </m:naryPr>
                        <m:sub>
                          <m:r>
                            <m:rPr>
                              <m:brk m:alnAt="23"/>
                            </m:rPr>
                            <a:rPr lang="en-US" sz="2000" i="1">
                              <a:latin typeface="Cambria Math" panose="02040503050406030204" pitchFamily="18" charset="0"/>
                              <a:cs typeface="Times New Roman"/>
                            </a:rPr>
                            <m:t>−</m:t>
                          </m:r>
                          <m:r>
                            <a:rPr lang="en-US" sz="2000" i="1">
                              <a:latin typeface="Cambria Math" panose="02040503050406030204" pitchFamily="18" charset="0"/>
                              <a:cs typeface="Times New Roman"/>
                            </a:rPr>
                            <m:t>1</m:t>
                          </m:r>
                        </m:sub>
                        <m:sup>
                          <m:r>
                            <a:rPr lang="en-US" sz="2000" i="1">
                              <a:latin typeface="Cambria Math" panose="02040503050406030204" pitchFamily="18" charset="0"/>
                              <a:cs typeface="Times New Roman"/>
                            </a:rPr>
                            <m:t>1</m:t>
                          </m:r>
                        </m:sup>
                        <m:e>
                          <m:r>
                            <a:rPr lang="en-US" sz="2000" i="1">
                              <a:latin typeface="Cambria Math" panose="02040503050406030204" pitchFamily="18" charset="0"/>
                              <a:ea typeface="Cambria Math" panose="02040503050406030204" pitchFamily="18" charset="0"/>
                              <a:cs typeface="Times New Roman"/>
                            </a:rPr>
                            <m:t>𝜋</m:t>
                          </m:r>
                          <m:d>
                            <m:dPr>
                              <m:ctrlPr>
                                <a:rPr lang="en-US" sz="2000" i="1">
                                  <a:latin typeface="Cambria Math" panose="02040503050406030204" pitchFamily="18" charset="0"/>
                                  <a:ea typeface="Cambria Math" panose="02040503050406030204" pitchFamily="18" charset="0"/>
                                  <a:cs typeface="Times New Roman"/>
                                </a:rPr>
                              </m:ctrlPr>
                            </m:dPr>
                            <m:e>
                              <m:sSubSup>
                                <m:sSubSupPr>
                                  <m:ctrlPr>
                                    <a:rPr lang="en-US" sz="2000" i="1">
                                      <a:latin typeface="Cambria Math" panose="02040503050406030204" pitchFamily="18" charset="0"/>
                                      <a:ea typeface="Cambria Math" panose="02040503050406030204" pitchFamily="18" charset="0"/>
                                      <a:cs typeface="Times New Roman"/>
                                    </a:rPr>
                                  </m:ctrlPr>
                                </m:sSubSupPr>
                                <m:e>
                                  <m:r>
                                    <a:rPr lang="en-US" sz="2000" i="1">
                                      <a:latin typeface="Cambria Math" panose="02040503050406030204" pitchFamily="18" charset="0"/>
                                      <a:ea typeface="Cambria Math" panose="02040503050406030204" pitchFamily="18" charset="0"/>
                                      <a:cs typeface="Times New Roman"/>
                                    </a:rPr>
                                    <m:t>𝑅</m:t>
                                  </m:r>
                                </m:e>
                                <m:sub>
                                  <m:r>
                                    <m:rPr>
                                      <m:sty m:val="p"/>
                                    </m:rPr>
                                    <a:rPr lang="en-US" sz="2000" i="0">
                                      <a:latin typeface="Cambria Math" panose="02040503050406030204" pitchFamily="18" charset="0"/>
                                      <a:ea typeface="Cambria Math" panose="02040503050406030204" pitchFamily="18" charset="0"/>
                                      <a:cs typeface="Times New Roman"/>
                                    </a:rPr>
                                    <m:t>outer</m:t>
                                  </m:r>
                                </m:sub>
                                <m:sup>
                                  <m:r>
                                    <a:rPr lang="en-US" sz="2000" i="1">
                                      <a:latin typeface="Cambria Math" panose="02040503050406030204" pitchFamily="18" charset="0"/>
                                      <a:ea typeface="Cambria Math" panose="02040503050406030204" pitchFamily="18" charset="0"/>
                                      <a:cs typeface="Times New Roman"/>
                                    </a:rPr>
                                    <m:t>2</m:t>
                                  </m:r>
                                </m:sup>
                              </m:sSubSup>
                              <m:r>
                                <a:rPr lang="en-US" sz="2000" i="1">
                                  <a:latin typeface="Cambria Math" panose="02040503050406030204" pitchFamily="18" charset="0"/>
                                  <a:ea typeface="Cambria Math" panose="02040503050406030204" pitchFamily="18" charset="0"/>
                                  <a:cs typeface="Times New Roman"/>
                                </a:rPr>
                                <m:t>−</m:t>
                              </m:r>
                              <m:sSubSup>
                                <m:sSubSupPr>
                                  <m:ctrlPr>
                                    <a:rPr lang="en-US" sz="2000" i="1">
                                      <a:latin typeface="Cambria Math" panose="02040503050406030204" pitchFamily="18" charset="0"/>
                                      <a:ea typeface="Cambria Math" panose="02040503050406030204" pitchFamily="18" charset="0"/>
                                      <a:cs typeface="Times New Roman"/>
                                    </a:rPr>
                                  </m:ctrlPr>
                                </m:sSubSupPr>
                                <m:e>
                                  <m:r>
                                    <a:rPr lang="en-US" sz="2000" i="1">
                                      <a:latin typeface="Cambria Math" panose="02040503050406030204" pitchFamily="18" charset="0"/>
                                      <a:ea typeface="Cambria Math" panose="02040503050406030204" pitchFamily="18" charset="0"/>
                                      <a:cs typeface="Times New Roman"/>
                                    </a:rPr>
                                    <m:t>𝑅</m:t>
                                  </m:r>
                                </m:e>
                                <m:sub>
                                  <m:r>
                                    <m:rPr>
                                      <m:sty m:val="p"/>
                                    </m:rPr>
                                    <a:rPr lang="en-US" sz="2000" i="0">
                                      <a:latin typeface="Cambria Math" panose="02040503050406030204" pitchFamily="18" charset="0"/>
                                      <a:ea typeface="Cambria Math" panose="02040503050406030204" pitchFamily="18" charset="0"/>
                                      <a:cs typeface="Times New Roman"/>
                                    </a:rPr>
                                    <m:t>inner</m:t>
                                  </m:r>
                                </m:sub>
                                <m:sup>
                                  <m:r>
                                    <a:rPr lang="en-US" sz="2000" i="1">
                                      <a:latin typeface="Cambria Math" panose="02040503050406030204" pitchFamily="18" charset="0"/>
                                      <a:ea typeface="Cambria Math" panose="02040503050406030204" pitchFamily="18" charset="0"/>
                                      <a:cs typeface="Times New Roman"/>
                                    </a:rPr>
                                    <m:t>2</m:t>
                                  </m:r>
                                </m:sup>
                              </m:sSubSup>
                            </m:e>
                          </m:d>
                        </m:e>
                      </m:nary>
                      <m:r>
                        <a:rPr lang="en-US" sz="2000" i="1">
                          <a:latin typeface="Cambria Math" panose="02040503050406030204" pitchFamily="18" charset="0"/>
                          <a:cs typeface="Times New Roman"/>
                        </a:rPr>
                        <m:t>𝑑𝑥</m:t>
                      </m:r>
                      <m:r>
                        <a:rPr lang="en-US" sz="2000" b="0" i="1" smtClean="0">
                          <a:latin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rPr>
                        <m:t>𝜋</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3</m:t>
                          </m:r>
                        </m:sup>
                        <m:e>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6+</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−9)</m:t>
                          </m:r>
                        </m:e>
                      </m:nary>
                      <m:r>
                        <a:rPr lang="en-US" b="0" i="1" smtClean="0">
                          <a:latin typeface="Cambria Math" panose="02040503050406030204" pitchFamily="18" charset="0"/>
                          <a:ea typeface="Cambria Math" panose="02040503050406030204" pitchFamily="18" charset="0"/>
                        </a:rPr>
                        <m:t>𝑑𝑥</m:t>
                      </m:r>
                    </m:oMath>
                  </m:oMathPara>
                </a14:m>
                <a:endParaRPr lang="en-US" dirty="0"/>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𝜋</m:t>
                      </m:r>
                      <m:nary>
                        <m:naryPr>
                          <m:ctrlPr>
                            <a:rPr lang="en-US" b="0" i="1" smtClean="0">
                              <a:latin typeface="Cambria Math" panose="02040503050406030204" pitchFamily="18" charset="0"/>
                              <a:ea typeface="Cambria Math" panose="02040503050406030204" pitchFamily="18" charset="0"/>
                              <a:cs typeface="Times New Roman"/>
                            </a:rPr>
                          </m:ctrlPr>
                        </m:naryPr>
                        <m:sub>
                          <m:r>
                            <m:rPr>
                              <m:brk m:alnAt="23"/>
                            </m:rPr>
                            <a:rPr lang="en-US" b="0" i="1" smtClean="0">
                              <a:latin typeface="Cambria Math" panose="02040503050406030204" pitchFamily="18" charset="0"/>
                              <a:ea typeface="Cambria Math" panose="02040503050406030204" pitchFamily="18" charset="0"/>
                              <a:cs typeface="Times New Roman"/>
                            </a:rPr>
                            <m:t>0</m:t>
                          </m:r>
                        </m:sub>
                        <m:sup>
                          <m:r>
                            <a:rPr lang="en-US" b="0" i="1" smtClean="0">
                              <a:latin typeface="Cambria Math" panose="02040503050406030204" pitchFamily="18" charset="0"/>
                              <a:ea typeface="Cambria Math" panose="02040503050406030204" pitchFamily="18" charset="0"/>
                              <a:cs typeface="Times New Roman"/>
                            </a:rPr>
                            <m:t>3</m:t>
                          </m:r>
                        </m:sup>
                        <m:e>
                          <m:r>
                            <a:rPr lang="en-US" b="0" i="1" smtClean="0">
                              <a:latin typeface="Cambria Math" panose="02040503050406030204" pitchFamily="18" charset="0"/>
                              <a:ea typeface="Cambria Math" panose="02040503050406030204" pitchFamily="18" charset="0"/>
                              <a:cs typeface="Times New Roman"/>
                            </a:rPr>
                            <m:t>(</m:t>
                          </m:r>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𝑥</m:t>
                              </m:r>
                            </m:e>
                            <m:sup>
                              <m:r>
                                <a:rPr lang="en-US" b="0" i="1" smtClean="0">
                                  <a:latin typeface="Cambria Math" panose="02040503050406030204" pitchFamily="18" charset="0"/>
                                  <a:ea typeface="Cambria Math" panose="02040503050406030204" pitchFamily="18" charset="0"/>
                                  <a:cs typeface="Times New Roman"/>
                                </a:rPr>
                                <m:t>4</m:t>
                              </m:r>
                            </m:sup>
                          </m:sSup>
                          <m:r>
                            <a:rPr lang="en-US" b="0" i="1" smtClean="0">
                              <a:latin typeface="Cambria Math" panose="02040503050406030204" pitchFamily="18" charset="0"/>
                              <a:ea typeface="Cambria Math" panose="02040503050406030204" pitchFamily="18" charset="0"/>
                              <a:cs typeface="Times New Roman"/>
                            </a:rPr>
                            <m:t>+12</m:t>
                          </m:r>
                          <m:r>
                            <a:rPr lang="en-US" b="0" i="1" smtClean="0">
                              <a:latin typeface="Cambria Math" panose="02040503050406030204" pitchFamily="18" charset="0"/>
                              <a:ea typeface="Cambria Math" panose="02040503050406030204" pitchFamily="18" charset="0"/>
                              <a:cs typeface="Times New Roman"/>
                            </a:rPr>
                            <m:t>𝑥</m:t>
                          </m:r>
                          <m:r>
                            <a:rPr lang="en-US" b="0" i="1" smtClean="0">
                              <a:latin typeface="Cambria Math" panose="02040503050406030204" pitchFamily="18" charset="0"/>
                              <a:ea typeface="Cambria Math" panose="02040503050406030204" pitchFamily="18" charset="0"/>
                              <a:cs typeface="Times New Roman"/>
                            </a:rPr>
                            <m:t>+27)</m:t>
                          </m:r>
                        </m:e>
                      </m:nary>
                      <m:r>
                        <a:rPr lang="en-US" b="0" i="1" smtClean="0">
                          <a:latin typeface="Cambria Math" panose="02040503050406030204" pitchFamily="18" charset="0"/>
                          <a:ea typeface="Cambria Math" panose="02040503050406030204" pitchFamily="18" charset="0"/>
                          <a:cs typeface="Times New Roman"/>
                        </a:rPr>
                        <m:t>𝑑𝑥</m:t>
                      </m:r>
                      <m:r>
                        <a:rPr lang="en-US" b="0" i="1" smtClean="0">
                          <a:latin typeface="Cambria Math" panose="02040503050406030204" pitchFamily="18" charset="0"/>
                          <a:ea typeface="Cambria Math" panose="02040503050406030204" pitchFamily="18" charset="0"/>
                          <a:cs typeface="Times New Roman"/>
                        </a:rPr>
                        <m:t>=</m:t>
                      </m:r>
                      <m:r>
                        <a:rPr lang="en-US" b="0" i="1" smtClean="0">
                          <a:latin typeface="Cambria Math" panose="02040503050406030204" pitchFamily="18" charset="0"/>
                          <a:ea typeface="Cambria Math" panose="02040503050406030204" pitchFamily="18" charset="0"/>
                          <a:cs typeface="Times New Roman"/>
                        </a:rPr>
                        <m:t>𝜋</m:t>
                      </m:r>
                      <m:d>
                        <m:dPr>
                          <m:ctrlPr>
                            <a:rPr lang="en-US" b="0" i="1" smtClean="0">
                              <a:latin typeface="Cambria Math" panose="02040503050406030204" pitchFamily="18" charset="0"/>
                              <a:ea typeface="Cambria Math" panose="02040503050406030204" pitchFamily="18" charset="0"/>
                              <a:cs typeface="Times New Roman"/>
                            </a:rPr>
                          </m:ctrlPr>
                        </m:dPr>
                        <m:e>
                          <m:f>
                            <m:fPr>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1</m:t>
                              </m:r>
                            </m:num>
                            <m:den>
                              <m:r>
                                <a:rPr lang="en-US" b="0" i="1" smtClean="0">
                                  <a:latin typeface="Cambria Math" panose="02040503050406030204" pitchFamily="18" charset="0"/>
                                  <a:ea typeface="Cambria Math" panose="02040503050406030204" pitchFamily="18" charset="0"/>
                                  <a:cs typeface="Times New Roman"/>
                                </a:rPr>
                                <m:t>5</m:t>
                              </m:r>
                            </m:den>
                          </m:f>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𝑥</m:t>
                              </m:r>
                            </m:e>
                            <m:sup>
                              <m:r>
                                <a:rPr lang="en-US" b="0" i="1" smtClean="0">
                                  <a:latin typeface="Cambria Math" panose="02040503050406030204" pitchFamily="18" charset="0"/>
                                  <a:ea typeface="Cambria Math" panose="02040503050406030204" pitchFamily="18" charset="0"/>
                                  <a:cs typeface="Times New Roman"/>
                                </a:rPr>
                                <m:t>5</m:t>
                              </m:r>
                            </m:sup>
                          </m:sSup>
                          <m:r>
                            <a:rPr lang="en-US" b="0" i="1" smtClean="0">
                              <a:latin typeface="Cambria Math" panose="02040503050406030204" pitchFamily="18" charset="0"/>
                              <a:ea typeface="Cambria Math" panose="02040503050406030204" pitchFamily="18" charset="0"/>
                              <a:cs typeface="Times New Roman"/>
                            </a:rPr>
                            <m:t>+6</m:t>
                          </m:r>
                          <m:sSup>
                            <m:sSupPr>
                              <m:ctrlPr>
                                <a:rPr lang="en-US" b="0" i="1" smtClean="0">
                                  <a:latin typeface="Cambria Math" panose="02040503050406030204" pitchFamily="18" charset="0"/>
                                  <a:ea typeface="Cambria Math" panose="02040503050406030204" pitchFamily="18" charset="0"/>
                                  <a:cs typeface="Times New Roman"/>
                                </a:rPr>
                              </m:ctrlPr>
                            </m:sSupPr>
                            <m:e>
                              <m:r>
                                <a:rPr lang="en-US" b="0" i="1" smtClean="0">
                                  <a:latin typeface="Cambria Math" panose="02040503050406030204" pitchFamily="18" charset="0"/>
                                  <a:ea typeface="Cambria Math" panose="02040503050406030204" pitchFamily="18" charset="0"/>
                                  <a:cs typeface="Times New Roman"/>
                                </a:rPr>
                                <m:t>𝑥</m:t>
                              </m:r>
                            </m:e>
                            <m:sup>
                              <m:r>
                                <a:rPr lang="en-US" b="0" i="1" smtClean="0">
                                  <a:latin typeface="Cambria Math" panose="02040503050406030204" pitchFamily="18" charset="0"/>
                                  <a:ea typeface="Cambria Math" panose="02040503050406030204" pitchFamily="18" charset="0"/>
                                  <a:cs typeface="Times New Roman"/>
                                </a:rPr>
                                <m:t>2</m:t>
                              </m:r>
                            </m:sup>
                          </m:sSup>
                          <m:r>
                            <a:rPr lang="en-US" b="0" i="1" smtClean="0">
                              <a:latin typeface="Cambria Math" panose="02040503050406030204" pitchFamily="18" charset="0"/>
                              <a:ea typeface="Cambria Math" panose="02040503050406030204" pitchFamily="18" charset="0"/>
                              <a:cs typeface="Times New Roman"/>
                            </a:rPr>
                            <m:t>+27</m:t>
                          </m:r>
                          <m:r>
                            <a:rPr lang="en-US" b="0" i="1" smtClean="0">
                              <a:latin typeface="Cambria Math" panose="02040503050406030204" pitchFamily="18" charset="0"/>
                              <a:ea typeface="Cambria Math" panose="02040503050406030204" pitchFamily="18" charset="0"/>
                              <a:cs typeface="Times New Roman"/>
                            </a:rPr>
                            <m:t>𝑥</m:t>
                          </m:r>
                        </m:e>
                      </m:d>
                      <m:sSubSup>
                        <m:sSubSupPr>
                          <m:ctrlPr>
                            <a:rPr lang="en-US" b="0" i="1" smtClean="0">
                              <a:latin typeface="Cambria Math" panose="02040503050406030204" pitchFamily="18" charset="0"/>
                              <a:ea typeface="Cambria Math" panose="02040503050406030204" pitchFamily="18" charset="0"/>
                              <a:cs typeface="Times New Roman"/>
                            </a:rPr>
                          </m:ctrlPr>
                        </m:sSubSupPr>
                        <m:e>
                          <m:r>
                            <a:rPr lang="en-US" b="0" i="1" smtClean="0">
                              <a:latin typeface="Cambria Math" panose="02040503050406030204" pitchFamily="18" charset="0"/>
                              <a:ea typeface="Cambria Math" panose="02040503050406030204" pitchFamily="18" charset="0"/>
                              <a:cs typeface="Times New Roman"/>
                            </a:rPr>
                            <m:t>|</m:t>
                          </m:r>
                        </m:e>
                        <m:sub>
                          <m:r>
                            <a:rPr lang="en-US" b="0" i="1" smtClean="0">
                              <a:latin typeface="Cambria Math" panose="02040503050406030204" pitchFamily="18" charset="0"/>
                              <a:ea typeface="Cambria Math" panose="02040503050406030204" pitchFamily="18" charset="0"/>
                              <a:cs typeface="Times New Roman"/>
                            </a:rPr>
                            <m:t>0</m:t>
                          </m:r>
                        </m:sub>
                        <m:sup>
                          <m:r>
                            <a:rPr lang="en-US" b="0" i="1" smtClean="0">
                              <a:latin typeface="Cambria Math" panose="02040503050406030204" pitchFamily="18" charset="0"/>
                              <a:ea typeface="Cambria Math" panose="02040503050406030204" pitchFamily="18" charset="0"/>
                              <a:cs typeface="Times New Roman"/>
                            </a:rPr>
                            <m:t>3</m:t>
                          </m:r>
                        </m:sup>
                      </m:sSubSup>
                      <m:r>
                        <a:rPr lang="en-US" b="0" i="1" smtClean="0">
                          <a:latin typeface="Cambria Math" panose="02040503050406030204" pitchFamily="18" charset="0"/>
                          <a:ea typeface="Cambria Math" panose="02040503050406030204" pitchFamily="18" charset="0"/>
                          <a:cs typeface="Times New Roman"/>
                        </a:rPr>
                        <m:t>=</m:t>
                      </m:r>
                      <m:f>
                        <m:fPr>
                          <m:ctrlPr>
                            <a:rPr lang="en-US" b="0" i="1" smtClean="0">
                              <a:latin typeface="Cambria Math" panose="02040503050406030204" pitchFamily="18" charset="0"/>
                              <a:ea typeface="Cambria Math" panose="02040503050406030204" pitchFamily="18" charset="0"/>
                              <a:cs typeface="Times New Roman"/>
                            </a:rPr>
                          </m:ctrlPr>
                        </m:fPr>
                        <m:num>
                          <m:r>
                            <a:rPr lang="en-US" b="0" i="1" smtClean="0">
                              <a:latin typeface="Cambria Math" panose="02040503050406030204" pitchFamily="18" charset="0"/>
                              <a:ea typeface="Cambria Math" panose="02040503050406030204" pitchFamily="18" charset="0"/>
                              <a:cs typeface="Times New Roman"/>
                            </a:rPr>
                            <m:t>1188</m:t>
                          </m:r>
                        </m:num>
                        <m:den>
                          <m:r>
                            <a:rPr lang="en-US" b="0" i="1" smtClean="0">
                              <a:latin typeface="Cambria Math" panose="02040503050406030204" pitchFamily="18" charset="0"/>
                              <a:ea typeface="Cambria Math" panose="02040503050406030204" pitchFamily="18" charset="0"/>
                              <a:cs typeface="Times New Roman"/>
                            </a:rPr>
                            <m:t>5</m:t>
                          </m:r>
                        </m:den>
                      </m:f>
                      <m:r>
                        <a:rPr lang="en-US" b="0" i="1" smtClean="0">
                          <a:latin typeface="Cambria Math" panose="02040503050406030204" pitchFamily="18" charset="0"/>
                          <a:ea typeface="Cambria Math" panose="02040503050406030204" pitchFamily="18" charset="0"/>
                          <a:cs typeface="Times New Roman"/>
                        </a:rPr>
                        <m:t>𝜋</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t="-901"/>
                </a:stretch>
              </a:blipFill>
            </p:spPr>
            <p:txBody>
              <a:bodyPr/>
              <a:lstStyle/>
              <a:p>
                <a:r>
                  <a:rPr lang="en-US">
                    <a:noFill/>
                  </a:rPr>
                  <a:t> </a:t>
                </a:r>
              </a:p>
            </p:txBody>
          </p:sp>
        </mc:Fallback>
      </mc:AlternateContent>
    </p:spTree>
    <p:extLst>
      <p:ext uri="{BB962C8B-B14F-4D97-AF65-F5344CB8AC3E}">
        <p14:creationId xmlns:p14="http://schemas.microsoft.com/office/powerpoint/2010/main" val="2237505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14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12700" marR="5080" indent="0">
              <a:lnSpc>
                <a:spcPct val="100000"/>
              </a:lnSpc>
              <a:buNone/>
            </a:pPr>
            <a:r>
              <a:rPr lang="en-US" spc="-15" dirty="0"/>
              <a:t>W</a:t>
            </a:r>
            <a:r>
              <a:rPr lang="en-US" spc="-5" dirty="0"/>
              <a:t>e</a:t>
            </a:r>
            <a:r>
              <a:rPr lang="en-US" spc="-20" dirty="0"/>
              <a:t> </a:t>
            </a:r>
            <a:r>
              <a:rPr lang="en-US" spc="-10" dirty="0"/>
              <a:t>ca</a:t>
            </a:r>
            <a:r>
              <a:rPr lang="en-US" spc="-5" dirty="0"/>
              <a:t>n</a:t>
            </a:r>
            <a:r>
              <a:rPr lang="en-US" spc="-20" dirty="0"/>
              <a:t> </a:t>
            </a:r>
            <a:r>
              <a:rPr lang="en-US" spc="-10" dirty="0"/>
              <a:t>us</a:t>
            </a:r>
            <a:r>
              <a:rPr lang="en-US" spc="-5" dirty="0"/>
              <a:t>e</a:t>
            </a:r>
            <a:r>
              <a:rPr lang="en-US" spc="-20" dirty="0"/>
              <a:t> </a:t>
            </a:r>
            <a:r>
              <a:rPr lang="en-US" spc="-5" dirty="0"/>
              <a:t>t</a:t>
            </a:r>
            <a:r>
              <a:rPr lang="en-US" spc="-10" dirty="0"/>
              <a:t>h</a:t>
            </a:r>
            <a:r>
              <a:rPr lang="en-US" spc="-5" dirty="0"/>
              <a:t>e</a:t>
            </a:r>
            <a:r>
              <a:rPr lang="en-US" spc="-20" dirty="0"/>
              <a:t> </a:t>
            </a:r>
            <a:r>
              <a:rPr lang="en-US" spc="-10" dirty="0"/>
              <a:t>dis</a:t>
            </a:r>
            <a:r>
              <a:rPr lang="en-US" spc="-5" dirty="0"/>
              <a:t>k</a:t>
            </a:r>
            <a:r>
              <a:rPr lang="en-US" spc="-20" dirty="0"/>
              <a:t> </a:t>
            </a:r>
            <a:r>
              <a:rPr lang="en-US" spc="-10" dirty="0"/>
              <a:t>an</a:t>
            </a:r>
            <a:r>
              <a:rPr lang="en-US" spc="-5" dirty="0"/>
              <a:t>d</a:t>
            </a:r>
            <a:r>
              <a:rPr lang="en-US" spc="-20" dirty="0"/>
              <a:t> </a:t>
            </a:r>
            <a:r>
              <a:rPr lang="en-US" spc="-10" dirty="0"/>
              <a:t>washe</a:t>
            </a:r>
            <a:r>
              <a:rPr lang="en-US" spc="-5" dirty="0"/>
              <a:t>r</a:t>
            </a:r>
            <a:r>
              <a:rPr lang="en-US" spc="-20" dirty="0"/>
              <a:t> </a:t>
            </a:r>
            <a:r>
              <a:rPr lang="en-US" spc="-10" dirty="0"/>
              <a:t>method</a:t>
            </a:r>
            <a:r>
              <a:rPr lang="en-US" spc="-5" dirty="0"/>
              <a:t>s</a:t>
            </a:r>
            <a:r>
              <a:rPr lang="en-US" spc="-20" dirty="0"/>
              <a:t> </a:t>
            </a:r>
            <a:r>
              <a:rPr lang="en-US" spc="-10" dirty="0"/>
              <a:t>fo</a:t>
            </a:r>
            <a:r>
              <a:rPr lang="en-US" spc="-5" dirty="0"/>
              <a:t>r</a:t>
            </a:r>
            <a:r>
              <a:rPr lang="en-US" spc="-20" dirty="0"/>
              <a:t> </a:t>
            </a:r>
            <a:r>
              <a:rPr lang="en-US" spc="-5" dirty="0"/>
              <a:t>s</a:t>
            </a:r>
            <a:r>
              <a:rPr lang="en-US" spc="-10" dirty="0"/>
              <a:t>olid</a:t>
            </a:r>
            <a:r>
              <a:rPr lang="en-US" spc="-5" dirty="0"/>
              <a:t>s</a:t>
            </a:r>
            <a:r>
              <a:rPr lang="en-US" spc="-20" dirty="0"/>
              <a:t> </a:t>
            </a:r>
            <a:r>
              <a:rPr lang="en-US" spc="-10" dirty="0"/>
              <a:t>o</a:t>
            </a:r>
            <a:r>
              <a:rPr lang="en-US" spc="-5" dirty="0"/>
              <a:t>f</a:t>
            </a:r>
            <a:r>
              <a:rPr lang="en-US" spc="-20" dirty="0"/>
              <a:t> </a:t>
            </a:r>
            <a:r>
              <a:rPr lang="en-US" spc="-5" dirty="0"/>
              <a:t>r</a:t>
            </a:r>
            <a:r>
              <a:rPr lang="en-US" spc="-10" dirty="0"/>
              <a:t>evolutio</a:t>
            </a:r>
            <a:r>
              <a:rPr lang="en-US" spc="-5" dirty="0"/>
              <a:t>n</a:t>
            </a:r>
            <a:r>
              <a:rPr lang="en-US" spc="-20" dirty="0"/>
              <a:t> </a:t>
            </a:r>
            <a:r>
              <a:rPr lang="en-US" spc="-10" dirty="0"/>
              <a:t>abou</a:t>
            </a:r>
            <a:r>
              <a:rPr lang="en-US" spc="-5" dirty="0"/>
              <a:t>t</a:t>
            </a:r>
            <a:r>
              <a:rPr lang="en-US" spc="-20" dirty="0"/>
              <a:t> </a:t>
            </a:r>
            <a:r>
              <a:rPr lang="en-US" spc="-10" dirty="0"/>
              <a:t>vertica</a:t>
            </a:r>
            <a:r>
              <a:rPr lang="en-US" spc="-5" dirty="0"/>
              <a:t>l</a:t>
            </a:r>
            <a:r>
              <a:rPr lang="en-US" spc="-20" dirty="0"/>
              <a:t> </a:t>
            </a:r>
            <a:r>
              <a:rPr lang="en-US" spc="-10" dirty="0"/>
              <a:t>axes, </a:t>
            </a:r>
            <a:r>
              <a:rPr lang="en-US" spc="-5" dirty="0"/>
              <a:t>but it is necessary to describe the graph as a function </a:t>
            </a:r>
            <a:r>
              <a:rPr lang="en-US" spc="-10" dirty="0"/>
              <a:t>o</a:t>
            </a:r>
            <a:r>
              <a:rPr lang="en-US" spc="-5" dirty="0"/>
              <a:t>f</a:t>
            </a:r>
            <a:r>
              <a:rPr lang="en-US" spc="60" dirty="0"/>
              <a:t> </a:t>
            </a:r>
            <a:r>
              <a:rPr lang="en-US" i="1" spc="45" dirty="0"/>
              <a:t>y</a:t>
            </a:r>
            <a:r>
              <a:rPr lang="en-US" spc="-5" dirty="0"/>
              <a:t>—that</a:t>
            </a:r>
            <a:r>
              <a:rPr lang="en-US" dirty="0"/>
              <a:t> </a:t>
            </a:r>
            <a:r>
              <a:rPr lang="en-US" spc="-5" dirty="0"/>
              <a:t>is,</a:t>
            </a:r>
            <a:r>
              <a:rPr lang="en-US" spc="25" dirty="0"/>
              <a:t> </a:t>
            </a:r>
            <a:r>
              <a:rPr lang="en-US" i="1" spc="-5" dirty="0"/>
              <a:t>x</a:t>
            </a:r>
            <a:r>
              <a:rPr lang="en-US" i="1" spc="114" dirty="0"/>
              <a:t> </a:t>
            </a:r>
            <a:r>
              <a:rPr lang="en-US" spc="-25" dirty="0"/>
              <a:t>=</a:t>
            </a:r>
            <a:r>
              <a:rPr lang="en-US" spc="-20" dirty="0"/>
              <a:t> </a:t>
            </a:r>
            <a:r>
              <a:rPr lang="en-US" i="1" spc="25" dirty="0"/>
              <a:t>g</a:t>
            </a:r>
            <a:r>
              <a:rPr lang="en-US" spc="50" dirty="0"/>
              <a:t>(</a:t>
            </a:r>
            <a:r>
              <a:rPr lang="en-US" i="1" spc="45" dirty="0"/>
              <a:t>y</a:t>
            </a:r>
            <a:r>
              <a:rPr lang="en-US" spc="-5" dirty="0"/>
              <a:t>).</a:t>
            </a:r>
            <a:endParaRPr lang="en-US" dirty="0"/>
          </a:p>
          <a:p>
            <a:pPr marL="0" indent="0">
              <a:lnSpc>
                <a:spcPct val="100000"/>
              </a:lnSpc>
              <a:spcBef>
                <a:spcPts val="30"/>
              </a:spcBef>
              <a:buNone/>
            </a:pPr>
            <a:endParaRPr lang="en-US" dirty="0"/>
          </a:p>
          <a:p>
            <a:pPr marL="0" marR="5080" indent="0" algn="just">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spc="-120" dirty="0"/>
              <a:t> </a:t>
            </a:r>
            <a:r>
              <a:rPr lang="en-US" b="1" spc="-15" dirty="0"/>
              <a:t>Revolvin</a:t>
            </a:r>
            <a:r>
              <a:rPr lang="en-US" b="1" spc="-10" dirty="0"/>
              <a:t>g</a:t>
            </a:r>
            <a:r>
              <a:rPr lang="en-US" b="1" spc="70" dirty="0"/>
              <a:t> </a:t>
            </a:r>
            <a:r>
              <a:rPr lang="en-US" b="1" spc="-65" dirty="0"/>
              <a:t>Abou</a:t>
            </a:r>
            <a:r>
              <a:rPr lang="en-US" b="1" spc="-35" dirty="0"/>
              <a:t>t</a:t>
            </a:r>
            <a:r>
              <a:rPr lang="en-US" b="1" spc="70" dirty="0"/>
              <a:t> </a:t>
            </a:r>
            <a:r>
              <a:rPr lang="en-US" b="1" dirty="0"/>
              <a:t>a</a:t>
            </a:r>
            <a:r>
              <a:rPr lang="en-US" b="1" spc="70" dirty="0"/>
              <a:t> </a:t>
            </a:r>
            <a:r>
              <a:rPr lang="en-US" b="1" spc="-85" dirty="0"/>
              <a:t>V</a:t>
            </a:r>
            <a:r>
              <a:rPr lang="en-US" b="1" spc="-5" dirty="0"/>
              <a:t>ertica</a:t>
            </a:r>
            <a:r>
              <a:rPr lang="en-US" b="1" dirty="0"/>
              <a:t>l</a:t>
            </a:r>
            <a:r>
              <a:rPr lang="en-US" b="1" spc="70" dirty="0"/>
              <a:t> </a:t>
            </a:r>
            <a:r>
              <a:rPr lang="en-US" b="1" spc="-5" dirty="0"/>
              <a:t>Axi</a:t>
            </a:r>
            <a:r>
              <a:rPr lang="en-US" b="1" dirty="0"/>
              <a:t>s </a:t>
            </a:r>
            <a:r>
              <a:rPr lang="en-US" spc="-10" dirty="0"/>
              <a:t>Fin</a:t>
            </a:r>
            <a:r>
              <a:rPr lang="en-US" spc="-5" dirty="0"/>
              <a:t>d</a:t>
            </a:r>
            <a:r>
              <a:rPr lang="en-US" spc="15" dirty="0"/>
              <a:t> </a:t>
            </a:r>
            <a:r>
              <a:rPr lang="en-US" spc="-10" dirty="0"/>
              <a:t>th</a:t>
            </a:r>
            <a:r>
              <a:rPr lang="en-US" spc="-5" dirty="0"/>
              <a:t>e</a:t>
            </a:r>
            <a:r>
              <a:rPr lang="en-US" spc="15" dirty="0"/>
              <a:t> </a:t>
            </a:r>
            <a:r>
              <a:rPr lang="en-US" spc="-15" dirty="0"/>
              <a:t>volum</a:t>
            </a:r>
            <a:r>
              <a:rPr lang="en-US" spc="-5" dirty="0"/>
              <a:t>e</a:t>
            </a:r>
            <a:r>
              <a:rPr lang="en-US" spc="15" dirty="0"/>
              <a:t> </a:t>
            </a:r>
            <a:r>
              <a:rPr lang="en-US" spc="-10" dirty="0"/>
              <a:t>o</a:t>
            </a:r>
            <a:r>
              <a:rPr lang="en-US" spc="-5" dirty="0"/>
              <a:t>f</a:t>
            </a:r>
            <a:r>
              <a:rPr lang="en-US" spc="15" dirty="0"/>
              <a:t> </a:t>
            </a:r>
            <a:r>
              <a:rPr lang="en-US" spc="-5" dirty="0"/>
              <a:t>t</a:t>
            </a:r>
            <a:r>
              <a:rPr lang="en-US" spc="-10" dirty="0"/>
              <a:t>h</a:t>
            </a:r>
            <a:r>
              <a:rPr lang="en-US" spc="-5" dirty="0"/>
              <a:t>e</a:t>
            </a:r>
            <a:r>
              <a:rPr lang="en-US" spc="15" dirty="0"/>
              <a:t> </a:t>
            </a:r>
            <a:r>
              <a:rPr lang="en-US" spc="-10" dirty="0"/>
              <a:t>soli</a:t>
            </a:r>
            <a:r>
              <a:rPr lang="en-US" spc="-5" dirty="0"/>
              <a:t>d</a:t>
            </a:r>
            <a:r>
              <a:rPr lang="en-US" spc="15" dirty="0"/>
              <a:t> </a:t>
            </a:r>
            <a:r>
              <a:rPr lang="en-US" spc="-10" dirty="0"/>
              <a:t>obtained b</a:t>
            </a:r>
            <a:r>
              <a:rPr lang="en-US" spc="-5" dirty="0"/>
              <a:t>y</a:t>
            </a:r>
            <a:r>
              <a:rPr lang="en-US" spc="-10" dirty="0"/>
              <a:t> rotatin</a:t>
            </a:r>
            <a:r>
              <a:rPr lang="en-US" spc="-5" dirty="0"/>
              <a:t>g</a:t>
            </a:r>
            <a:r>
              <a:rPr lang="en-US" spc="-15" dirty="0"/>
              <a:t> </a:t>
            </a:r>
            <a:r>
              <a:rPr lang="en-US" spc="-5" dirty="0"/>
              <a:t>t</a:t>
            </a:r>
            <a:r>
              <a:rPr lang="en-US" spc="-10" dirty="0"/>
              <a:t>h</a:t>
            </a:r>
            <a:r>
              <a:rPr lang="en-US" spc="-5" dirty="0"/>
              <a:t>e</a:t>
            </a:r>
            <a:r>
              <a:rPr lang="en-US" spc="-10" dirty="0"/>
              <a:t> regio</a:t>
            </a:r>
            <a:r>
              <a:rPr lang="en-US" spc="-5" dirty="0"/>
              <a:t>n</a:t>
            </a:r>
            <a:r>
              <a:rPr lang="en-US" spc="-10" dirty="0"/>
              <a:t> unde</a:t>
            </a:r>
            <a:r>
              <a:rPr lang="en-US" spc="-5" dirty="0"/>
              <a:t>r</a:t>
            </a:r>
            <a:r>
              <a:rPr lang="en-US" spc="-10" dirty="0"/>
              <a:t> th</a:t>
            </a:r>
            <a:r>
              <a:rPr lang="en-US" spc="-5" dirty="0"/>
              <a:t>e</a:t>
            </a:r>
            <a:r>
              <a:rPr lang="en-US" spc="-15" dirty="0"/>
              <a:t> </a:t>
            </a:r>
            <a:r>
              <a:rPr lang="en-US" spc="-10" dirty="0"/>
              <a:t>grap</a:t>
            </a:r>
            <a:r>
              <a:rPr lang="en-US" spc="-5" dirty="0"/>
              <a:t>h</a:t>
            </a:r>
            <a:r>
              <a:rPr lang="en-US" spc="-10" dirty="0"/>
              <a:t> o</a:t>
            </a:r>
            <a:r>
              <a:rPr lang="en-US" spc="-5" dirty="0"/>
              <a:t>f</a:t>
            </a:r>
            <a:r>
              <a:rPr lang="en-US" dirty="0"/>
              <a:t> </a:t>
            </a:r>
            <a:r>
              <a:rPr lang="en-US" spc="-45"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5" dirty="0"/>
              <a:t>9</a:t>
            </a:r>
            <a:r>
              <a:rPr lang="en-US" spc="-30" dirty="0"/>
              <a:t> </a:t>
            </a:r>
            <a:r>
              <a:rPr lang="en-US" spc="-185" dirty="0"/>
              <a:t>−</a:t>
            </a:r>
            <a:r>
              <a:rPr lang="en-US" spc="-70" dirty="0"/>
              <a:t> </a:t>
            </a:r>
            <a:r>
              <a:rPr lang="en-US" i="1" spc="-5" dirty="0"/>
              <a:t>x</a:t>
            </a:r>
            <a:r>
              <a:rPr lang="en-US" baseline="25925" dirty="0"/>
              <a:t>2 </a:t>
            </a:r>
            <a:r>
              <a:rPr lang="en-US" spc="-127" baseline="25925" dirty="0"/>
              <a:t> </a:t>
            </a:r>
            <a:r>
              <a:rPr lang="en-US" spc="-5" dirty="0"/>
              <a:t>for</a:t>
            </a:r>
            <a:r>
              <a:rPr lang="en-US" spc="-10" dirty="0"/>
              <a:t> </a:t>
            </a:r>
            <a:r>
              <a:rPr lang="en-US" spc="-5" dirty="0"/>
              <a:t>0</a:t>
            </a:r>
            <a:r>
              <a:rPr lang="en-US" spc="25" dirty="0"/>
              <a:t> </a:t>
            </a:r>
            <a:r>
              <a:rPr lang="en-US" spc="-50" dirty="0"/>
              <a:t>≤</a:t>
            </a:r>
            <a:r>
              <a:rPr lang="en-US" spc="-15" dirty="0"/>
              <a:t> </a:t>
            </a:r>
            <a:r>
              <a:rPr lang="en-US" i="1" spc="-5" dirty="0"/>
              <a:t>x</a:t>
            </a:r>
            <a:r>
              <a:rPr lang="en-US" i="1" spc="114" dirty="0"/>
              <a:t> </a:t>
            </a:r>
            <a:r>
              <a:rPr lang="en-US" spc="-50" dirty="0"/>
              <a:t>≤</a:t>
            </a:r>
            <a:r>
              <a:rPr lang="en-US" spc="-40" dirty="0"/>
              <a:t> </a:t>
            </a:r>
            <a:r>
              <a:rPr lang="en-US" spc="-5" dirty="0"/>
              <a:t>3</a:t>
            </a:r>
            <a:r>
              <a:rPr lang="en-US" spc="-10" dirty="0"/>
              <a:t> abou</a:t>
            </a:r>
            <a:r>
              <a:rPr lang="en-US" spc="-5" dirty="0"/>
              <a:t>t</a:t>
            </a:r>
            <a:r>
              <a:rPr lang="en-US" spc="-10" dirty="0"/>
              <a:t> th</a:t>
            </a:r>
            <a:r>
              <a:rPr lang="en-US" spc="-5" dirty="0"/>
              <a:t>e</a:t>
            </a:r>
            <a:r>
              <a:rPr lang="en-US" spc="-15" dirty="0"/>
              <a:t> </a:t>
            </a:r>
            <a:r>
              <a:rPr lang="en-US" spc="-10" dirty="0"/>
              <a:t>vertical axi</a:t>
            </a:r>
            <a:r>
              <a:rPr lang="en-US" spc="-5" dirty="0"/>
              <a:t>s</a:t>
            </a:r>
            <a:r>
              <a:rPr lang="en-US" spc="25" dirty="0"/>
              <a:t> </a:t>
            </a:r>
            <a:r>
              <a:rPr lang="en-US" i="1" spc="-5" dirty="0"/>
              <a:t>x</a:t>
            </a:r>
            <a:r>
              <a:rPr lang="en-US" i="1" spc="114" dirty="0"/>
              <a:t> </a:t>
            </a:r>
            <a:r>
              <a:rPr lang="en-US" spc="-25" dirty="0"/>
              <a:t>=</a:t>
            </a:r>
            <a:r>
              <a:rPr lang="en-US" spc="-40" dirty="0"/>
              <a:t> </a:t>
            </a:r>
            <a:r>
              <a:rPr lang="en-US" spc="-190" dirty="0"/>
              <a:t>−</a:t>
            </a:r>
            <a:r>
              <a:rPr lang="en-US" spc="-10" dirty="0"/>
              <a:t>2</a:t>
            </a:r>
            <a:r>
              <a:rPr lang="en-US" spc="-5" dirty="0"/>
              <a:t>.</a:t>
            </a:r>
            <a:endParaRPr lang="en-US" dirty="0"/>
          </a:p>
          <a:p>
            <a:pPr marL="36900" indent="0">
              <a:lnSpc>
                <a:spcPct val="100000"/>
              </a:lnSpc>
              <a:buNone/>
            </a:pPr>
            <a:endParaRPr lang="en-US" dirty="0">
              <a:latin typeface="Times New Roman"/>
              <a:cs typeface="Times New Roman"/>
            </a:endParaRPr>
          </a:p>
        </p:txBody>
      </p:sp>
      <p:pic>
        <p:nvPicPr>
          <p:cNvPr id="4" name="Picture 3" descr="Three graphs show the area between a function and the y axis to be rotated about the y axis, the resulting cross section and solid of revolution.&#10;In the first graph, the x axis ranges from negative 2 to 3, points negative 2, 0, x, and 3 are marked, with x being between 0 and 3.  The y axis ranges from 0 to 9, point 9 is marked. The curve of y equals 9 minus x squared starts on the y axis at x equals 9, is concave down, decreasing to the x axis at x equals 3. A vertical line segment from x equals x points toward a point labeled capital b on the curve. A horizontal line segment connects point capital b to point capital A on the y axis. A vertical line at x equals negative 2 has point y marked and is labeled axis x equals negative 2. A curved arrow is about the vertical line x equals negative 2. A horizontal line between the line x equals negative 2 and the y axis is labeled capital r subscript inner equals 2. A horizontal line between the line x equals negative 2 and point capital b on the curve of f of x is labeled capital r subscript outer equals square root of quantity 9 minus y, plus 2. In the second graph, the x axis has points negative 2 and 0 marked. The y axis has the point capital A marked. A line segment connects point capital a to point capital b on the curve of the function. A cross section shows a washer. A line segment from the line x equals negative 2 to point capital a is labeled capital r subscript inner. A line segment from the line x equals negative 2 to a point capital b is labeled capital r subscript outer. In the third graph, the x axis has points negative 2 and 3 labeled. The area between the y axis and the curve is rotated about the axis of rotation at x equals -2. The curve of the solid has the shape of the curve y equals 9 minus x squared. A circular hole in the solid has a radius of 2.">
            <a:extLst>
              <a:ext uri="{FF2B5EF4-FFF2-40B4-BE49-F238E27FC236}">
                <a16:creationId xmlns="" xmlns:a16="http://schemas.microsoft.com/office/drawing/2014/main" id="{9F01D833-5FD2-428D-83AB-264F8BCAD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320" y="3622874"/>
            <a:ext cx="9007359" cy="2570797"/>
          </a:xfrm>
          <a:prstGeom prst="rect">
            <a:avLst/>
          </a:prstGeom>
        </p:spPr>
      </p:pic>
    </p:spTree>
    <p:extLst>
      <p:ext uri="{BB962C8B-B14F-4D97-AF65-F5344CB8AC3E}">
        <p14:creationId xmlns:p14="http://schemas.microsoft.com/office/powerpoint/2010/main" val="2966748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6.3  Volumes of Revolution: Disks and </a:t>
            </a:r>
            <a:r>
              <a:rPr lang="en-US" sz="3100" dirty="0"/>
              <a:t>Washers (</a:t>
            </a:r>
            <a:r>
              <a:rPr lang="en-US" sz="3100" dirty="0" smtClean="0"/>
              <a:t>15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b="1" spc="-5" dirty="0">
                    <a:solidFill>
                      <a:schemeClr val="tx1"/>
                    </a:solidFill>
                  </a:rPr>
                  <a:t>Solution </a:t>
                </a:r>
                <a:r>
                  <a:rPr lang="en-US" b="1" spc="95" dirty="0">
                    <a:solidFill>
                      <a:schemeClr val="tx1"/>
                    </a:solidFill>
                  </a:rPr>
                  <a:t> </a:t>
                </a:r>
                <a:r>
                  <a:rPr lang="en-US" spc="-10" dirty="0">
                    <a:solidFill>
                      <a:schemeClr val="tx1"/>
                    </a:solidFill>
                  </a:rPr>
                  <a:t>Figur</a:t>
                </a:r>
                <a:r>
                  <a:rPr lang="en-US" spc="-5" dirty="0">
                    <a:solidFill>
                      <a:schemeClr val="tx1"/>
                    </a:solidFill>
                  </a:rPr>
                  <a:t>e</a:t>
                </a:r>
                <a:r>
                  <a:rPr lang="en-US" spc="-40" dirty="0">
                    <a:solidFill>
                      <a:schemeClr val="tx1"/>
                    </a:solidFill>
                  </a:rPr>
                  <a:t> </a:t>
                </a:r>
                <a:r>
                  <a:rPr lang="en-US" spc="-5" dirty="0">
                    <a:solidFill>
                      <a:schemeClr val="tx1"/>
                    </a:solidFill>
                  </a:rPr>
                  <a:t>9</a:t>
                </a:r>
                <a:r>
                  <a:rPr lang="en-US" spc="-40" dirty="0">
                    <a:solidFill>
                      <a:schemeClr val="tx1"/>
                    </a:solidFill>
                  </a:rPr>
                  <a:t> </a:t>
                </a:r>
                <a:r>
                  <a:rPr lang="en-US" spc="-5" dirty="0">
                    <a:solidFill>
                      <a:schemeClr val="tx1"/>
                    </a:solidFill>
                  </a:rPr>
                  <a:t>s</a:t>
                </a:r>
                <a:r>
                  <a:rPr lang="en-US" spc="-15" dirty="0">
                    <a:solidFill>
                      <a:schemeClr val="tx1"/>
                    </a:solidFill>
                  </a:rPr>
                  <a:t>how</a:t>
                </a:r>
                <a:r>
                  <a:rPr lang="en-US" spc="-5" dirty="0">
                    <a:solidFill>
                      <a:schemeClr val="tx1"/>
                    </a:solidFill>
                  </a:rPr>
                  <a:t>s</a:t>
                </a:r>
                <a:r>
                  <a:rPr lang="en-US" spc="-4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60" dirty="0">
                    <a:solidFill>
                      <a:schemeClr val="tx1"/>
                    </a:solidFill>
                  </a:rPr>
                  <a:t> </a:t>
                </a:r>
                <a:r>
                  <a:rPr lang="en-US" i="1" spc="80" dirty="0">
                    <a:solidFill>
                      <a:schemeClr val="tx1"/>
                    </a:solidFill>
                  </a:rPr>
                  <a:t>A</a:t>
                </a:r>
                <a:r>
                  <a:rPr lang="en-US" i="1" spc="-10" dirty="0">
                    <a:solidFill>
                      <a:schemeClr val="tx1"/>
                    </a:solidFill>
                  </a:rPr>
                  <a:t>B</a:t>
                </a:r>
                <a:r>
                  <a:rPr lang="en-US" i="1" spc="25" dirty="0">
                    <a:solidFill>
                      <a:schemeClr val="tx1"/>
                    </a:solidFill>
                  </a:rPr>
                  <a:t> </a:t>
                </a:r>
                <a:r>
                  <a:rPr lang="en-US" spc="-10" dirty="0">
                    <a:solidFill>
                      <a:schemeClr val="tx1"/>
                    </a:solidFill>
                  </a:rPr>
                  <a:t>sweep</a:t>
                </a:r>
                <a:r>
                  <a:rPr lang="en-US" spc="-5" dirty="0">
                    <a:solidFill>
                      <a:schemeClr val="tx1"/>
                    </a:solidFill>
                  </a:rPr>
                  <a:t>s</a:t>
                </a:r>
                <a:r>
                  <a:rPr lang="en-US" spc="-40" dirty="0">
                    <a:solidFill>
                      <a:schemeClr val="tx1"/>
                    </a:solidFill>
                  </a:rPr>
                  <a:t> </a:t>
                </a:r>
                <a:r>
                  <a:rPr lang="en-US" spc="-10" dirty="0">
                    <a:solidFill>
                      <a:schemeClr val="tx1"/>
                    </a:solidFill>
                  </a:rPr>
                  <a:t>ou</a:t>
                </a:r>
                <a:r>
                  <a:rPr lang="en-US" spc="-5" dirty="0">
                    <a:solidFill>
                      <a:schemeClr val="tx1"/>
                    </a:solidFill>
                  </a:rPr>
                  <a:t>t</a:t>
                </a:r>
                <a:r>
                  <a:rPr lang="en-US" spc="-40" dirty="0">
                    <a:solidFill>
                      <a:schemeClr val="tx1"/>
                    </a:solidFill>
                  </a:rPr>
                  <a:t> </a:t>
                </a:r>
                <a:r>
                  <a:rPr lang="en-US" spc="-5" dirty="0">
                    <a:solidFill>
                      <a:schemeClr val="tx1"/>
                    </a:solidFill>
                  </a:rPr>
                  <a:t>a</a:t>
                </a:r>
                <a:r>
                  <a:rPr lang="en-US" spc="-40" dirty="0">
                    <a:solidFill>
                      <a:schemeClr val="tx1"/>
                    </a:solidFill>
                  </a:rPr>
                  <a:t> </a:t>
                </a:r>
                <a:r>
                  <a:rPr lang="en-US" spc="-10" dirty="0">
                    <a:solidFill>
                      <a:schemeClr val="tx1"/>
                    </a:solidFill>
                  </a:rPr>
                  <a:t>horizonta</a:t>
                </a:r>
                <a:r>
                  <a:rPr lang="en-US" spc="-5" dirty="0">
                    <a:solidFill>
                      <a:schemeClr val="tx1"/>
                    </a:solidFill>
                  </a:rPr>
                  <a:t>l</a:t>
                </a:r>
                <a:r>
                  <a:rPr lang="en-US" spc="-40" dirty="0">
                    <a:solidFill>
                      <a:schemeClr val="tx1"/>
                    </a:solidFill>
                  </a:rPr>
                  <a:t> </a:t>
                </a:r>
                <a:r>
                  <a:rPr lang="en-US" spc="-10" dirty="0">
                    <a:solidFill>
                      <a:schemeClr val="tx1"/>
                    </a:solidFill>
                  </a:rPr>
                  <a:t>washe</a:t>
                </a:r>
                <a:r>
                  <a:rPr lang="en-US" spc="-5" dirty="0">
                    <a:solidFill>
                      <a:schemeClr val="tx1"/>
                    </a:solidFill>
                  </a:rPr>
                  <a:t>r</a:t>
                </a:r>
                <a:r>
                  <a:rPr lang="en-US" spc="-40" dirty="0">
                    <a:solidFill>
                      <a:schemeClr val="tx1"/>
                    </a:solidFill>
                  </a:rPr>
                  <a:t> </a:t>
                </a:r>
                <a:r>
                  <a:rPr lang="en-US" spc="-15" dirty="0">
                    <a:solidFill>
                      <a:schemeClr val="tx1"/>
                    </a:solidFill>
                  </a:rPr>
                  <a:t>whe</a:t>
                </a:r>
                <a:r>
                  <a:rPr lang="en-US" spc="-5" dirty="0">
                    <a:solidFill>
                      <a:schemeClr val="tx1"/>
                    </a:solidFill>
                  </a:rPr>
                  <a:t>n</a:t>
                </a:r>
                <a:r>
                  <a:rPr lang="en-US" spc="-40" dirty="0">
                    <a:solidFill>
                      <a:schemeClr val="tx1"/>
                    </a:solidFill>
                  </a:rPr>
                  <a:t> </a:t>
                </a:r>
                <a:r>
                  <a:rPr lang="en-US" spc="-10" dirty="0">
                    <a:solidFill>
                      <a:schemeClr val="tx1"/>
                    </a:solidFill>
                  </a:rPr>
                  <a:t>rotate</a:t>
                </a:r>
                <a:r>
                  <a:rPr lang="en-US" spc="-5" dirty="0">
                    <a:solidFill>
                      <a:schemeClr val="tx1"/>
                    </a:solidFill>
                  </a:rPr>
                  <a:t>d</a:t>
                </a:r>
                <a:r>
                  <a:rPr lang="en-US" spc="-40" dirty="0">
                    <a:solidFill>
                      <a:schemeClr val="tx1"/>
                    </a:solidFill>
                  </a:rPr>
                  <a:t> </a:t>
                </a:r>
                <a:r>
                  <a:rPr lang="en-US" spc="-10" dirty="0">
                    <a:solidFill>
                      <a:schemeClr val="tx1"/>
                    </a:solidFill>
                  </a:rPr>
                  <a:t>abou</a:t>
                </a:r>
                <a:r>
                  <a:rPr lang="en-US" spc="-5" dirty="0">
                    <a:solidFill>
                      <a:schemeClr val="tx1"/>
                    </a:solidFill>
                  </a:rPr>
                  <a:t>t</a:t>
                </a:r>
                <a:r>
                  <a:rPr lang="en-US" spc="-40" dirty="0">
                    <a:solidFill>
                      <a:schemeClr val="tx1"/>
                    </a:solidFill>
                  </a:rPr>
                  <a:t> </a:t>
                </a:r>
                <a:r>
                  <a:rPr lang="en-US" spc="-10" dirty="0">
                    <a:solidFill>
                      <a:schemeClr val="tx1"/>
                    </a:solidFill>
                  </a:rPr>
                  <a:t>the </a:t>
                </a:r>
                <a:r>
                  <a:rPr lang="en-US" spc="-5" dirty="0">
                    <a:solidFill>
                      <a:schemeClr val="tx1"/>
                    </a:solidFill>
                  </a:rPr>
                  <a:t>vertical</a:t>
                </a:r>
                <a:r>
                  <a:rPr lang="en-US" spc="55" dirty="0">
                    <a:solidFill>
                      <a:schemeClr val="tx1"/>
                    </a:solidFill>
                  </a:rPr>
                  <a:t> </a:t>
                </a:r>
                <a:r>
                  <a:rPr lang="en-US" spc="-5" dirty="0">
                    <a:solidFill>
                      <a:schemeClr val="tx1"/>
                    </a:solidFill>
                  </a:rPr>
                  <a:t>line</a:t>
                </a:r>
                <a:r>
                  <a:rPr lang="en-US" spc="80"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10" dirty="0">
                    <a:solidFill>
                      <a:schemeClr val="tx1"/>
                    </a:solidFill>
                  </a:rPr>
                  <a:t>2</a:t>
                </a:r>
                <a:r>
                  <a:rPr lang="en-US" spc="-5" dirty="0">
                    <a:solidFill>
                      <a:schemeClr val="tx1"/>
                    </a:solidFill>
                  </a:rPr>
                  <a:t>.</a:t>
                </a:r>
                <a:r>
                  <a:rPr lang="en-US" spc="55" dirty="0">
                    <a:solidFill>
                      <a:schemeClr val="tx1"/>
                    </a:solidFill>
                  </a:rPr>
                  <a:t> </a:t>
                </a:r>
                <a:r>
                  <a:rPr lang="en-US" spc="-10" dirty="0">
                    <a:solidFill>
                      <a:schemeClr val="tx1"/>
                    </a:solidFill>
                  </a:rPr>
                  <a:t>We</a:t>
                </a:r>
                <a:r>
                  <a:rPr lang="en-US" spc="50" dirty="0">
                    <a:solidFill>
                      <a:schemeClr val="tx1"/>
                    </a:solidFill>
                  </a:rPr>
                  <a:t> </a:t>
                </a:r>
                <a:r>
                  <a:rPr lang="en-US" spc="-10" dirty="0">
                    <a:solidFill>
                      <a:schemeClr val="tx1"/>
                    </a:solidFill>
                  </a:rPr>
                  <a:t>a</a:t>
                </a:r>
                <a:r>
                  <a:rPr lang="en-US" spc="-5" dirty="0">
                    <a:solidFill>
                      <a:schemeClr val="tx1"/>
                    </a:solidFill>
                  </a:rPr>
                  <a:t>re</a:t>
                </a:r>
                <a:r>
                  <a:rPr lang="en-US" spc="50" dirty="0">
                    <a:solidFill>
                      <a:schemeClr val="tx1"/>
                    </a:solidFill>
                  </a:rPr>
                  <a:t> </a:t>
                </a:r>
                <a:r>
                  <a:rPr lang="en-US" spc="-5" dirty="0">
                    <a:solidFill>
                      <a:schemeClr val="tx1"/>
                    </a:solidFill>
                  </a:rPr>
                  <a:t>going</a:t>
                </a:r>
                <a:r>
                  <a:rPr lang="en-US" spc="55" dirty="0">
                    <a:solidFill>
                      <a:schemeClr val="tx1"/>
                    </a:solidFill>
                  </a:rPr>
                  <a:t> </a:t>
                </a:r>
                <a:r>
                  <a:rPr lang="en-US" spc="-5" dirty="0">
                    <a:solidFill>
                      <a:schemeClr val="tx1"/>
                    </a:solidFill>
                  </a:rPr>
                  <a:t>to</a:t>
                </a:r>
                <a:r>
                  <a:rPr lang="en-US" spc="50" dirty="0">
                    <a:solidFill>
                      <a:schemeClr val="tx1"/>
                    </a:solidFill>
                  </a:rPr>
                  <a:t> </a:t>
                </a:r>
                <a:r>
                  <a:rPr lang="en-US" spc="-5" dirty="0">
                    <a:solidFill>
                      <a:schemeClr val="tx1"/>
                    </a:solidFill>
                  </a:rPr>
                  <a:t>integrate</a:t>
                </a:r>
                <a:r>
                  <a:rPr lang="en-US" spc="55" dirty="0">
                    <a:solidFill>
                      <a:schemeClr val="tx1"/>
                    </a:solidFill>
                  </a:rPr>
                  <a:t> </a:t>
                </a:r>
                <a:r>
                  <a:rPr lang="en-US" spc="-15" dirty="0">
                    <a:solidFill>
                      <a:schemeClr val="tx1"/>
                    </a:solidFill>
                  </a:rPr>
                  <a:t>w</a:t>
                </a:r>
                <a:r>
                  <a:rPr lang="en-US" spc="-5" dirty="0">
                    <a:solidFill>
                      <a:schemeClr val="tx1"/>
                    </a:solidFill>
                  </a:rPr>
                  <a:t>ith</a:t>
                </a:r>
                <a:r>
                  <a:rPr lang="en-US" spc="50" dirty="0">
                    <a:solidFill>
                      <a:schemeClr val="tx1"/>
                    </a:solidFill>
                  </a:rPr>
                  <a:t> </a:t>
                </a:r>
                <a:r>
                  <a:rPr lang="en-US" spc="-5" dirty="0">
                    <a:solidFill>
                      <a:schemeClr val="tx1"/>
                    </a:solidFill>
                  </a:rPr>
                  <a:t>respect</a:t>
                </a:r>
                <a:r>
                  <a:rPr lang="en-US" spc="55" dirty="0">
                    <a:solidFill>
                      <a:schemeClr val="tx1"/>
                    </a:solidFill>
                  </a:rPr>
                  <a:t> </a:t>
                </a:r>
                <a:r>
                  <a:rPr lang="en-US" spc="-5" dirty="0">
                    <a:solidFill>
                      <a:schemeClr val="tx1"/>
                    </a:solidFill>
                  </a:rPr>
                  <a:t>to</a:t>
                </a:r>
                <a:r>
                  <a:rPr lang="en-US" spc="114" dirty="0">
                    <a:solidFill>
                      <a:schemeClr val="tx1"/>
                    </a:solidFill>
                  </a:rPr>
                  <a:t> </a:t>
                </a:r>
                <a:r>
                  <a:rPr lang="en-US" i="1" spc="45" dirty="0">
                    <a:solidFill>
                      <a:schemeClr val="tx1"/>
                    </a:solidFill>
                  </a:rPr>
                  <a:t>y</a:t>
                </a:r>
                <a:r>
                  <a:rPr lang="en-US" spc="-5" dirty="0">
                    <a:solidFill>
                      <a:schemeClr val="tx1"/>
                    </a:solidFill>
                  </a:rPr>
                  <a:t>,</a:t>
                </a:r>
                <a:r>
                  <a:rPr lang="en-US" spc="55" dirty="0">
                    <a:solidFill>
                      <a:schemeClr val="tx1"/>
                    </a:solidFill>
                  </a:rPr>
                  <a:t> </a:t>
                </a:r>
                <a:r>
                  <a:rPr lang="en-US" spc="-5" dirty="0">
                    <a:solidFill>
                      <a:schemeClr val="tx1"/>
                    </a:solidFill>
                  </a:rPr>
                  <a:t>so</a:t>
                </a:r>
                <a:r>
                  <a:rPr lang="en-US" spc="50" dirty="0">
                    <a:solidFill>
                      <a:schemeClr val="tx1"/>
                    </a:solidFill>
                  </a:rPr>
                  <a:t> </a:t>
                </a:r>
                <a:r>
                  <a:rPr lang="en-US" spc="-15" dirty="0">
                    <a:solidFill>
                      <a:schemeClr val="tx1"/>
                    </a:solidFill>
                  </a:rPr>
                  <a:t>w</a:t>
                </a:r>
                <a:r>
                  <a:rPr lang="en-US" spc="-5" dirty="0">
                    <a:solidFill>
                      <a:schemeClr val="tx1"/>
                    </a:solidFill>
                  </a:rPr>
                  <a:t>e</a:t>
                </a:r>
                <a:r>
                  <a:rPr lang="en-US" spc="55" dirty="0">
                    <a:solidFill>
                      <a:schemeClr val="tx1"/>
                    </a:solidFill>
                  </a:rPr>
                  <a:t> </a:t>
                </a:r>
                <a:r>
                  <a:rPr lang="en-US" spc="-10" dirty="0">
                    <a:solidFill>
                      <a:schemeClr val="tx1"/>
                    </a:solidFill>
                  </a:rPr>
                  <a:t>nee</a:t>
                </a:r>
                <a:r>
                  <a:rPr lang="en-US" spc="-5" dirty="0">
                    <a:solidFill>
                      <a:schemeClr val="tx1"/>
                    </a:solidFill>
                  </a:rPr>
                  <a:t>d</a:t>
                </a:r>
                <a:r>
                  <a:rPr lang="en-US" spc="55" dirty="0">
                    <a:solidFill>
                      <a:schemeClr val="tx1"/>
                    </a:solidFill>
                  </a:rPr>
                  <a:t> </a:t>
                </a:r>
                <a:r>
                  <a:rPr lang="en-US" spc="-10" dirty="0">
                    <a:solidFill>
                      <a:schemeClr val="tx1"/>
                    </a:solidFill>
                  </a:rPr>
                  <a:t>th</a:t>
                </a:r>
                <a:r>
                  <a:rPr lang="en-US" spc="-5" dirty="0">
                    <a:solidFill>
                      <a:schemeClr val="tx1"/>
                    </a:solidFill>
                  </a:rPr>
                  <a:t>e</a:t>
                </a:r>
                <a:r>
                  <a:rPr lang="en-US" spc="50" dirty="0">
                    <a:solidFill>
                      <a:schemeClr val="tx1"/>
                    </a:solidFill>
                  </a:rPr>
                  <a:t> </a:t>
                </a:r>
                <a:r>
                  <a:rPr lang="en-US" spc="-5" dirty="0">
                    <a:solidFill>
                      <a:schemeClr val="tx1"/>
                    </a:solidFill>
                  </a:rPr>
                  <a:t>i</a:t>
                </a:r>
                <a:r>
                  <a:rPr lang="en-US" spc="-10" dirty="0">
                    <a:solidFill>
                      <a:schemeClr val="tx1"/>
                    </a:solidFill>
                  </a:rPr>
                  <a:t>nner an</a:t>
                </a:r>
                <a:r>
                  <a:rPr lang="en-US" spc="-5" dirty="0">
                    <a:solidFill>
                      <a:schemeClr val="tx1"/>
                    </a:solidFill>
                  </a:rPr>
                  <a:t>d</a:t>
                </a:r>
                <a:r>
                  <a:rPr lang="en-US" spc="35" dirty="0">
                    <a:solidFill>
                      <a:schemeClr val="tx1"/>
                    </a:solidFill>
                  </a:rPr>
                  <a:t> </a:t>
                </a:r>
                <a:r>
                  <a:rPr lang="en-US" spc="-10" dirty="0">
                    <a:solidFill>
                      <a:schemeClr val="tx1"/>
                    </a:solidFill>
                  </a:rPr>
                  <a:t>oute</a:t>
                </a:r>
                <a:r>
                  <a:rPr lang="en-US" spc="-5" dirty="0">
                    <a:solidFill>
                      <a:schemeClr val="tx1"/>
                    </a:solidFill>
                  </a:rPr>
                  <a:t>r</a:t>
                </a:r>
                <a:r>
                  <a:rPr lang="en-US" spc="35" dirty="0">
                    <a:solidFill>
                      <a:schemeClr val="tx1"/>
                    </a:solidFill>
                  </a:rPr>
                  <a:t> </a:t>
                </a:r>
                <a:r>
                  <a:rPr lang="en-US" spc="-10" dirty="0">
                    <a:solidFill>
                      <a:schemeClr val="tx1"/>
                    </a:solidFill>
                  </a:rPr>
                  <a:t>radi</a:t>
                </a:r>
                <a:r>
                  <a:rPr lang="en-US" spc="-5" dirty="0">
                    <a:solidFill>
                      <a:schemeClr val="tx1"/>
                    </a:solidFill>
                  </a:rPr>
                  <a:t>i</a:t>
                </a:r>
                <a:r>
                  <a:rPr lang="en-US" spc="35" dirty="0">
                    <a:solidFill>
                      <a:schemeClr val="tx1"/>
                    </a:solidFill>
                  </a:rPr>
                  <a:t> </a:t>
                </a:r>
                <a:r>
                  <a:rPr lang="en-US" spc="-10" dirty="0">
                    <a:solidFill>
                      <a:schemeClr val="tx1"/>
                    </a:solidFill>
                  </a:rPr>
                  <a:t>o</a:t>
                </a:r>
                <a:r>
                  <a:rPr lang="en-US" spc="-5" dirty="0">
                    <a:solidFill>
                      <a:schemeClr val="tx1"/>
                    </a:solidFill>
                  </a:rPr>
                  <a:t>f</a:t>
                </a:r>
                <a:r>
                  <a:rPr lang="en-US" spc="35" dirty="0">
                    <a:solidFill>
                      <a:schemeClr val="tx1"/>
                    </a:solidFill>
                  </a:rPr>
                  <a:t> </a:t>
                </a:r>
                <a:r>
                  <a:rPr lang="en-US" spc="-5" dirty="0">
                    <a:solidFill>
                      <a:schemeClr val="tx1"/>
                    </a:solidFill>
                  </a:rPr>
                  <a:t>t</a:t>
                </a:r>
                <a:r>
                  <a:rPr lang="en-US" spc="-10" dirty="0">
                    <a:solidFill>
                      <a:schemeClr val="tx1"/>
                    </a:solidFill>
                  </a:rPr>
                  <a:t>hi</a:t>
                </a:r>
                <a:r>
                  <a:rPr lang="en-US" spc="-5" dirty="0">
                    <a:solidFill>
                      <a:schemeClr val="tx1"/>
                    </a:solidFill>
                  </a:rPr>
                  <a:t>s</a:t>
                </a:r>
                <a:r>
                  <a:rPr lang="en-US" spc="35" dirty="0">
                    <a:solidFill>
                      <a:schemeClr val="tx1"/>
                    </a:solidFill>
                  </a:rPr>
                  <a:t> </a:t>
                </a:r>
                <a:r>
                  <a:rPr lang="en-US" spc="-15" dirty="0">
                    <a:solidFill>
                      <a:schemeClr val="tx1"/>
                    </a:solidFill>
                  </a:rPr>
                  <a:t>w</a:t>
                </a:r>
                <a:r>
                  <a:rPr lang="en-US" spc="-10" dirty="0">
                    <a:solidFill>
                      <a:schemeClr val="tx1"/>
                    </a:solidFill>
                  </a:rPr>
                  <a:t>ashe</a:t>
                </a:r>
                <a:r>
                  <a:rPr lang="en-US" spc="-5" dirty="0">
                    <a:solidFill>
                      <a:schemeClr val="tx1"/>
                    </a:solidFill>
                  </a:rPr>
                  <a:t>r</a:t>
                </a:r>
                <a:r>
                  <a:rPr lang="en-US" spc="35" dirty="0">
                    <a:solidFill>
                      <a:schemeClr val="tx1"/>
                    </a:solidFill>
                  </a:rPr>
                  <a:t> </a:t>
                </a:r>
                <a:r>
                  <a:rPr lang="en-US" spc="-10" dirty="0">
                    <a:solidFill>
                      <a:schemeClr val="tx1"/>
                    </a:solidFill>
                  </a:rPr>
                  <a:t>a</a:t>
                </a:r>
                <a:r>
                  <a:rPr lang="en-US" spc="-5" dirty="0">
                    <a:solidFill>
                      <a:schemeClr val="tx1"/>
                    </a:solidFill>
                  </a:rPr>
                  <a:t>s</a:t>
                </a:r>
                <a:r>
                  <a:rPr lang="en-US" spc="35" dirty="0">
                    <a:solidFill>
                      <a:schemeClr val="tx1"/>
                    </a:solidFill>
                  </a:rPr>
                  <a:t> </a:t>
                </a:r>
                <a:r>
                  <a:rPr lang="en-US" spc="-10" dirty="0">
                    <a:solidFill>
                      <a:schemeClr val="tx1"/>
                    </a:solidFill>
                  </a:rPr>
                  <a:t>function</a:t>
                </a:r>
                <a:r>
                  <a:rPr lang="en-US" spc="-5" dirty="0">
                    <a:solidFill>
                      <a:schemeClr val="tx1"/>
                    </a:solidFill>
                  </a:rPr>
                  <a:t>s</a:t>
                </a:r>
                <a:r>
                  <a:rPr lang="en-US" spc="35" dirty="0">
                    <a:solidFill>
                      <a:schemeClr val="tx1"/>
                    </a:solidFill>
                  </a:rPr>
                  <a:t> </a:t>
                </a:r>
                <a:r>
                  <a:rPr lang="en-US" spc="-10" dirty="0">
                    <a:solidFill>
                      <a:schemeClr val="tx1"/>
                    </a:solidFill>
                  </a:rPr>
                  <a:t>o</a:t>
                </a:r>
                <a:r>
                  <a:rPr lang="en-US" spc="-5" dirty="0">
                    <a:solidFill>
                      <a:schemeClr val="tx1"/>
                    </a:solidFill>
                  </a:rPr>
                  <a:t>f</a:t>
                </a:r>
                <a:r>
                  <a:rPr lang="en-US" spc="100" dirty="0">
                    <a:solidFill>
                      <a:schemeClr val="tx1"/>
                    </a:solidFill>
                  </a:rPr>
                  <a:t> </a:t>
                </a:r>
                <a:r>
                  <a:rPr lang="en-US" i="1" spc="45" dirty="0">
                    <a:solidFill>
                      <a:schemeClr val="tx1"/>
                    </a:solidFill>
                  </a:rPr>
                  <a:t>y</a:t>
                </a:r>
                <a:r>
                  <a:rPr lang="en-US" spc="-5" dirty="0">
                    <a:solidFill>
                      <a:schemeClr val="tx1"/>
                    </a:solidFill>
                  </a:rPr>
                  <a:t>.</a:t>
                </a:r>
                <a:r>
                  <a:rPr lang="en-US" spc="35" dirty="0">
                    <a:solidFill>
                      <a:schemeClr val="tx1"/>
                    </a:solidFill>
                  </a:rPr>
                  <a:t> </a:t>
                </a:r>
                <a:r>
                  <a:rPr lang="en-US" spc="-10" dirty="0">
                    <a:solidFill>
                      <a:schemeClr val="tx1"/>
                    </a:solidFill>
                  </a:rPr>
                  <a:t>Solvin</a:t>
                </a:r>
                <a:r>
                  <a:rPr lang="en-US" spc="-5" dirty="0">
                    <a:solidFill>
                      <a:schemeClr val="tx1"/>
                    </a:solidFill>
                  </a:rPr>
                  <a:t>g</a:t>
                </a:r>
                <a:r>
                  <a:rPr lang="en-US" spc="35" dirty="0">
                    <a:solidFill>
                      <a:schemeClr val="tx1"/>
                    </a:solidFill>
                  </a:rPr>
                  <a:t> </a:t>
                </a:r>
                <a:r>
                  <a:rPr lang="en-US" spc="-10" dirty="0">
                    <a:solidFill>
                      <a:schemeClr val="tx1"/>
                    </a:solidFill>
                  </a:rPr>
                  <a:t>fo</a:t>
                </a:r>
                <a:r>
                  <a:rPr lang="en-US" spc="-5" dirty="0">
                    <a:solidFill>
                      <a:schemeClr val="tx1"/>
                    </a:solidFill>
                  </a:rPr>
                  <a:t>r</a:t>
                </a:r>
                <a:r>
                  <a:rPr lang="en-US" spc="60" dirty="0">
                    <a:solidFill>
                      <a:schemeClr val="tx1"/>
                    </a:solidFill>
                  </a:rPr>
                  <a:t> </a:t>
                </a:r>
                <a:r>
                  <a:rPr lang="en-US" i="1" spc="-5" dirty="0">
                    <a:solidFill>
                      <a:schemeClr val="tx1"/>
                    </a:solidFill>
                  </a:rPr>
                  <a:t>x</a:t>
                </a:r>
                <a:r>
                  <a:rPr lang="en-US" i="1" dirty="0">
                    <a:solidFill>
                      <a:schemeClr val="tx1"/>
                    </a:solidFill>
                  </a:rPr>
                  <a:t> </a:t>
                </a:r>
                <a:r>
                  <a:rPr lang="en-US" i="1" spc="-125" dirty="0">
                    <a:solidFill>
                      <a:schemeClr val="tx1"/>
                    </a:solidFill>
                  </a:rPr>
                  <a:t> </a:t>
                </a:r>
                <a:r>
                  <a:rPr lang="en-US" spc="-5" dirty="0">
                    <a:solidFill>
                      <a:schemeClr val="tx1"/>
                    </a:solidFill>
                  </a:rPr>
                  <a:t>in</a:t>
                </a:r>
                <a:r>
                  <a:rPr lang="en-US" spc="10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9</a:t>
                </a:r>
                <a:r>
                  <a:rPr lang="en-US" spc="-30" dirty="0">
                    <a:solidFill>
                      <a:schemeClr val="tx1"/>
                    </a:solidFill>
                  </a:rPr>
                  <a:t> </a:t>
                </a:r>
                <a:r>
                  <a:rPr lang="en-US" spc="-185" dirty="0">
                    <a:solidFill>
                      <a:schemeClr val="tx1"/>
                    </a:solidFill>
                  </a:rPr>
                  <a:t>−</a:t>
                </a:r>
                <a:r>
                  <a:rPr lang="en-US" spc="-70" dirty="0">
                    <a:solidFill>
                      <a:schemeClr val="tx1"/>
                    </a:solidFill>
                  </a:rPr>
                  <a:t> </a:t>
                </a:r>
                <a:r>
                  <a:rPr lang="en-US" i="1" spc="-5" dirty="0">
                    <a:solidFill>
                      <a:schemeClr val="tx1"/>
                    </a:solidFill>
                  </a:rPr>
                  <a:t>x</a:t>
                </a:r>
                <a:r>
                  <a:rPr lang="en-US" i="1" spc="-165" dirty="0">
                    <a:solidFill>
                      <a:schemeClr val="tx1"/>
                    </a:solidFill>
                  </a:rPr>
                  <a:t> </a:t>
                </a:r>
                <a:r>
                  <a:rPr lang="en-US" spc="75" baseline="25925" dirty="0">
                    <a:solidFill>
                      <a:schemeClr val="tx1"/>
                    </a:solidFill>
                  </a:rPr>
                  <a:t>2</a:t>
                </a:r>
                <a:r>
                  <a:rPr lang="en-US" spc="-5" dirty="0">
                    <a:solidFill>
                      <a:schemeClr val="tx1"/>
                    </a:solidFill>
                  </a:rPr>
                  <a:t>,</a:t>
                </a:r>
                <a:r>
                  <a:rPr lang="en-US" spc="35" dirty="0">
                    <a:solidFill>
                      <a:schemeClr val="tx1"/>
                    </a:solidFill>
                  </a:rPr>
                  <a:t> </a:t>
                </a:r>
                <a:r>
                  <a:rPr lang="en-US" spc="-15" dirty="0">
                    <a:solidFill>
                      <a:schemeClr val="tx1"/>
                    </a:solidFill>
                  </a:rPr>
                  <a:t>w</a:t>
                </a:r>
                <a:r>
                  <a:rPr lang="en-US" spc="-5" dirty="0">
                    <a:solidFill>
                      <a:schemeClr val="tx1"/>
                    </a:solidFill>
                  </a:rPr>
                  <a:t>e</a:t>
                </a:r>
                <a:r>
                  <a:rPr lang="en-US" spc="35" dirty="0">
                    <a:solidFill>
                      <a:schemeClr val="tx1"/>
                    </a:solidFill>
                  </a:rPr>
                  <a:t> </a:t>
                </a:r>
                <a:r>
                  <a:rPr lang="en-US" spc="-10" dirty="0">
                    <a:solidFill>
                      <a:schemeClr val="tx1"/>
                    </a:solidFill>
                  </a:rPr>
                  <a:t>obtain that   </a:t>
                </a:r>
                <a14:m>
                  <m:oMath xmlns:m="http://schemas.openxmlformats.org/officeDocument/2006/math">
                    <m:r>
                      <a:rPr lang="en-US" b="0" i="1" spc="-10" smtClean="0">
                        <a:solidFill>
                          <a:schemeClr val="tx1"/>
                        </a:solidFill>
                        <a:latin typeface="Cambria Math" panose="02040503050406030204" pitchFamily="18" charset="0"/>
                        <a:cs typeface="Times New Roman"/>
                      </a:rPr>
                      <m:t>𝑥</m:t>
                    </m:r>
                    <m:r>
                      <a:rPr lang="en-US" b="0" i="1" spc="-10" smtClean="0">
                        <a:solidFill>
                          <a:schemeClr val="tx1"/>
                        </a:solidFill>
                        <a:latin typeface="Cambria Math" panose="02040503050406030204" pitchFamily="18" charset="0"/>
                        <a:cs typeface="Times New Roman"/>
                      </a:rPr>
                      <m:t>=±</m:t>
                    </m:r>
                    <m:rad>
                      <m:radPr>
                        <m:degHide m:val="on"/>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pc="-10" smtClean="0">
                            <a:solidFill>
                              <a:schemeClr val="tx1"/>
                            </a:solidFill>
                            <a:latin typeface="Cambria Math" panose="02040503050406030204" pitchFamily="18" charset="0"/>
                            <a:ea typeface="Cambria Math" panose="02040503050406030204" pitchFamily="18" charset="0"/>
                            <a:cs typeface="Times New Roman"/>
                          </a:rPr>
                          <m:t>9−</m:t>
                        </m:r>
                        <m:r>
                          <a:rPr lang="en-US" b="0" i="1" spc="-10" smtClean="0">
                            <a:solidFill>
                              <a:schemeClr val="tx1"/>
                            </a:solidFill>
                            <a:latin typeface="Cambria Math" panose="02040503050406030204" pitchFamily="18" charset="0"/>
                            <a:ea typeface="Cambria Math" panose="02040503050406030204" pitchFamily="18" charset="0"/>
                            <a:cs typeface="Times New Roman"/>
                          </a:rPr>
                          <m:t>𝑦</m:t>
                        </m:r>
                      </m:e>
                    </m:rad>
                  </m:oMath>
                </a14:m>
                <a:r>
                  <a:rPr lang="en-US" dirty="0">
                    <a:solidFill>
                      <a:schemeClr val="tx1"/>
                    </a:solidFill>
                  </a:rPr>
                  <a:t>.  </a:t>
                </a:r>
                <a:r>
                  <a:rPr lang="en-US" spc="-10" dirty="0">
                    <a:solidFill>
                      <a:schemeClr val="tx1"/>
                    </a:solidFill>
                  </a:rPr>
                  <a:t>Sinc</a:t>
                </a:r>
                <a:r>
                  <a:rPr lang="en-US" spc="-5" dirty="0">
                    <a:solidFill>
                      <a:schemeClr val="tx1"/>
                    </a:solidFill>
                  </a:rPr>
                  <a:t>e</a:t>
                </a:r>
                <a:r>
                  <a:rPr lang="en-US" spc="85" dirty="0">
                    <a:solidFill>
                      <a:schemeClr val="tx1"/>
                    </a:solidFill>
                  </a:rPr>
                  <a:t> </a:t>
                </a:r>
                <a:r>
                  <a:rPr lang="en-US" spc="-15" dirty="0">
                    <a:solidFill>
                      <a:schemeClr val="tx1"/>
                    </a:solidFill>
                  </a:rPr>
                  <a:t>w</a:t>
                </a:r>
                <a:r>
                  <a:rPr lang="en-US" spc="-5" dirty="0">
                    <a:solidFill>
                      <a:schemeClr val="tx1"/>
                    </a:solidFill>
                  </a:rPr>
                  <a:t>e</a:t>
                </a:r>
                <a:r>
                  <a:rPr lang="en-US" spc="80" dirty="0">
                    <a:solidFill>
                      <a:schemeClr val="tx1"/>
                    </a:solidFill>
                  </a:rPr>
                  <a:t> </a:t>
                </a:r>
                <a:r>
                  <a:rPr lang="en-US" spc="-10" dirty="0">
                    <a:solidFill>
                      <a:schemeClr val="tx1"/>
                    </a:solidFill>
                  </a:rPr>
                  <a:t>ar</a:t>
                </a:r>
                <a:r>
                  <a:rPr lang="en-US" spc="-5" dirty="0">
                    <a:solidFill>
                      <a:schemeClr val="tx1"/>
                    </a:solidFill>
                  </a:rPr>
                  <a:t>e</a:t>
                </a:r>
                <a:r>
                  <a:rPr lang="en-US" spc="80" dirty="0">
                    <a:solidFill>
                      <a:schemeClr val="tx1"/>
                    </a:solidFill>
                  </a:rPr>
                  <a:t> </a:t>
                </a:r>
                <a:r>
                  <a:rPr lang="en-US" spc="-5" dirty="0">
                    <a:solidFill>
                      <a:schemeClr val="tx1"/>
                    </a:solidFill>
                  </a:rPr>
                  <a:t>r</a:t>
                </a:r>
                <a:r>
                  <a:rPr lang="en-US" spc="-10" dirty="0">
                    <a:solidFill>
                      <a:schemeClr val="tx1"/>
                    </a:solidFill>
                  </a:rPr>
                  <a:t>otatin</a:t>
                </a:r>
                <a:r>
                  <a:rPr lang="en-US" spc="-5" dirty="0">
                    <a:solidFill>
                      <a:schemeClr val="tx1"/>
                    </a:solidFill>
                  </a:rPr>
                  <a:t>g</a:t>
                </a:r>
                <a:r>
                  <a:rPr lang="en-US" spc="8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80" dirty="0">
                    <a:solidFill>
                      <a:schemeClr val="tx1"/>
                    </a:solidFill>
                  </a:rPr>
                  <a:t> </a:t>
                </a:r>
                <a:r>
                  <a:rPr lang="en-US" spc="-10" dirty="0">
                    <a:solidFill>
                      <a:schemeClr val="tx1"/>
                    </a:solidFill>
                  </a:rPr>
                  <a:t>righ</a:t>
                </a:r>
                <a:r>
                  <a:rPr lang="en-US" spc="-5" dirty="0">
                    <a:solidFill>
                      <a:schemeClr val="tx1"/>
                    </a:solidFill>
                  </a:rPr>
                  <a:t>t</a:t>
                </a:r>
                <a:r>
                  <a:rPr lang="en-US" spc="80" dirty="0">
                    <a:solidFill>
                      <a:schemeClr val="tx1"/>
                    </a:solidFill>
                  </a:rPr>
                  <a:t> </a:t>
                </a:r>
                <a:r>
                  <a:rPr lang="en-US" spc="-10" dirty="0">
                    <a:solidFill>
                      <a:schemeClr val="tx1"/>
                    </a:solidFill>
                  </a:rPr>
                  <a:t>hal</a:t>
                </a:r>
                <a:r>
                  <a:rPr lang="en-US" spc="-5" dirty="0">
                    <a:solidFill>
                      <a:schemeClr val="tx1"/>
                    </a:solidFill>
                  </a:rPr>
                  <a:t>f</a:t>
                </a:r>
                <a:r>
                  <a:rPr lang="en-US" spc="80" dirty="0">
                    <a:solidFill>
                      <a:schemeClr val="tx1"/>
                    </a:solidFill>
                  </a:rPr>
                  <a:t> </a:t>
                </a:r>
                <a:r>
                  <a:rPr lang="en-US" spc="-10" dirty="0">
                    <a:solidFill>
                      <a:schemeClr val="tx1"/>
                    </a:solidFill>
                  </a:rPr>
                  <a:t>o</a:t>
                </a:r>
                <a:r>
                  <a:rPr lang="en-US" spc="-5" dirty="0">
                    <a:solidFill>
                      <a:schemeClr val="tx1"/>
                    </a:solidFill>
                  </a:rPr>
                  <a:t>f</a:t>
                </a:r>
                <a:r>
                  <a:rPr lang="en-US" spc="8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80" dirty="0">
                    <a:solidFill>
                      <a:schemeClr val="tx1"/>
                    </a:solidFill>
                  </a:rPr>
                  <a:t> </a:t>
                </a:r>
                <a:r>
                  <a:rPr lang="en-US" spc="-10" dirty="0">
                    <a:solidFill>
                      <a:schemeClr val="tx1"/>
                    </a:solidFill>
                  </a:rPr>
                  <a:t>parabola</a:t>
                </a:r>
                <a:r>
                  <a:rPr lang="en-US" spc="-5" dirty="0">
                    <a:solidFill>
                      <a:schemeClr val="tx1"/>
                    </a:solidFill>
                  </a:rPr>
                  <a:t>,</a:t>
                </a:r>
                <a:r>
                  <a:rPr lang="en-US" spc="85" dirty="0">
                    <a:solidFill>
                      <a:schemeClr val="tx1"/>
                    </a:solidFill>
                  </a:rPr>
                  <a:t> </a:t>
                </a:r>
                <a:r>
                  <a:rPr lang="en-US" spc="-15" dirty="0">
                    <a:solidFill>
                      <a:schemeClr val="tx1"/>
                    </a:solidFill>
                  </a:rPr>
                  <a:t>we</a:t>
                </a:r>
                <a:r>
                  <a:rPr lang="en-US" spc="-10" dirty="0">
                    <a:solidFill>
                      <a:schemeClr val="tx1"/>
                    </a:solidFill>
                  </a:rPr>
                  <a:t> choos</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spc="-10" dirty="0">
                    <a:solidFill>
                      <a:schemeClr val="tx1"/>
                    </a:solidFill>
                  </a:rPr>
                  <a:t>positiv</a:t>
                </a:r>
                <a:r>
                  <a:rPr lang="en-US" spc="-5" dirty="0">
                    <a:solidFill>
                      <a:schemeClr val="tx1"/>
                    </a:solidFill>
                  </a:rPr>
                  <a:t>e s</a:t>
                </a:r>
                <a:r>
                  <a:rPr lang="en-US" spc="-10" dirty="0">
                    <a:solidFill>
                      <a:schemeClr val="tx1"/>
                    </a:solidFill>
                  </a:rPr>
                  <a:t>quar</a:t>
                </a:r>
                <a:r>
                  <a:rPr lang="en-US" spc="-5" dirty="0">
                    <a:solidFill>
                      <a:schemeClr val="tx1"/>
                    </a:solidFill>
                  </a:rPr>
                  <a:t>e r</a:t>
                </a:r>
                <a:r>
                  <a:rPr lang="en-US" spc="-10" dirty="0">
                    <a:solidFill>
                      <a:schemeClr val="tx1"/>
                    </a:solidFill>
                  </a:rPr>
                  <a:t>oot</a:t>
                </a:r>
                <a:r>
                  <a:rPr lang="en-US" spc="-5" dirty="0">
                    <a:solidFill>
                      <a:schemeClr val="tx1"/>
                    </a:solidFill>
                  </a:rPr>
                  <a:t>. </a:t>
                </a:r>
                <a:r>
                  <a:rPr lang="en-US" spc="-10" dirty="0">
                    <a:solidFill>
                      <a:schemeClr val="tx1"/>
                    </a:solidFill>
                  </a:rPr>
                  <a:t>Therefore, </a:t>
                </a:r>
                <a14:m>
                  <m:oMath xmlns:m="http://schemas.openxmlformats.org/officeDocument/2006/math">
                    <m:sSub>
                      <m:sSubPr>
                        <m:ctrlPr>
                          <a:rPr lang="en-US"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𝑅</m:t>
                        </m:r>
                      </m:e>
                      <m:sub>
                        <m:r>
                          <m:rPr>
                            <m:sty m:val="p"/>
                          </m:rPr>
                          <a:rPr lang="en-US" b="0" i="0" spc="-10" smtClean="0">
                            <a:solidFill>
                              <a:schemeClr val="tx1"/>
                            </a:solidFill>
                            <a:latin typeface="Cambria Math" panose="02040503050406030204" pitchFamily="18" charset="0"/>
                            <a:cs typeface="Times New Roman"/>
                          </a:rPr>
                          <m:t>outer</m:t>
                        </m:r>
                      </m:sub>
                    </m:sSub>
                    <m:r>
                      <a:rPr lang="en-US" b="0" i="1" spc="-10" smtClean="0">
                        <a:solidFill>
                          <a:schemeClr val="tx1"/>
                        </a:solidFill>
                        <a:latin typeface="Cambria Math" panose="02040503050406030204" pitchFamily="18" charset="0"/>
                        <a:cs typeface="Times New Roman"/>
                      </a:rPr>
                      <m:t>=</m:t>
                    </m:r>
                    <m:rad>
                      <m:radPr>
                        <m:degHide m:val="on"/>
                        <m:ctrlPr>
                          <a:rPr lang="en-US" b="0" i="1" spc="-10" smtClean="0">
                            <a:solidFill>
                              <a:schemeClr val="tx1"/>
                            </a:solidFill>
                            <a:latin typeface="Cambria Math" panose="02040503050406030204" pitchFamily="18" charset="0"/>
                            <a:cs typeface="Times New Roman"/>
                          </a:rPr>
                        </m:ctrlPr>
                      </m:radPr>
                      <m:deg/>
                      <m:e>
                        <m:r>
                          <a:rPr lang="en-US" b="0" i="1" spc="-10" smtClean="0">
                            <a:solidFill>
                              <a:schemeClr val="tx1"/>
                            </a:solidFill>
                            <a:latin typeface="Cambria Math" panose="02040503050406030204" pitchFamily="18" charset="0"/>
                            <a:cs typeface="Times New Roman"/>
                          </a:rPr>
                          <m:t>9−</m:t>
                        </m:r>
                        <m:r>
                          <a:rPr lang="en-US" b="0" i="1" spc="-10" smtClean="0">
                            <a:solidFill>
                              <a:schemeClr val="tx1"/>
                            </a:solidFill>
                            <a:latin typeface="Cambria Math" panose="02040503050406030204" pitchFamily="18" charset="0"/>
                            <a:cs typeface="Times New Roman"/>
                          </a:rPr>
                          <m:t>𝑦</m:t>
                        </m:r>
                      </m:e>
                    </m:rad>
                    <m:r>
                      <a:rPr lang="en-US" b="0" i="1" spc="-10" smtClean="0">
                        <a:solidFill>
                          <a:schemeClr val="tx1"/>
                        </a:solidFill>
                        <a:latin typeface="Cambria Math" panose="02040503050406030204" pitchFamily="18" charset="0"/>
                        <a:cs typeface="Times New Roman"/>
                      </a:rPr>
                      <m:t>+2</m:t>
                    </m:r>
                  </m:oMath>
                </a14:m>
                <a:r>
                  <a:rPr lang="en-US" dirty="0">
                    <a:solidFill>
                      <a:schemeClr val="tx1"/>
                    </a:solidFill>
                  </a:rPr>
                  <a:t>  and </a:t>
                </a:r>
                <a14:m>
                  <m:oMath xmlns:m="http://schemas.openxmlformats.org/officeDocument/2006/math">
                    <m:sSub>
                      <m:sSubPr>
                        <m:ctrlPr>
                          <a:rPr lang="en-US"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𝑅</m:t>
                        </m:r>
                      </m:e>
                      <m:sub>
                        <m:r>
                          <m:rPr>
                            <m:sty m:val="p"/>
                          </m:rPr>
                          <a:rPr lang="en-US" b="0" i="0" smtClean="0">
                            <a:solidFill>
                              <a:schemeClr val="tx1"/>
                            </a:solidFill>
                            <a:latin typeface="Cambria Math" panose="02040503050406030204" pitchFamily="18" charset="0"/>
                            <a:cs typeface="Times New Roman"/>
                          </a:rPr>
                          <m:t>inner</m:t>
                        </m:r>
                      </m:sub>
                    </m:sSub>
                    <m:r>
                      <a:rPr lang="en-US" b="0" i="1" smtClean="0">
                        <a:solidFill>
                          <a:schemeClr val="tx1"/>
                        </a:solidFill>
                        <a:latin typeface="Cambria Math" panose="02040503050406030204" pitchFamily="18" charset="0"/>
                        <a:cs typeface="Times New Roman"/>
                      </a:rPr>
                      <m:t>=2. </m:t>
                    </m:r>
                  </m:oMath>
                </a14:m>
                <a:r>
                  <a:rPr lang="en-US" dirty="0">
                    <a:solidFill>
                      <a:schemeClr val="tx1"/>
                    </a:solidFill>
                  </a:rPr>
                  <a:t>Hence,</a:t>
                </a:r>
              </a:p>
              <a:p>
                <a:pPr marL="369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𝑅</m:t>
                          </m:r>
                        </m:e>
                        <m:sub>
                          <m:r>
                            <m:rPr>
                              <m:sty m:val="p"/>
                            </m:rPr>
                            <a:rPr lang="en-US" b="0" i="0" smtClean="0">
                              <a:solidFill>
                                <a:schemeClr val="tx1"/>
                              </a:solidFill>
                              <a:latin typeface="Cambria Math" panose="02040503050406030204" pitchFamily="18" charset="0"/>
                              <a:cs typeface="Times New Roman"/>
                            </a:rPr>
                            <m:t>outer</m:t>
                          </m:r>
                        </m:sub>
                        <m:sup>
                          <m:r>
                            <a:rPr lang="en-US" b="0" i="1" smtClean="0">
                              <a:solidFill>
                                <a:schemeClr val="tx1"/>
                              </a:solidFill>
                              <a:latin typeface="Cambria Math" panose="02040503050406030204" pitchFamily="18" charset="0"/>
                              <a:cs typeface="Times New Roman"/>
                            </a:rPr>
                            <m:t>2</m:t>
                          </m:r>
                        </m:sup>
                      </m:sSubSup>
                      <m:r>
                        <a:rPr lang="en-US" b="0" i="1" smtClean="0">
                          <a:solidFill>
                            <a:schemeClr val="tx1"/>
                          </a:solidFill>
                          <a:latin typeface="Cambria Math" panose="02040503050406030204" pitchFamily="18" charset="0"/>
                          <a:cs typeface="Times New Roman"/>
                        </a:rPr>
                        <m:t>−</m:t>
                      </m:r>
                      <m:sSubSup>
                        <m:sSubSupPr>
                          <m:ctrlPr>
                            <a:rPr lang="en-US" b="0"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𝑅</m:t>
                          </m:r>
                        </m:e>
                        <m:sub>
                          <m:r>
                            <m:rPr>
                              <m:sty m:val="p"/>
                            </m:rPr>
                            <a:rPr lang="en-US" b="0" i="0" smtClean="0">
                              <a:solidFill>
                                <a:schemeClr val="tx1"/>
                              </a:solidFill>
                              <a:latin typeface="Cambria Math" panose="02040503050406030204" pitchFamily="18" charset="0"/>
                              <a:cs typeface="Times New Roman"/>
                            </a:rPr>
                            <m:t>inner</m:t>
                          </m:r>
                        </m:sub>
                        <m:sup>
                          <m:r>
                            <a:rPr lang="en-US" b="0" i="1" smtClean="0">
                              <a:solidFill>
                                <a:schemeClr val="tx1"/>
                              </a:solidFill>
                              <a:latin typeface="Cambria Math" panose="02040503050406030204" pitchFamily="18" charset="0"/>
                              <a:cs typeface="Times New Roman"/>
                            </a:rPr>
                            <m:t>2</m:t>
                          </m:r>
                        </m:sup>
                      </m:sSubSup>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d>
                            <m:dPr>
                              <m:ctrlPr>
                                <a:rPr lang="en-US" b="0" i="1" smtClean="0">
                                  <a:solidFill>
                                    <a:schemeClr val="tx1"/>
                                  </a:solidFill>
                                  <a:latin typeface="Cambria Math" panose="02040503050406030204" pitchFamily="18" charset="0"/>
                                  <a:cs typeface="Times New Roman"/>
                                </a:rPr>
                              </m:ctrlPr>
                            </m:dPr>
                            <m:e>
                              <m:rad>
                                <m:radPr>
                                  <m:degHide m:val="on"/>
                                  <m:ctrlPr>
                                    <a:rPr lang="en-US" i="1" spc="-10">
                                      <a:solidFill>
                                        <a:schemeClr val="tx1"/>
                                      </a:solidFill>
                                      <a:latin typeface="Cambria Math" panose="02040503050406030204" pitchFamily="18" charset="0"/>
                                      <a:cs typeface="Times New Roman"/>
                                    </a:rPr>
                                  </m:ctrlPr>
                                </m:radPr>
                                <m:deg/>
                                <m:e>
                                  <m:r>
                                    <a:rPr lang="en-US" i="1" spc="-10">
                                      <a:solidFill>
                                        <a:schemeClr val="tx1"/>
                                      </a:solidFill>
                                      <a:latin typeface="Cambria Math" panose="02040503050406030204" pitchFamily="18" charset="0"/>
                                      <a:cs typeface="Times New Roman"/>
                                    </a:rPr>
                                    <m:t>9−</m:t>
                                  </m:r>
                                  <m:r>
                                    <a:rPr lang="en-US" i="1" spc="-10">
                                      <a:solidFill>
                                        <a:schemeClr val="tx1"/>
                                      </a:solidFill>
                                      <a:latin typeface="Cambria Math" panose="02040503050406030204" pitchFamily="18" charset="0"/>
                                      <a:cs typeface="Times New Roman"/>
                                    </a:rPr>
                                    <m:t>𝑦</m:t>
                                  </m:r>
                                </m:e>
                              </m:rad>
                              <m:r>
                                <a:rPr lang="en-US" i="1" spc="-10">
                                  <a:solidFill>
                                    <a:schemeClr val="tx1"/>
                                  </a:solidFill>
                                  <a:latin typeface="Cambria Math" panose="02040503050406030204" pitchFamily="18" charset="0"/>
                                  <a:cs typeface="Times New Roman"/>
                                </a:rPr>
                                <m:t>+2</m:t>
                              </m:r>
                            </m:e>
                          </m:d>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−4=9−</m:t>
                      </m:r>
                      <m:r>
                        <a:rPr lang="en-US" b="0" i="1" smtClean="0">
                          <a:solidFill>
                            <a:schemeClr val="tx1"/>
                          </a:solidFill>
                          <a:latin typeface="Cambria Math" panose="02040503050406030204" pitchFamily="18" charset="0"/>
                          <a:cs typeface="Times New Roman"/>
                        </a:rPr>
                        <m:t>𝑦</m:t>
                      </m:r>
                      <m:r>
                        <a:rPr lang="en-US" b="0" i="1" smtClean="0">
                          <a:solidFill>
                            <a:schemeClr val="tx1"/>
                          </a:solidFill>
                          <a:latin typeface="Cambria Math" panose="02040503050406030204" pitchFamily="18" charset="0"/>
                          <a:cs typeface="Times New Roman"/>
                        </a:rPr>
                        <m:t>+4</m:t>
                      </m:r>
                      <m:rad>
                        <m:radPr>
                          <m:degHide m:val="on"/>
                          <m:ctrlPr>
                            <a:rPr lang="en-US" b="0"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9−</m:t>
                          </m:r>
                          <m:r>
                            <a:rPr lang="en-US" b="0" i="1" smtClean="0">
                              <a:solidFill>
                                <a:schemeClr val="tx1"/>
                              </a:solidFill>
                              <a:latin typeface="Cambria Math" panose="02040503050406030204" pitchFamily="18" charset="0"/>
                              <a:cs typeface="Times New Roman"/>
                            </a:rPr>
                            <m:t>𝑦</m:t>
                          </m:r>
                        </m:e>
                      </m:rad>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𝑉</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𝜋</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9</m:t>
                          </m:r>
                        </m:sup>
                        <m:e>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sSubSup>
                                <m:sSubSupPr>
                                  <m:ctrlPr>
                                    <a:rPr lang="en-US" i="1">
                                      <a:solidFill>
                                        <a:schemeClr val="tx1"/>
                                      </a:solidFill>
                                      <a:latin typeface="Cambria Math" panose="02040503050406030204" pitchFamily="18" charset="0"/>
                                      <a:cs typeface="Times New Roman"/>
                                    </a:rPr>
                                  </m:ctrlPr>
                                </m:sSubSupPr>
                                <m:e>
                                  <m:r>
                                    <a:rPr lang="en-US" i="1">
                                      <a:solidFill>
                                        <a:schemeClr val="tx1"/>
                                      </a:solidFill>
                                      <a:latin typeface="Cambria Math" panose="02040503050406030204" pitchFamily="18" charset="0"/>
                                      <a:cs typeface="Times New Roman"/>
                                    </a:rPr>
                                    <m:t>𝑅</m:t>
                                  </m:r>
                                </m:e>
                                <m:sub>
                                  <m:r>
                                    <m:rPr>
                                      <m:sty m:val="p"/>
                                    </m:rPr>
                                    <a:rPr lang="en-US" i="0">
                                      <a:solidFill>
                                        <a:schemeClr val="tx1"/>
                                      </a:solidFill>
                                      <a:latin typeface="Cambria Math" panose="02040503050406030204" pitchFamily="18" charset="0"/>
                                      <a:cs typeface="Times New Roman"/>
                                    </a:rPr>
                                    <m:t>outer</m:t>
                                  </m:r>
                                </m:sub>
                                <m:sup>
                                  <m:r>
                                    <a:rPr lang="en-US" i="1">
                                      <a:solidFill>
                                        <a:schemeClr val="tx1"/>
                                      </a:solidFill>
                                      <a:latin typeface="Cambria Math" panose="02040503050406030204" pitchFamily="18" charset="0"/>
                                      <a:cs typeface="Times New Roman"/>
                                    </a:rPr>
                                    <m:t>2</m:t>
                                  </m:r>
                                </m:sup>
                              </m:sSubSup>
                              <m:r>
                                <a:rPr lang="en-US" i="1">
                                  <a:solidFill>
                                    <a:schemeClr val="tx1"/>
                                  </a:solidFill>
                                  <a:latin typeface="Cambria Math" panose="02040503050406030204" pitchFamily="18" charset="0"/>
                                  <a:cs typeface="Times New Roman"/>
                                </a:rPr>
                                <m:t>−</m:t>
                              </m:r>
                              <m:sSubSup>
                                <m:sSubSupPr>
                                  <m:ctrlPr>
                                    <a:rPr lang="en-US" i="1">
                                      <a:solidFill>
                                        <a:schemeClr val="tx1"/>
                                      </a:solidFill>
                                      <a:latin typeface="Cambria Math" panose="02040503050406030204" pitchFamily="18" charset="0"/>
                                      <a:cs typeface="Times New Roman"/>
                                    </a:rPr>
                                  </m:ctrlPr>
                                </m:sSubSupPr>
                                <m:e>
                                  <m:r>
                                    <a:rPr lang="en-US" i="1">
                                      <a:solidFill>
                                        <a:schemeClr val="tx1"/>
                                      </a:solidFill>
                                      <a:latin typeface="Cambria Math" panose="02040503050406030204" pitchFamily="18" charset="0"/>
                                      <a:cs typeface="Times New Roman"/>
                                    </a:rPr>
                                    <m:t>𝑅</m:t>
                                  </m:r>
                                </m:e>
                                <m:sub>
                                  <m:r>
                                    <m:rPr>
                                      <m:sty m:val="p"/>
                                    </m:rPr>
                                    <a:rPr lang="en-US" i="0">
                                      <a:solidFill>
                                        <a:schemeClr val="tx1"/>
                                      </a:solidFill>
                                      <a:latin typeface="Cambria Math" panose="02040503050406030204" pitchFamily="18" charset="0"/>
                                      <a:cs typeface="Times New Roman"/>
                                    </a:rPr>
                                    <m:t>inner</m:t>
                                  </m:r>
                                </m:sub>
                                <m:sup>
                                  <m:r>
                                    <a:rPr lang="en-US" i="1">
                                      <a:solidFill>
                                        <a:schemeClr val="tx1"/>
                                      </a:solidFill>
                                      <a:latin typeface="Cambria Math" panose="02040503050406030204" pitchFamily="18" charset="0"/>
                                      <a:cs typeface="Times New Roman"/>
                                    </a:rPr>
                                    <m:t>2</m:t>
                                  </m:r>
                                </m:sup>
                              </m:sSubSup>
                            </m:e>
                          </m:d>
                        </m:e>
                      </m:nary>
                      <m:r>
                        <a:rPr lang="en-US" b="0" i="1" smtClean="0">
                          <a:solidFill>
                            <a:schemeClr val="tx1"/>
                          </a:solidFill>
                          <a:latin typeface="Cambria Math" panose="02040503050406030204" pitchFamily="18" charset="0"/>
                          <a:ea typeface="Cambria Math" panose="02040503050406030204" pitchFamily="18" charset="0"/>
                          <a:cs typeface="Times New Roman"/>
                        </a:rPr>
                        <m:t>𝑑𝑥</m:t>
                      </m:r>
                    </m:oMath>
                  </m:oMathPara>
                </a14:m>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𝜋</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9</m:t>
                          </m:r>
                        </m:sup>
                        <m:e>
                          <m:r>
                            <a:rPr lang="en-US" b="0" i="1" smtClean="0">
                              <a:solidFill>
                                <a:schemeClr val="tx1"/>
                              </a:solidFill>
                              <a:latin typeface="Cambria Math" panose="02040503050406030204" pitchFamily="18" charset="0"/>
                              <a:ea typeface="Cambria Math" panose="02040503050406030204" pitchFamily="18" charset="0"/>
                              <a:cs typeface="Times New Roman"/>
                            </a:rPr>
                            <m:t>(9−</m:t>
                          </m:r>
                          <m:r>
                            <a:rPr lang="en-US" b="0" i="1" smtClean="0">
                              <a:solidFill>
                                <a:schemeClr val="tx1"/>
                              </a:solidFill>
                              <a:latin typeface="Cambria Math" panose="02040503050406030204" pitchFamily="18" charset="0"/>
                              <a:ea typeface="Cambria Math" panose="02040503050406030204" pitchFamily="18" charset="0"/>
                              <a:cs typeface="Times New Roman"/>
                            </a:rPr>
                            <m:t>𝑦</m:t>
                          </m:r>
                        </m:e>
                      </m:nary>
                      <m:r>
                        <a:rPr lang="en-US" b="0" i="1" smtClean="0">
                          <a:solidFill>
                            <a:schemeClr val="tx1"/>
                          </a:solidFill>
                          <a:latin typeface="Cambria Math" panose="02040503050406030204" pitchFamily="18" charset="0"/>
                          <a:ea typeface="Cambria Math" panose="02040503050406030204" pitchFamily="18" charset="0"/>
                          <a:cs typeface="Times New Roman"/>
                        </a:rPr>
                        <m:t>+4</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9−</m:t>
                              </m:r>
                              <m:r>
                                <a:rPr lang="en-US" b="0" i="1" smtClean="0">
                                  <a:solidFill>
                                    <a:schemeClr val="tx1"/>
                                  </a:solidFill>
                                  <a:latin typeface="Cambria Math" panose="02040503050406030204" pitchFamily="18" charset="0"/>
                                  <a:ea typeface="Cambria Math" panose="02040503050406030204" pitchFamily="18" charset="0"/>
                                  <a:cs typeface="Times New Roman"/>
                                </a:rPr>
                                <m:t>𝑦</m:t>
                              </m:r>
                            </m:e>
                          </m:d>
                        </m:e>
                        <m:sup>
                          <m:f>
                            <m:fPr>
                              <m:type m:val="skw"/>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𝑑𝑦</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𝜋</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9</m:t>
                          </m:r>
                          <m:r>
                            <a:rPr lang="en-US" b="0" i="1" smtClean="0">
                              <a:solidFill>
                                <a:schemeClr val="tx1"/>
                              </a:solidFill>
                              <a:latin typeface="Cambria Math" panose="02040503050406030204" pitchFamily="18" charset="0"/>
                              <a:ea typeface="Cambria Math" panose="02040503050406030204" pitchFamily="18" charset="0"/>
                              <a:cs typeface="Times New Roman"/>
                            </a:rPr>
                            <m:t>𝑦</m:t>
                          </m:r>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𝑦</m:t>
                              </m:r>
                            </m:e>
                            <m:sup>
                              <m:r>
                                <a:rPr lang="en-US" b="0" i="1" smtClean="0">
                                  <a:solidFill>
                                    <a:schemeClr val="tx1"/>
                                  </a:solidFill>
                                  <a:latin typeface="Cambria Math" panose="02040503050406030204" pitchFamily="18" charset="0"/>
                                  <a:ea typeface="Cambria Math" panose="02040503050406030204" pitchFamily="18" charset="0"/>
                                  <a:cs typeface="Times New Roman"/>
                                </a:rPr>
                                <m:t>2</m:t>
                              </m:r>
                            </m:sup>
                          </m:sSup>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8</m:t>
                              </m:r>
                            </m:num>
                            <m:den>
                              <m:r>
                                <a:rPr lang="en-US" b="0" i="1" smtClean="0">
                                  <a:solidFill>
                                    <a:schemeClr val="tx1"/>
                                  </a:solidFill>
                                  <a:latin typeface="Cambria Math" panose="02040503050406030204" pitchFamily="18" charset="0"/>
                                  <a:ea typeface="Cambria Math" panose="02040503050406030204" pitchFamily="18" charset="0"/>
                                  <a:cs typeface="Times New Roman"/>
                                </a:rPr>
                                <m:t>3</m:t>
                              </m:r>
                            </m:den>
                          </m:f>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9−</m:t>
                                  </m:r>
                                  <m:r>
                                    <a:rPr lang="en-US" b="0" i="1" smtClean="0">
                                      <a:solidFill>
                                        <a:schemeClr val="tx1"/>
                                      </a:solidFill>
                                      <a:latin typeface="Cambria Math" panose="02040503050406030204" pitchFamily="18" charset="0"/>
                                      <a:ea typeface="Cambria Math" panose="02040503050406030204" pitchFamily="18" charset="0"/>
                                      <a:cs typeface="Times New Roman"/>
                                    </a:rPr>
                                    <m:t>𝑦</m:t>
                                  </m:r>
                                </m:e>
                              </m:d>
                            </m:e>
                            <m:sup>
                              <m:f>
                                <m:fPr>
                                  <m:type m:val="skw"/>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3</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sup>
                          </m:sSup>
                        </m:e>
                      </m:d>
                      <m:sSubSup>
                        <m:sSub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SupPr>
                        <m:e>
                          <m:r>
                            <a:rPr lang="en-US" b="0" i="1" smtClean="0">
                              <a:solidFill>
                                <a:schemeClr val="tx1"/>
                              </a:solidFill>
                              <a:latin typeface="Cambria Math" panose="02040503050406030204" pitchFamily="18" charset="0"/>
                              <a:ea typeface="Cambria Math" panose="02040503050406030204" pitchFamily="18" charset="0"/>
                              <a:cs typeface="Times New Roman"/>
                            </a:rPr>
                            <m:t>|</m:t>
                          </m:r>
                        </m:e>
                        <m:sub>
                          <m:r>
                            <a:rPr lang="en-US" b="0" i="1"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9</m:t>
                          </m:r>
                        </m:sup>
                      </m:sSubSup>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225</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r>
                        <a:rPr lang="en-US" b="0" i="1" smtClean="0">
                          <a:solidFill>
                            <a:schemeClr val="tx1"/>
                          </a:solidFill>
                          <a:latin typeface="Cambria Math" panose="02040503050406030204" pitchFamily="18" charset="0"/>
                          <a:ea typeface="Cambria Math" panose="02040503050406030204" pitchFamily="18" charset="0"/>
                          <a:cs typeface="Times New Roman"/>
                        </a:rPr>
                        <m:t>𝜋</m:t>
                      </m:r>
                    </m:oMath>
                  </m:oMathPara>
                </a14:m>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901" r="-852"/>
                </a:stretch>
              </a:blipFill>
            </p:spPr>
            <p:txBody>
              <a:bodyPr/>
              <a:lstStyle/>
              <a:p>
                <a:r>
                  <a:rPr lang="en-US">
                    <a:noFill/>
                  </a:rPr>
                  <a:t> </a:t>
                </a:r>
              </a:p>
            </p:txBody>
          </p:sp>
        </mc:Fallback>
      </mc:AlternateContent>
    </p:spTree>
    <p:extLst>
      <p:ext uri="{BB962C8B-B14F-4D97-AF65-F5344CB8AC3E}">
        <p14:creationId xmlns:p14="http://schemas.microsoft.com/office/powerpoint/2010/main" val="822939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6.4  Volumes of Revolution: Cylindrical </a:t>
            </a:r>
            <a:r>
              <a:rPr lang="en-US" sz="3100" dirty="0" smtClean="0"/>
              <a:t>Shells (1 of 10)</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1" y="1380226"/>
            <a:ext cx="8275321" cy="4737652"/>
          </a:xfrm>
        </p:spPr>
        <p:txBody>
          <a:bodyPr>
            <a:noAutofit/>
          </a:bodyPr>
          <a:lstStyle/>
          <a:p>
            <a:pPr marL="0" marR="5080"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b="1" i="1" spc="-10" dirty="0">
                <a:latin typeface="Times New Roman"/>
                <a:cs typeface="Times New Roman"/>
              </a:rPr>
              <a:t>Shel</a:t>
            </a:r>
            <a:r>
              <a:rPr lang="en-US" b="1" i="1" spc="-5" dirty="0">
                <a:latin typeface="Times New Roman"/>
                <a:cs typeface="Times New Roman"/>
              </a:rPr>
              <a:t>l</a:t>
            </a:r>
            <a:r>
              <a:rPr lang="en-US" b="1" i="1" spc="-25" dirty="0">
                <a:latin typeface="Times New Roman"/>
                <a:cs typeface="Times New Roman"/>
              </a:rPr>
              <a:t> </a:t>
            </a:r>
            <a:r>
              <a:rPr lang="en-US" b="1" i="1" spc="-10" dirty="0">
                <a:latin typeface="Times New Roman"/>
                <a:cs typeface="Times New Roman"/>
              </a:rPr>
              <a:t>Method</a:t>
            </a:r>
            <a:r>
              <a:rPr lang="en-US" spc="-5" dirty="0">
                <a:latin typeface="Times New Roman"/>
                <a:cs typeface="Times New Roman"/>
              </a:rPr>
              <a:t>, based</a:t>
            </a:r>
            <a:r>
              <a:rPr lang="en-US" spc="45" dirty="0">
                <a:latin typeface="Times New Roman"/>
                <a:cs typeface="Times New Roman"/>
              </a:rPr>
              <a:t> </a:t>
            </a:r>
            <a:r>
              <a:rPr lang="en-US" spc="-5" dirty="0">
                <a:latin typeface="Times New Roman"/>
                <a:cs typeface="Times New Roman"/>
              </a:rPr>
              <a:t>on</a:t>
            </a:r>
            <a:r>
              <a:rPr lang="en-US" spc="45" dirty="0">
                <a:latin typeface="Times New Roman"/>
                <a:cs typeface="Times New Roman"/>
              </a:rPr>
              <a:t> </a:t>
            </a:r>
            <a:r>
              <a:rPr lang="en-US" spc="-5" dirty="0">
                <a:latin typeface="Times New Roman"/>
                <a:cs typeface="Times New Roman"/>
              </a:rPr>
              <a:t>dividing</a:t>
            </a:r>
            <a:r>
              <a:rPr lang="en-US" spc="45" dirty="0">
                <a:latin typeface="Times New Roman"/>
                <a:cs typeface="Times New Roman"/>
              </a:rPr>
              <a:t> </a:t>
            </a:r>
            <a:r>
              <a:rPr lang="en-US" spc="-5" dirty="0">
                <a:latin typeface="Times New Roman"/>
                <a:cs typeface="Times New Roman"/>
              </a:rPr>
              <a:t>a</a:t>
            </a:r>
            <a:r>
              <a:rPr lang="en-US" spc="45" dirty="0">
                <a:latin typeface="Times New Roman"/>
                <a:cs typeface="Times New Roman"/>
              </a:rPr>
              <a:t> </a:t>
            </a:r>
            <a:r>
              <a:rPr lang="en-US" spc="-5" dirty="0">
                <a:latin typeface="Times New Roman"/>
                <a:cs typeface="Times New Roman"/>
              </a:rPr>
              <a:t>solid</a:t>
            </a:r>
            <a:r>
              <a:rPr lang="en-US" spc="45" dirty="0">
                <a:latin typeface="Times New Roman"/>
                <a:cs typeface="Times New Roman"/>
              </a:rPr>
              <a:t> </a:t>
            </a:r>
            <a:r>
              <a:rPr lang="en-US" spc="-5" dirty="0">
                <a:latin typeface="Times New Roman"/>
                <a:cs typeface="Times New Roman"/>
              </a:rPr>
              <a:t>into</a:t>
            </a:r>
            <a:r>
              <a:rPr lang="en-US" spc="45" dirty="0">
                <a:latin typeface="Times New Roman"/>
                <a:cs typeface="Times New Roman"/>
              </a:rPr>
              <a:t> </a:t>
            </a:r>
            <a:r>
              <a:rPr lang="en-US" spc="-5" dirty="0">
                <a:latin typeface="Times New Roman"/>
                <a:cs typeface="Times New Roman"/>
              </a:rPr>
              <a:t>concentric</a:t>
            </a:r>
            <a:r>
              <a:rPr lang="en-US" spc="45" dirty="0">
                <a:latin typeface="Times New Roman"/>
                <a:cs typeface="Times New Roman"/>
              </a:rPr>
              <a:t> </a:t>
            </a:r>
            <a:r>
              <a:rPr lang="en-US" spc="-5" dirty="0">
                <a:latin typeface="Times New Roman"/>
                <a:cs typeface="Times New Roman"/>
              </a:rPr>
              <a:t>cylindrical</a:t>
            </a:r>
            <a:r>
              <a:rPr lang="en-US" spc="45" dirty="0">
                <a:latin typeface="Times New Roman"/>
                <a:cs typeface="Times New Roman"/>
              </a:rPr>
              <a:t> </a:t>
            </a:r>
            <a:r>
              <a:rPr lang="en-US" spc="-5" dirty="0">
                <a:latin typeface="Times New Roman"/>
                <a:cs typeface="Times New Roman"/>
              </a:rPr>
              <a:t>shells,</a:t>
            </a:r>
            <a:r>
              <a:rPr lang="en-US" spc="45" dirty="0">
                <a:latin typeface="Times New Roman"/>
                <a:cs typeface="Times New Roman"/>
              </a:rPr>
              <a:t> </a:t>
            </a:r>
            <a:r>
              <a:rPr lang="en-US" spc="-5" dirty="0">
                <a:latin typeface="Times New Roman"/>
                <a:cs typeface="Times New Roman"/>
              </a:rPr>
              <a:t>is</a:t>
            </a:r>
            <a:r>
              <a:rPr lang="en-US" spc="45" dirty="0">
                <a:latin typeface="Times New Roman"/>
                <a:cs typeface="Times New Roman"/>
              </a:rPr>
              <a:t> </a:t>
            </a:r>
            <a:r>
              <a:rPr lang="en-US" spc="-15" dirty="0">
                <a:latin typeface="Times New Roman"/>
                <a:cs typeface="Times New Roman"/>
              </a:rPr>
              <a:t>m</a:t>
            </a:r>
            <a:r>
              <a:rPr lang="en-US" spc="-5" dirty="0">
                <a:latin typeface="Times New Roman"/>
                <a:cs typeface="Times New Roman"/>
              </a:rPr>
              <a:t>ore</a:t>
            </a:r>
            <a:r>
              <a:rPr lang="en-US" spc="45" dirty="0">
                <a:latin typeface="Times New Roman"/>
                <a:cs typeface="Times New Roman"/>
              </a:rPr>
              <a:t> </a:t>
            </a:r>
            <a:r>
              <a:rPr lang="en-US" spc="-5" dirty="0">
                <a:latin typeface="Times New Roman"/>
                <a:cs typeface="Times New Roman"/>
              </a:rPr>
              <a:t>convenient</a:t>
            </a:r>
            <a:r>
              <a:rPr lang="en-US" spc="50" dirty="0">
                <a:latin typeface="Times New Roman"/>
                <a:cs typeface="Times New Roman"/>
              </a:rPr>
              <a:t> </a:t>
            </a:r>
            <a:r>
              <a:rPr lang="en-US" spc="-5" dirty="0">
                <a:latin typeface="Times New Roman"/>
                <a:cs typeface="Times New Roman"/>
              </a:rPr>
              <a:t>in</a:t>
            </a:r>
            <a:r>
              <a:rPr lang="en-US" spc="45" dirty="0">
                <a:latin typeface="Times New Roman"/>
                <a:cs typeface="Times New Roman"/>
              </a:rPr>
              <a:t> </a:t>
            </a:r>
            <a:r>
              <a:rPr lang="en-US" spc="-10" dirty="0">
                <a:latin typeface="Times New Roman"/>
                <a:cs typeface="Times New Roman"/>
              </a:rPr>
              <a:t>some</a:t>
            </a:r>
            <a:r>
              <a:rPr lang="en-US" spc="-5" dirty="0">
                <a:latin typeface="Times New Roman"/>
                <a:cs typeface="Times New Roman"/>
              </a:rPr>
              <a:t> </a:t>
            </a:r>
            <a:r>
              <a:rPr lang="en-US" spc="-10" dirty="0">
                <a:latin typeface="Times New Roman"/>
                <a:cs typeface="Times New Roman"/>
              </a:rPr>
              <a:t>cases. Conside</a:t>
            </a:r>
            <a:r>
              <a:rPr lang="en-US" spc="-5" dirty="0">
                <a:latin typeface="Times New Roman"/>
                <a:cs typeface="Times New Roman"/>
              </a:rPr>
              <a:t>r</a:t>
            </a:r>
            <a:r>
              <a:rPr lang="en-US" spc="100" dirty="0">
                <a:latin typeface="Times New Roman"/>
                <a:cs typeface="Times New Roman"/>
              </a:rPr>
              <a:t> </a:t>
            </a:r>
            <a:r>
              <a:rPr lang="en-US" spc="-5" dirty="0">
                <a:latin typeface="Times New Roman"/>
                <a:cs typeface="Times New Roman"/>
              </a:rPr>
              <a:t>a</a:t>
            </a:r>
            <a:r>
              <a:rPr lang="en-US" spc="100" dirty="0">
                <a:latin typeface="Times New Roman"/>
                <a:cs typeface="Times New Roman"/>
              </a:rPr>
              <a:t> </a:t>
            </a:r>
            <a:r>
              <a:rPr lang="en-US" spc="-10" dirty="0">
                <a:latin typeface="Times New Roman"/>
                <a:cs typeface="Times New Roman"/>
              </a:rPr>
              <a:t>cylindrica</a:t>
            </a:r>
            <a:r>
              <a:rPr lang="en-US" spc="-5" dirty="0">
                <a:latin typeface="Times New Roman"/>
                <a:cs typeface="Times New Roman"/>
              </a:rPr>
              <a:t>l</a:t>
            </a:r>
            <a:r>
              <a:rPr lang="en-US" spc="100" dirty="0">
                <a:latin typeface="Times New Roman"/>
                <a:cs typeface="Times New Roman"/>
              </a:rPr>
              <a:t> </a:t>
            </a:r>
            <a:r>
              <a:rPr lang="en-US" spc="-10" dirty="0">
                <a:latin typeface="Times New Roman"/>
                <a:cs typeface="Times New Roman"/>
              </a:rPr>
              <a:t>shel</a:t>
            </a:r>
            <a:r>
              <a:rPr lang="en-US" spc="-5" dirty="0">
                <a:latin typeface="Times New Roman"/>
                <a:cs typeface="Times New Roman"/>
              </a:rPr>
              <a:t>l</a:t>
            </a:r>
            <a:r>
              <a:rPr lang="en-US" spc="100" dirty="0">
                <a:latin typeface="Times New Roman"/>
                <a:cs typeface="Times New Roman"/>
              </a:rPr>
              <a:t> </a:t>
            </a:r>
            <a:r>
              <a:rPr lang="en-US" spc="-5" dirty="0">
                <a:latin typeface="Times New Roman"/>
                <a:cs typeface="Times New Roman"/>
              </a:rPr>
              <a:t>(</a:t>
            </a:r>
            <a:r>
              <a:rPr lang="en-US" spc="-10" dirty="0">
                <a:latin typeface="Times New Roman"/>
                <a:cs typeface="Times New Roman"/>
              </a:rPr>
              <a:t>Figur</a:t>
            </a:r>
            <a:r>
              <a:rPr lang="en-US" spc="-5" dirty="0">
                <a:latin typeface="Times New Roman"/>
                <a:cs typeface="Times New Roman"/>
              </a:rPr>
              <a:t>e</a:t>
            </a:r>
            <a:r>
              <a:rPr lang="en-US" spc="100" dirty="0">
                <a:latin typeface="Times New Roman"/>
                <a:cs typeface="Times New Roman"/>
              </a:rPr>
              <a:t> </a:t>
            </a:r>
            <a:r>
              <a:rPr lang="en-US" spc="-10" dirty="0">
                <a:latin typeface="Times New Roman"/>
                <a:cs typeface="Times New Roman"/>
              </a:rPr>
              <a:t>1</a:t>
            </a:r>
            <a:r>
              <a:rPr lang="en-US" spc="-5" dirty="0">
                <a:latin typeface="Times New Roman"/>
                <a:cs typeface="Times New Roman"/>
              </a:rPr>
              <a:t>)</a:t>
            </a:r>
            <a:r>
              <a:rPr lang="en-US" spc="10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0" dirty="0">
                <a:latin typeface="Times New Roman"/>
                <a:cs typeface="Times New Roman"/>
              </a:rPr>
              <a:t> </a:t>
            </a:r>
            <a:r>
              <a:rPr lang="en-US" spc="-10" dirty="0">
                <a:latin typeface="Times New Roman"/>
                <a:cs typeface="Times New Roman"/>
              </a:rPr>
              <a:t>heigh</a:t>
            </a:r>
            <a:r>
              <a:rPr lang="en-US" spc="-5" dirty="0">
                <a:latin typeface="Times New Roman"/>
                <a:cs typeface="Times New Roman"/>
              </a:rPr>
              <a:t>t</a:t>
            </a:r>
            <a:r>
              <a:rPr lang="en-US" spc="110" dirty="0">
                <a:latin typeface="Times New Roman"/>
                <a:cs typeface="Times New Roman"/>
              </a:rPr>
              <a:t> </a:t>
            </a:r>
            <a:r>
              <a:rPr lang="en-US" i="1" spc="45" dirty="0">
                <a:latin typeface="Times New Roman"/>
                <a:cs typeface="Times New Roman"/>
              </a:rPr>
              <a:t>h</a:t>
            </a:r>
            <a:r>
              <a:rPr lang="en-US" spc="-5" dirty="0">
                <a:latin typeface="Times New Roman"/>
                <a:cs typeface="Times New Roman"/>
              </a:rPr>
              <a:t>,</a:t>
            </a:r>
            <a:r>
              <a:rPr lang="en-US" spc="10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ith</a:t>
            </a:r>
            <a:r>
              <a:rPr lang="en-US" spc="100" dirty="0">
                <a:latin typeface="Times New Roman"/>
                <a:cs typeface="Times New Roman"/>
              </a:rPr>
              <a:t> </a:t>
            </a:r>
            <a:r>
              <a:rPr lang="en-US" spc="-5" dirty="0">
                <a:latin typeface="Times New Roman"/>
                <a:cs typeface="Times New Roman"/>
              </a:rPr>
              <a:t>outer</a:t>
            </a:r>
            <a:r>
              <a:rPr lang="en-US" spc="100" dirty="0">
                <a:latin typeface="Times New Roman"/>
                <a:cs typeface="Times New Roman"/>
              </a:rPr>
              <a:t> </a:t>
            </a:r>
            <a:r>
              <a:rPr lang="en-US" spc="-5" dirty="0">
                <a:latin typeface="Times New Roman"/>
                <a:cs typeface="Times New Roman"/>
              </a:rPr>
              <a:t>radius</a:t>
            </a:r>
            <a:r>
              <a:rPr lang="en-US" dirty="0">
                <a:latin typeface="Times New Roman"/>
                <a:cs typeface="Times New Roman"/>
              </a:rPr>
              <a:t> </a:t>
            </a:r>
            <a:r>
              <a:rPr lang="en-US" spc="-70" dirty="0">
                <a:latin typeface="Times New Roman"/>
                <a:cs typeface="Times New Roman"/>
              </a:rPr>
              <a:t> </a:t>
            </a:r>
            <a:r>
              <a:rPr lang="en-US" i="1" spc="-10" dirty="0">
                <a:latin typeface="Times New Roman"/>
                <a:cs typeface="Times New Roman"/>
              </a:rPr>
              <a:t>R</a:t>
            </a:r>
            <a:r>
              <a:rPr lang="en-US" i="1" dirty="0">
                <a:latin typeface="Times New Roman"/>
                <a:cs typeface="Times New Roman"/>
              </a:rPr>
              <a:t> </a:t>
            </a:r>
            <a:r>
              <a:rPr lang="en-US" i="1" spc="-10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00" dirty="0">
                <a:latin typeface="Times New Roman"/>
                <a:cs typeface="Times New Roman"/>
              </a:rPr>
              <a:t> </a:t>
            </a:r>
            <a:r>
              <a:rPr lang="en-US" spc="-10" dirty="0">
                <a:latin typeface="Times New Roman"/>
                <a:cs typeface="Times New Roman"/>
              </a:rPr>
              <a:t>inner radiu</a:t>
            </a:r>
            <a:r>
              <a:rPr lang="en-US" spc="-5" dirty="0">
                <a:latin typeface="Times New Roman"/>
                <a:cs typeface="Times New Roman"/>
              </a:rPr>
              <a:t>s</a:t>
            </a:r>
            <a:r>
              <a:rPr lang="en-US" spc="-25" dirty="0">
                <a:latin typeface="Times New Roman"/>
                <a:cs typeface="Times New Roman"/>
              </a:rPr>
              <a:t> </a:t>
            </a:r>
            <a:r>
              <a:rPr lang="en-US" i="1" spc="-5" dirty="0">
                <a:latin typeface="Times New Roman"/>
                <a:cs typeface="Times New Roman"/>
              </a:rPr>
              <a:t>r</a:t>
            </a:r>
            <a:r>
              <a:rPr lang="en-US" i="1" spc="-150" dirty="0">
                <a:latin typeface="Times New Roman"/>
                <a:cs typeface="Times New Roman"/>
              </a:rPr>
              <a:t> </a:t>
            </a:r>
            <a:r>
              <a:rPr lang="en-US" spc="-5" dirty="0">
                <a:latin typeface="Times New Roman"/>
                <a:cs typeface="Times New Roman"/>
              </a:rPr>
              <a:t>.</a:t>
            </a:r>
            <a:r>
              <a:rPr lang="en-US" spc="-10" dirty="0">
                <a:latin typeface="Times New Roman"/>
                <a:cs typeface="Times New Roman"/>
              </a:rPr>
              <a:t> Becaus</a:t>
            </a:r>
            <a:r>
              <a:rPr lang="en-US" spc="-5" dirty="0">
                <a:latin typeface="Times New Roman"/>
                <a:cs typeface="Times New Roman"/>
              </a:rPr>
              <a:t>e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shel</a:t>
            </a:r>
            <a:r>
              <a:rPr lang="en-US" spc="-5" dirty="0">
                <a:latin typeface="Times New Roman"/>
                <a:cs typeface="Times New Roman"/>
              </a:rPr>
              <a:t>l is </a:t>
            </a:r>
            <a:r>
              <a:rPr lang="en-US" spc="-10" dirty="0">
                <a:latin typeface="Times New Roman"/>
                <a:cs typeface="Times New Roman"/>
              </a:rPr>
              <a:t>obtaine</a:t>
            </a:r>
            <a:r>
              <a:rPr lang="en-US" spc="-5" dirty="0">
                <a:latin typeface="Times New Roman"/>
                <a:cs typeface="Times New Roman"/>
              </a:rPr>
              <a:t>d </a:t>
            </a:r>
            <a:r>
              <a:rPr lang="en-US" spc="-10" dirty="0">
                <a:latin typeface="Times New Roman"/>
                <a:cs typeface="Times New Roman"/>
              </a:rPr>
              <a:t>b</a:t>
            </a:r>
            <a:r>
              <a:rPr lang="en-US" spc="-5" dirty="0">
                <a:latin typeface="Times New Roman"/>
                <a:cs typeface="Times New Roman"/>
              </a:rPr>
              <a:t>y </a:t>
            </a:r>
            <a:r>
              <a:rPr lang="en-US" spc="-10" dirty="0">
                <a:latin typeface="Times New Roman"/>
                <a:cs typeface="Times New Roman"/>
              </a:rPr>
              <a:t>removin</a:t>
            </a:r>
            <a:r>
              <a:rPr lang="en-US" spc="-5" dirty="0">
                <a:latin typeface="Times New Roman"/>
                <a:cs typeface="Times New Roman"/>
              </a:rPr>
              <a:t>g a </a:t>
            </a:r>
            <a:r>
              <a:rPr lang="en-US" spc="-10" dirty="0">
                <a:latin typeface="Times New Roman"/>
                <a:cs typeface="Times New Roman"/>
              </a:rPr>
              <a:t>cylinde</a:t>
            </a:r>
            <a:r>
              <a:rPr lang="en-US" spc="-5" dirty="0">
                <a:latin typeface="Times New Roman"/>
                <a:cs typeface="Times New Roman"/>
              </a:rPr>
              <a:t>r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radiu</a:t>
            </a:r>
            <a:r>
              <a:rPr lang="en-US" spc="-5" dirty="0">
                <a:latin typeface="Times New Roman"/>
                <a:cs typeface="Times New Roman"/>
              </a:rPr>
              <a:t>s</a:t>
            </a:r>
            <a:r>
              <a:rPr lang="en-US" spc="-30" dirty="0">
                <a:latin typeface="Times New Roman"/>
                <a:cs typeface="Times New Roman"/>
              </a:rPr>
              <a:t> </a:t>
            </a:r>
            <a:r>
              <a:rPr lang="en-US" i="1" spc="-5" dirty="0">
                <a:latin typeface="Times New Roman"/>
                <a:cs typeface="Times New Roman"/>
              </a:rPr>
              <a:t>r</a:t>
            </a:r>
            <a:r>
              <a:rPr lang="en-US" i="1" spc="95" dirty="0">
                <a:latin typeface="Times New Roman"/>
                <a:cs typeface="Times New Roman"/>
              </a:rPr>
              <a:t> </a:t>
            </a:r>
            <a:r>
              <a:rPr lang="en-US" spc="-5" dirty="0">
                <a:latin typeface="Times New Roman"/>
                <a:cs typeface="Times New Roman"/>
              </a:rPr>
              <a:t>from</a:t>
            </a:r>
            <a:r>
              <a:rPr lang="en-US" spc="-10" dirty="0">
                <a:latin typeface="Times New Roman"/>
                <a:cs typeface="Times New Roman"/>
              </a:rPr>
              <a:t> </a:t>
            </a:r>
            <a:r>
              <a:rPr lang="en-US" spc="-5" dirty="0">
                <a:latin typeface="Times New Roman"/>
                <a:cs typeface="Times New Roman"/>
              </a:rPr>
              <a:t>the </a:t>
            </a:r>
            <a:r>
              <a:rPr lang="en-US" spc="-15" dirty="0">
                <a:latin typeface="Times New Roman"/>
                <a:cs typeface="Times New Roman"/>
              </a:rPr>
              <a:t>w</a:t>
            </a:r>
            <a:r>
              <a:rPr lang="en-US" spc="-5" dirty="0">
                <a:latin typeface="Times New Roman"/>
                <a:cs typeface="Times New Roman"/>
              </a:rPr>
              <a:t>ider </a:t>
            </a:r>
            <a:r>
              <a:rPr lang="en-US" spc="-10" dirty="0">
                <a:latin typeface="Times New Roman"/>
                <a:cs typeface="Times New Roman"/>
              </a:rPr>
              <a:t>cylinde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radiu</a:t>
            </a:r>
            <a:r>
              <a:rPr lang="en-US" spc="-5" dirty="0">
                <a:latin typeface="Times New Roman"/>
                <a:cs typeface="Times New Roman"/>
              </a:rPr>
              <a:t>s</a:t>
            </a:r>
            <a:r>
              <a:rPr lang="en-US" spc="80" dirty="0">
                <a:latin typeface="Times New Roman"/>
                <a:cs typeface="Times New Roman"/>
              </a:rPr>
              <a:t> </a:t>
            </a:r>
            <a:r>
              <a:rPr lang="en-US" i="1" spc="30" dirty="0">
                <a:latin typeface="Times New Roman"/>
                <a:cs typeface="Times New Roman"/>
              </a:rPr>
              <a:t>R</a:t>
            </a:r>
            <a:r>
              <a:rPr lang="en-US" spc="-5" dirty="0">
                <a:latin typeface="Times New Roman"/>
                <a:cs typeface="Times New Roman"/>
              </a:rPr>
              <a:t>, it </a:t>
            </a:r>
            <a:r>
              <a:rPr lang="en-US" spc="-10" dirty="0">
                <a:latin typeface="Times New Roman"/>
                <a:cs typeface="Times New Roman"/>
              </a:rPr>
              <a:t>ha</a:t>
            </a:r>
            <a:r>
              <a:rPr lang="en-US" spc="-5" dirty="0">
                <a:latin typeface="Times New Roman"/>
                <a:cs typeface="Times New Roman"/>
              </a:rPr>
              <a:t>s </a:t>
            </a:r>
            <a:r>
              <a:rPr lang="en-US" spc="-10" dirty="0">
                <a:latin typeface="Times New Roman"/>
                <a:cs typeface="Times New Roman"/>
              </a:rPr>
              <a:t>volume</a:t>
            </a:r>
            <a:endParaRPr lang="en-US" dirty="0">
              <a:latin typeface="Times New Roman"/>
              <a:cs typeface="Times New Roman"/>
            </a:endParaRPr>
          </a:p>
          <a:p>
            <a:pPr marL="0" marR="5080" indent="0">
              <a:lnSpc>
                <a:spcPct val="100000"/>
              </a:lnSpc>
              <a:buNone/>
            </a:pPr>
            <a:r>
              <a:rPr lang="en-US" i="1" spc="-75" dirty="0">
                <a:latin typeface="Arial"/>
                <a:cs typeface="Arial"/>
              </a:rPr>
              <a:t>π</a:t>
            </a:r>
            <a:r>
              <a:rPr lang="en-US" i="1" spc="-100" dirty="0">
                <a:latin typeface="Arial"/>
                <a:cs typeface="Arial"/>
              </a:rPr>
              <a:t> </a:t>
            </a:r>
            <a:r>
              <a:rPr lang="en-US" i="1" spc="30" dirty="0">
                <a:latin typeface="Times New Roman"/>
                <a:cs typeface="Times New Roman"/>
              </a:rPr>
              <a:t>R</a:t>
            </a:r>
            <a:r>
              <a:rPr lang="en-US" spc="82" baseline="29629" dirty="0">
                <a:latin typeface="Times New Roman"/>
                <a:cs typeface="Times New Roman"/>
              </a:rPr>
              <a:t>2</a:t>
            </a:r>
            <a:r>
              <a:rPr lang="en-US" i="1" spc="-5" dirty="0">
                <a:latin typeface="Times New Roman"/>
                <a:cs typeface="Times New Roman"/>
              </a:rPr>
              <a:t>h</a:t>
            </a:r>
            <a:r>
              <a:rPr lang="en-US" i="1" spc="2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i="1" dirty="0">
                <a:latin typeface="Arial"/>
                <a:cs typeface="Arial"/>
              </a:rPr>
              <a:t>π</a:t>
            </a:r>
            <a:r>
              <a:rPr lang="en-US" i="1" spc="-5" dirty="0">
                <a:latin typeface="Times New Roman"/>
                <a:cs typeface="Times New Roman"/>
              </a:rPr>
              <a:t>r</a:t>
            </a:r>
            <a:r>
              <a:rPr lang="en-US" i="1" spc="-150" dirty="0">
                <a:latin typeface="Times New Roman"/>
                <a:cs typeface="Times New Roman"/>
              </a:rPr>
              <a:t> </a:t>
            </a:r>
            <a:r>
              <a:rPr lang="en-US" spc="75" baseline="29629" dirty="0">
                <a:latin typeface="Times New Roman"/>
                <a:cs typeface="Times New Roman"/>
              </a:rPr>
              <a:t>2</a:t>
            </a:r>
            <a:r>
              <a:rPr lang="en-US" i="1" spc="-5" dirty="0">
                <a:latin typeface="Times New Roman"/>
                <a:cs typeface="Times New Roman"/>
              </a:rPr>
              <a:t>h</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30" dirty="0">
                <a:latin typeface="Arial"/>
                <a:cs typeface="Arial"/>
              </a:rPr>
              <a:t>π</a:t>
            </a:r>
            <a:r>
              <a:rPr lang="en-US" i="1" spc="45" dirty="0">
                <a:latin typeface="Times New Roman"/>
                <a:cs typeface="Times New Roman"/>
              </a:rPr>
              <a:t>h</a:t>
            </a:r>
            <a:r>
              <a:rPr lang="en-US" spc="75" dirty="0">
                <a:latin typeface="Times New Roman"/>
                <a:cs typeface="Times New Roman"/>
              </a:rPr>
              <a:t>(</a:t>
            </a:r>
            <a:r>
              <a:rPr lang="en-US" i="1" spc="30" dirty="0">
                <a:latin typeface="Times New Roman"/>
                <a:cs typeface="Times New Roman"/>
              </a:rPr>
              <a:t>R</a:t>
            </a:r>
            <a:r>
              <a:rPr lang="en-US" baseline="29629" dirty="0">
                <a:latin typeface="Times New Roman"/>
                <a:cs typeface="Times New Roman"/>
              </a:rPr>
              <a:t>2</a:t>
            </a:r>
            <a:r>
              <a:rPr lang="en-US" spc="120" baseline="29629" dirty="0">
                <a:latin typeface="Times New Roman"/>
                <a:cs typeface="Times New Roman"/>
              </a:rPr>
              <a:t> </a:t>
            </a:r>
            <a:r>
              <a:rPr lang="en-US" spc="-185" dirty="0">
                <a:latin typeface="Lucida Sans Unicode"/>
                <a:cs typeface="Lucida Sans Unicode"/>
              </a:rPr>
              <a:t>−</a:t>
            </a:r>
            <a:r>
              <a:rPr lang="en-US" spc="-120" dirty="0">
                <a:latin typeface="Lucida Sans Unicode"/>
                <a:cs typeface="Lucida Sans Unicode"/>
              </a:rPr>
              <a:t> </a:t>
            </a:r>
            <a:r>
              <a:rPr lang="en-US" i="1" spc="-5" dirty="0">
                <a:latin typeface="Times New Roman"/>
                <a:cs typeface="Times New Roman"/>
              </a:rPr>
              <a:t>r</a:t>
            </a:r>
            <a:r>
              <a:rPr lang="en-US" i="1" spc="-150" dirty="0">
                <a:latin typeface="Times New Roman"/>
                <a:cs typeface="Times New Roman"/>
              </a:rPr>
              <a:t> </a:t>
            </a:r>
            <a:r>
              <a:rPr lang="en-US" spc="67" baseline="29629" dirty="0">
                <a:latin typeface="Times New Roman"/>
                <a:cs typeface="Times New Roman"/>
              </a:rPr>
              <a:t>2</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30" dirty="0">
                <a:latin typeface="Arial"/>
                <a:cs typeface="Arial"/>
              </a:rPr>
              <a:t>π</a:t>
            </a:r>
            <a:r>
              <a:rPr lang="en-US" i="1" spc="45" dirty="0">
                <a:latin typeface="Times New Roman"/>
                <a:cs typeface="Times New Roman"/>
              </a:rPr>
              <a:t>h</a:t>
            </a:r>
            <a:r>
              <a:rPr lang="en-US" spc="75" dirty="0">
                <a:latin typeface="Times New Roman"/>
                <a:cs typeface="Times New Roman"/>
              </a:rPr>
              <a:t>(</a:t>
            </a:r>
            <a:r>
              <a:rPr lang="en-US" i="1" spc="-10" dirty="0">
                <a:latin typeface="Times New Roman"/>
                <a:cs typeface="Times New Roman"/>
              </a:rPr>
              <a:t>R</a:t>
            </a:r>
            <a:r>
              <a:rPr lang="en-US" i="1" spc="15" dirty="0">
                <a:latin typeface="Times New Roman"/>
                <a:cs typeface="Times New Roman"/>
              </a:rPr>
              <a:t> </a:t>
            </a:r>
            <a:r>
              <a:rPr lang="en-US" spc="-25" dirty="0">
                <a:latin typeface="Lucida Sans Unicode"/>
                <a:cs typeface="Lucida Sans Unicode"/>
              </a:rPr>
              <a:t>+</a:t>
            </a:r>
            <a:r>
              <a:rPr lang="en-US" spc="-120" dirty="0">
                <a:latin typeface="Lucida Sans Unicode"/>
                <a:cs typeface="Lucida Sans Unicode"/>
              </a:rPr>
              <a:t> </a:t>
            </a:r>
            <a:r>
              <a:rPr lang="en-US" i="1" spc="-5" dirty="0">
                <a:latin typeface="Times New Roman"/>
                <a:cs typeface="Times New Roman"/>
              </a:rPr>
              <a:t>r</a:t>
            </a:r>
            <a:r>
              <a:rPr lang="en-US" i="1" spc="-150" dirty="0">
                <a:latin typeface="Times New Roman"/>
                <a:cs typeface="Times New Roman"/>
              </a:rPr>
              <a:t> </a:t>
            </a:r>
            <a:r>
              <a:rPr lang="en-US" spc="-5" dirty="0">
                <a:latin typeface="Times New Roman"/>
                <a:cs typeface="Times New Roman"/>
              </a:rPr>
              <a:t>)</a:t>
            </a:r>
            <a:r>
              <a:rPr lang="en-US" spc="75" dirty="0">
                <a:latin typeface="Times New Roman"/>
                <a:cs typeface="Times New Roman"/>
              </a:rPr>
              <a:t>(</a:t>
            </a:r>
            <a:r>
              <a:rPr lang="en-US" i="1" spc="-10" dirty="0">
                <a:latin typeface="Times New Roman"/>
                <a:cs typeface="Times New Roman"/>
              </a:rPr>
              <a:t>R</a:t>
            </a:r>
            <a:r>
              <a:rPr lang="en-US" i="1" spc="15" dirty="0">
                <a:latin typeface="Times New Roman"/>
                <a:cs typeface="Times New Roman"/>
              </a:rPr>
              <a:t> </a:t>
            </a:r>
            <a:r>
              <a:rPr lang="en-US" spc="-185" dirty="0">
                <a:latin typeface="Lucida Sans Unicode"/>
                <a:cs typeface="Lucida Sans Unicode"/>
              </a:rPr>
              <a:t>−</a:t>
            </a:r>
            <a:r>
              <a:rPr lang="en-US" spc="-120" dirty="0">
                <a:latin typeface="Lucida Sans Unicode"/>
                <a:cs typeface="Lucida Sans Unicode"/>
              </a:rPr>
              <a:t> </a:t>
            </a:r>
            <a:r>
              <a:rPr lang="en-US" i="1" spc="-5" dirty="0">
                <a:latin typeface="Times New Roman"/>
                <a:cs typeface="Times New Roman"/>
              </a:rPr>
              <a:t>r</a:t>
            </a:r>
            <a:r>
              <a:rPr lang="en-US" i="1" spc="-150" dirty="0">
                <a:latin typeface="Times New Roman"/>
                <a:cs typeface="Times New Roman"/>
              </a:rPr>
              <a:t> </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30" dirty="0">
                <a:latin typeface="Arial"/>
                <a:cs typeface="Arial"/>
              </a:rPr>
              <a:t>π</a:t>
            </a:r>
            <a:r>
              <a:rPr lang="en-US" i="1" spc="45" dirty="0">
                <a:latin typeface="Times New Roman"/>
                <a:cs typeface="Times New Roman"/>
              </a:rPr>
              <a:t>h</a:t>
            </a:r>
            <a:r>
              <a:rPr lang="en-US" spc="75" dirty="0">
                <a:latin typeface="Times New Roman"/>
                <a:cs typeface="Times New Roman"/>
              </a:rPr>
              <a:t>(</a:t>
            </a:r>
            <a:r>
              <a:rPr lang="en-US" i="1" spc="-10" dirty="0">
                <a:latin typeface="Times New Roman"/>
                <a:cs typeface="Times New Roman"/>
              </a:rPr>
              <a:t>R</a:t>
            </a:r>
            <a:r>
              <a:rPr lang="en-US" i="1" spc="15" dirty="0">
                <a:latin typeface="Times New Roman"/>
                <a:cs typeface="Times New Roman"/>
              </a:rPr>
              <a:t> </a:t>
            </a:r>
            <a:r>
              <a:rPr lang="en-US" spc="-25" dirty="0">
                <a:latin typeface="Lucida Sans Unicode"/>
                <a:cs typeface="Lucida Sans Unicode"/>
              </a:rPr>
              <a:t>+</a:t>
            </a:r>
            <a:r>
              <a:rPr lang="en-US" spc="-120" dirty="0">
                <a:latin typeface="Lucida Sans Unicode"/>
                <a:cs typeface="Lucida Sans Unicode"/>
              </a:rPr>
              <a:t> </a:t>
            </a:r>
            <a:r>
              <a:rPr lang="en-US" i="1" spc="-5" dirty="0">
                <a:latin typeface="Times New Roman"/>
                <a:cs typeface="Times New Roman"/>
              </a:rPr>
              <a:t>r</a:t>
            </a:r>
            <a:r>
              <a:rPr lang="en-US" i="1" spc="-150" dirty="0">
                <a:latin typeface="Times New Roman"/>
                <a:cs typeface="Times New Roman"/>
              </a:rPr>
              <a:t> </a:t>
            </a:r>
            <a:r>
              <a:rPr lang="en-US" spc="-5" dirty="0">
                <a:latin typeface="Times New Roman"/>
                <a:cs typeface="Times New Roman"/>
              </a:rPr>
              <a:t>)</a:t>
            </a:r>
            <a:r>
              <a:rPr lang="en-US" spc="-225" dirty="0">
                <a:latin typeface="Cambria Math" panose="02040503050406030204" pitchFamily="18" charset="0"/>
                <a:ea typeface="Cambria Math" panose="02040503050406030204" pitchFamily="18" charset="0"/>
                <a:cs typeface="Arial"/>
              </a:rPr>
              <a:t>∆</a:t>
            </a:r>
            <a:r>
              <a:rPr lang="en-US" i="1" spc="-225" dirty="0">
                <a:latin typeface="Cambria Math" panose="02040503050406030204" pitchFamily="18" charset="0"/>
                <a:ea typeface="Cambria Math" panose="02040503050406030204" pitchFamily="18" charset="0"/>
                <a:cs typeface="Arial"/>
              </a:rPr>
              <a:t>  </a:t>
            </a:r>
            <a:r>
              <a:rPr lang="en-US" i="1" spc="-5" dirty="0">
                <a:latin typeface="Times New Roman"/>
                <a:cs typeface="Times New Roman"/>
              </a:rPr>
              <a:t>r</a:t>
            </a:r>
            <a:endParaRPr lang="en-US" dirty="0">
              <a:latin typeface="Times New Roman"/>
              <a:cs typeface="Times New Roman"/>
            </a:endParaRPr>
          </a:p>
          <a:p>
            <a:pPr marL="12065" marR="5080" indent="0">
              <a:lnSpc>
                <a:spcPct val="100000"/>
              </a:lnSpc>
              <a:spcBef>
                <a:spcPts val="459"/>
              </a:spcBef>
              <a:buNone/>
            </a:pPr>
            <a:r>
              <a:rPr lang="en-US" spc="-10" dirty="0">
                <a:latin typeface="Times New Roman"/>
                <a:cs typeface="Times New Roman"/>
              </a:rPr>
              <a:t>wher</a:t>
            </a:r>
            <a:r>
              <a:rPr lang="en-US" spc="-5" dirty="0">
                <a:latin typeface="Times New Roman"/>
                <a:cs typeface="Times New Roman"/>
              </a:rPr>
              <a:t>e</a:t>
            </a:r>
            <a:r>
              <a:rPr lang="en-US" spc="75" dirty="0">
                <a:latin typeface="Times New Roman"/>
                <a:cs typeface="Times New Roman"/>
              </a:rPr>
              <a:t> </a:t>
            </a:r>
            <a:r>
              <a:rPr lang="en-US" spc="-225" dirty="0">
                <a:latin typeface="Cambria Math" panose="02040503050406030204" pitchFamily="18" charset="0"/>
                <a:ea typeface="Cambria Math" panose="02040503050406030204" pitchFamily="18" charset="0"/>
                <a:cs typeface="Arial"/>
              </a:rPr>
              <a:t>∆ </a:t>
            </a:r>
            <a:r>
              <a:rPr lang="en-US" i="1" spc="-5" dirty="0">
                <a:latin typeface="Times New Roman"/>
                <a:cs typeface="Times New Roman"/>
              </a:rPr>
              <a:t>r </a:t>
            </a:r>
            <a:r>
              <a:rPr lang="en-US" spc="-25" dirty="0">
                <a:latin typeface="Lucida Sans Unicode"/>
                <a:cs typeface="Lucida Sans Unicode"/>
              </a:rPr>
              <a:t>=</a:t>
            </a:r>
            <a:r>
              <a:rPr lang="en-US" spc="40" dirty="0">
                <a:latin typeface="Lucida Sans Unicode"/>
                <a:cs typeface="Lucida Sans Unicode"/>
              </a:rPr>
              <a:t> </a:t>
            </a:r>
            <a:r>
              <a:rPr lang="en-US" i="1" spc="-10" dirty="0">
                <a:latin typeface="Times New Roman"/>
                <a:cs typeface="Times New Roman"/>
              </a:rPr>
              <a:t>R</a:t>
            </a:r>
            <a:r>
              <a:rPr lang="en-US" i="1" spc="15" dirty="0">
                <a:latin typeface="Times New Roman"/>
                <a:cs typeface="Times New Roman"/>
              </a:rPr>
              <a:t> </a:t>
            </a:r>
            <a:r>
              <a:rPr lang="en-US" spc="-185" dirty="0">
                <a:latin typeface="Lucida Sans Unicode"/>
                <a:cs typeface="Lucida Sans Unicode"/>
              </a:rPr>
              <a:t>−</a:t>
            </a:r>
            <a:r>
              <a:rPr lang="en-US" spc="-114" dirty="0">
                <a:latin typeface="Lucida Sans Unicode"/>
                <a:cs typeface="Lucida Sans Unicode"/>
              </a:rPr>
              <a:t> </a:t>
            </a:r>
            <a:r>
              <a:rPr lang="en-US" i="1" spc="-5" dirty="0">
                <a:latin typeface="Times New Roman"/>
                <a:cs typeface="Times New Roman"/>
              </a:rPr>
              <a:t>r</a:t>
            </a:r>
            <a:r>
              <a:rPr lang="en-US" i="1" dirty="0">
                <a:latin typeface="Times New Roman"/>
                <a:cs typeface="Times New Roman"/>
              </a:rPr>
              <a:t> </a:t>
            </a:r>
            <a:r>
              <a:rPr lang="en-US" i="1" spc="-75" dirty="0">
                <a:latin typeface="Times New Roman"/>
                <a:cs typeface="Times New Roman"/>
              </a:rPr>
              <a:t> </a:t>
            </a:r>
            <a:r>
              <a:rPr lang="en-US" spc="-5" dirty="0">
                <a:latin typeface="Times New Roman"/>
                <a:cs typeface="Times New Roman"/>
              </a:rPr>
              <a:t>is</a:t>
            </a:r>
            <a:r>
              <a:rPr lang="en-US" spc="75" dirty="0">
                <a:latin typeface="Times New Roman"/>
                <a:cs typeface="Times New Roman"/>
              </a:rPr>
              <a:t> </a:t>
            </a:r>
            <a:r>
              <a:rPr lang="en-US" spc="-5" dirty="0">
                <a:latin typeface="Times New Roman"/>
                <a:cs typeface="Times New Roman"/>
              </a:rPr>
              <a:t>the</a:t>
            </a:r>
            <a:r>
              <a:rPr lang="en-US" spc="7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idth</a:t>
            </a:r>
            <a:r>
              <a:rPr lang="en-US" spc="75" dirty="0">
                <a:latin typeface="Times New Roman"/>
                <a:cs typeface="Times New Roman"/>
              </a:rPr>
              <a:t> </a:t>
            </a:r>
            <a:r>
              <a:rPr lang="en-US" spc="-5" dirty="0">
                <a:latin typeface="Times New Roman"/>
                <a:cs typeface="Times New Roman"/>
              </a:rPr>
              <a:t>of</a:t>
            </a:r>
            <a:r>
              <a:rPr lang="en-US" spc="75" dirty="0">
                <a:latin typeface="Times New Roman"/>
                <a:cs typeface="Times New Roman"/>
              </a:rPr>
              <a:t> </a:t>
            </a:r>
            <a:r>
              <a:rPr lang="en-US" spc="-5" dirty="0">
                <a:latin typeface="Times New Roman"/>
                <a:cs typeface="Times New Roman"/>
              </a:rPr>
              <a:t>the</a:t>
            </a:r>
            <a:r>
              <a:rPr lang="en-US" spc="75" dirty="0">
                <a:latin typeface="Times New Roman"/>
                <a:cs typeface="Times New Roman"/>
              </a:rPr>
              <a:t> </a:t>
            </a:r>
            <a:r>
              <a:rPr lang="en-US" spc="-5" dirty="0">
                <a:latin typeface="Times New Roman"/>
                <a:cs typeface="Times New Roman"/>
              </a:rPr>
              <a:t>shell.</a:t>
            </a:r>
            <a:r>
              <a:rPr lang="en-US" spc="75" dirty="0">
                <a:latin typeface="Times New Roman"/>
                <a:cs typeface="Times New Roman"/>
              </a:rPr>
              <a:t> </a:t>
            </a:r>
            <a:r>
              <a:rPr lang="en-US" spc="-5" dirty="0">
                <a:latin typeface="Times New Roman"/>
                <a:cs typeface="Times New Roman"/>
              </a:rPr>
              <a:t>If</a:t>
            </a:r>
            <a:r>
              <a:rPr lang="en-US" spc="75" dirty="0">
                <a:latin typeface="Times New Roman"/>
                <a:cs typeface="Times New Roman"/>
              </a:rPr>
              <a:t> </a:t>
            </a:r>
            <a:r>
              <a:rPr lang="en-US" spc="-5" dirty="0">
                <a:latin typeface="Times New Roman"/>
                <a:cs typeface="Times New Roman"/>
              </a:rPr>
              <a:t>the</a:t>
            </a:r>
            <a:r>
              <a:rPr lang="en-US" spc="75" dirty="0">
                <a:latin typeface="Times New Roman"/>
                <a:cs typeface="Times New Roman"/>
              </a:rPr>
              <a:t> </a:t>
            </a:r>
            <a:r>
              <a:rPr lang="en-US" spc="-5" dirty="0">
                <a:latin typeface="Times New Roman"/>
                <a:cs typeface="Times New Roman"/>
              </a:rPr>
              <a:t>shell</a:t>
            </a:r>
            <a:r>
              <a:rPr lang="en-US" spc="75" dirty="0">
                <a:latin typeface="Times New Roman"/>
                <a:cs typeface="Times New Roman"/>
              </a:rPr>
              <a:t> </a:t>
            </a:r>
            <a:r>
              <a:rPr lang="en-US" spc="-5" dirty="0">
                <a:latin typeface="Times New Roman"/>
                <a:cs typeface="Times New Roman"/>
              </a:rPr>
              <a:t>is</a:t>
            </a:r>
            <a:r>
              <a:rPr lang="en-US" spc="75" dirty="0">
                <a:latin typeface="Times New Roman"/>
                <a:cs typeface="Times New Roman"/>
              </a:rPr>
              <a:t> </a:t>
            </a:r>
            <a:r>
              <a:rPr lang="en-US" spc="-5" dirty="0">
                <a:latin typeface="Times New Roman"/>
                <a:cs typeface="Times New Roman"/>
              </a:rPr>
              <a:t>very</a:t>
            </a:r>
            <a:r>
              <a:rPr lang="en-US" spc="75" dirty="0">
                <a:latin typeface="Times New Roman"/>
                <a:cs typeface="Times New Roman"/>
              </a:rPr>
              <a:t> </a:t>
            </a:r>
            <a:r>
              <a:rPr lang="en-US" spc="-5" dirty="0">
                <a:latin typeface="Times New Roman"/>
                <a:cs typeface="Times New Roman"/>
              </a:rPr>
              <a:t>thin,</a:t>
            </a:r>
            <a:r>
              <a:rPr lang="en-US" spc="75" dirty="0">
                <a:latin typeface="Times New Roman"/>
                <a:cs typeface="Times New Roman"/>
              </a:rPr>
              <a:t> </a:t>
            </a:r>
            <a:r>
              <a:rPr lang="en-US" spc="-5" dirty="0">
                <a:latin typeface="Times New Roman"/>
                <a:cs typeface="Times New Roman"/>
              </a:rPr>
              <a:t>then</a:t>
            </a:r>
            <a:r>
              <a:rPr lang="en-US" dirty="0">
                <a:latin typeface="Times New Roman"/>
                <a:cs typeface="Times New Roman"/>
              </a:rPr>
              <a:t> </a:t>
            </a:r>
            <a:r>
              <a:rPr lang="en-US" spc="-95" dirty="0">
                <a:latin typeface="Times New Roman"/>
                <a:cs typeface="Times New Roman"/>
              </a:rPr>
              <a:t> </a:t>
            </a:r>
            <a:r>
              <a:rPr lang="en-US" i="1" spc="-10" dirty="0">
                <a:latin typeface="Times New Roman"/>
                <a:cs typeface="Times New Roman"/>
              </a:rPr>
              <a:t>R</a:t>
            </a:r>
            <a:r>
              <a:rPr lang="en-US" i="1" dirty="0">
                <a:latin typeface="Times New Roman"/>
                <a:cs typeface="Times New Roman"/>
              </a:rPr>
              <a:t> </a:t>
            </a:r>
            <a:r>
              <a:rPr lang="en-US" i="1" spc="-12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5" dirty="0">
                <a:latin typeface="Times New Roman"/>
                <a:cs typeface="Times New Roman"/>
              </a:rPr>
              <a:t> </a:t>
            </a:r>
            <a:r>
              <a:rPr lang="en-US" i="1" spc="-5" dirty="0">
                <a:latin typeface="Times New Roman"/>
                <a:cs typeface="Times New Roman"/>
              </a:rPr>
              <a:t>r</a:t>
            </a:r>
            <a:r>
              <a:rPr lang="en-US" i="1" dirty="0">
                <a:latin typeface="Times New Roman"/>
                <a:cs typeface="Times New Roman"/>
              </a:rPr>
              <a:t> </a:t>
            </a:r>
            <a:r>
              <a:rPr lang="en-US" i="1" spc="-75" dirty="0">
                <a:latin typeface="Times New Roman"/>
                <a:cs typeface="Times New Roman"/>
              </a:rPr>
              <a:t> </a:t>
            </a:r>
            <a:r>
              <a:rPr lang="en-US" spc="-5" dirty="0">
                <a:latin typeface="Times New Roman"/>
                <a:cs typeface="Times New Roman"/>
              </a:rPr>
              <a:t>are </a:t>
            </a:r>
            <a:r>
              <a:rPr lang="en-US" spc="-10" dirty="0">
                <a:latin typeface="Times New Roman"/>
                <a:cs typeface="Times New Roman"/>
              </a:rPr>
              <a:t>nearl</a:t>
            </a:r>
            <a:r>
              <a:rPr lang="en-US" spc="-5" dirty="0">
                <a:latin typeface="Times New Roman"/>
                <a:cs typeface="Times New Roman"/>
              </a:rPr>
              <a:t>y </a:t>
            </a:r>
            <a:r>
              <a:rPr lang="en-US" spc="-10" dirty="0">
                <a:latin typeface="Times New Roman"/>
                <a:cs typeface="Times New Roman"/>
              </a:rPr>
              <a:t>equa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spc="-15" dirty="0">
                <a:latin typeface="Times New Roman"/>
                <a:cs typeface="Times New Roman"/>
              </a:rPr>
              <a:t>w</a:t>
            </a:r>
            <a:r>
              <a:rPr lang="en-US" spc="-5" dirty="0">
                <a:latin typeface="Times New Roman"/>
                <a:cs typeface="Times New Roman"/>
              </a:rPr>
              <a:t>e </a:t>
            </a:r>
            <a:r>
              <a:rPr lang="en-US" spc="-15" dirty="0">
                <a:latin typeface="Times New Roman"/>
                <a:cs typeface="Times New Roman"/>
              </a:rPr>
              <a:t>ma</a:t>
            </a:r>
            <a:r>
              <a:rPr lang="en-US" spc="-5" dirty="0">
                <a:latin typeface="Times New Roman"/>
                <a:cs typeface="Times New Roman"/>
              </a:rPr>
              <a:t>y r</a:t>
            </a:r>
            <a:r>
              <a:rPr lang="en-US" spc="-10" dirty="0">
                <a:latin typeface="Times New Roman"/>
                <a:cs typeface="Times New Roman"/>
              </a:rPr>
              <a:t>eplac</a:t>
            </a:r>
            <a:r>
              <a:rPr lang="en-US" spc="-5" dirty="0">
                <a:latin typeface="Times New Roman"/>
                <a:cs typeface="Times New Roman"/>
              </a:rPr>
              <a:t>e</a:t>
            </a:r>
            <a:r>
              <a:rPr lang="en-US" dirty="0">
                <a:latin typeface="Times New Roman"/>
                <a:cs typeface="Times New Roman"/>
              </a:rPr>
              <a:t> </a:t>
            </a:r>
            <a:r>
              <a:rPr lang="en-US" spc="75" dirty="0">
                <a:latin typeface="Times New Roman"/>
                <a:cs typeface="Times New Roman"/>
              </a:rPr>
              <a:t>(</a:t>
            </a:r>
            <a:r>
              <a:rPr lang="en-US" i="1" spc="-10" dirty="0">
                <a:latin typeface="Times New Roman"/>
                <a:cs typeface="Times New Roman"/>
              </a:rPr>
              <a:t>R</a:t>
            </a:r>
            <a:r>
              <a:rPr lang="en-US" i="1" spc="15" dirty="0">
                <a:latin typeface="Times New Roman"/>
                <a:cs typeface="Times New Roman"/>
              </a:rPr>
              <a:t> </a:t>
            </a:r>
            <a:r>
              <a:rPr lang="en-US" spc="-25" dirty="0">
                <a:latin typeface="Lucida Sans Unicode"/>
                <a:cs typeface="Lucida Sans Unicode"/>
              </a:rPr>
              <a:t>+</a:t>
            </a:r>
            <a:r>
              <a:rPr lang="en-US" spc="-120" dirty="0">
                <a:latin typeface="Lucida Sans Unicode"/>
                <a:cs typeface="Lucida Sans Unicode"/>
              </a:rPr>
              <a:t> </a:t>
            </a:r>
            <a:r>
              <a:rPr lang="en-US" i="1" spc="-5" dirty="0">
                <a:latin typeface="Times New Roman"/>
                <a:cs typeface="Times New Roman"/>
              </a:rPr>
              <a:t>r</a:t>
            </a:r>
            <a:r>
              <a:rPr lang="en-US" i="1" spc="-150" dirty="0">
                <a:latin typeface="Times New Roman"/>
                <a:cs typeface="Times New Roman"/>
              </a:rPr>
              <a:t> </a:t>
            </a:r>
            <a:r>
              <a:rPr lang="en-US" spc="-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 </a:t>
            </a:r>
            <a:r>
              <a:rPr lang="en-US" spc="75" dirty="0">
                <a:latin typeface="Times New Roman"/>
                <a:cs typeface="Times New Roman"/>
              </a:rPr>
              <a:t>2</a:t>
            </a:r>
            <a:r>
              <a:rPr lang="en-US" i="1" spc="-10" dirty="0">
                <a:latin typeface="Times New Roman"/>
                <a:cs typeface="Times New Roman"/>
              </a:rPr>
              <a:t>R</a:t>
            </a:r>
            <a:r>
              <a:rPr lang="en-US" i="1" spc="45" dirty="0">
                <a:latin typeface="Times New Roman"/>
                <a:cs typeface="Times New Roman"/>
              </a:rPr>
              <a:t> </a:t>
            </a:r>
            <a:r>
              <a:rPr lang="en-US" spc="-5" dirty="0">
                <a:latin typeface="Times New Roman"/>
                <a:cs typeface="Times New Roman"/>
              </a:rPr>
              <a:t>to obtain</a:t>
            </a:r>
            <a:endParaRPr lang="en-US" dirty="0">
              <a:latin typeface="Times New Roman"/>
              <a:cs typeface="Times New Roman"/>
            </a:endParaRPr>
          </a:p>
          <a:p>
            <a:pPr marL="36900" indent="0">
              <a:lnSpc>
                <a:spcPct val="100000"/>
              </a:lnSpc>
              <a:buNone/>
            </a:pPr>
            <a:r>
              <a:rPr lang="en-US" spc="-15" dirty="0">
                <a:latin typeface="Times New Roman"/>
                <a:cs typeface="Times New Roman"/>
              </a:rPr>
              <a:t>volum</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s</a:t>
            </a:r>
            <a:r>
              <a:rPr lang="en-US" spc="-10" dirty="0">
                <a:latin typeface="Times New Roman"/>
                <a:cs typeface="Times New Roman"/>
              </a:rPr>
              <a:t>hel</a:t>
            </a:r>
            <a:r>
              <a:rPr lang="en-US" spc="-5" dirty="0">
                <a:latin typeface="Times New Roman"/>
                <a:cs typeface="Times New Roman"/>
              </a:rPr>
              <a:t>l</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2</a:t>
            </a:r>
            <a:r>
              <a:rPr lang="en-US" i="1" spc="-75" dirty="0">
                <a:latin typeface="Arial"/>
                <a:cs typeface="Arial"/>
              </a:rPr>
              <a:t>π</a:t>
            </a:r>
            <a:r>
              <a:rPr lang="en-US" i="1" spc="-100" dirty="0">
                <a:latin typeface="Arial"/>
                <a:cs typeface="Arial"/>
              </a:rPr>
              <a:t> </a:t>
            </a:r>
            <a:r>
              <a:rPr lang="en-US" i="1" spc="40" dirty="0">
                <a:latin typeface="Times New Roman"/>
                <a:cs typeface="Times New Roman"/>
              </a:rPr>
              <a:t>Rh</a:t>
            </a:r>
            <a:r>
              <a:rPr lang="en-US" i="1" spc="-225" dirty="0">
                <a:latin typeface="Cambria Math" panose="02040503050406030204" pitchFamily="18" charset="0"/>
                <a:ea typeface="Cambria Math" panose="02040503050406030204" pitchFamily="18" charset="0"/>
                <a:cs typeface="Arial"/>
              </a:rPr>
              <a:t> ∆ </a:t>
            </a:r>
            <a:r>
              <a:rPr lang="en-US" i="1" spc="-5" dirty="0">
                <a:latin typeface="Times New Roman"/>
                <a:cs typeface="Times New Roman"/>
              </a:rPr>
              <a:t>r</a:t>
            </a:r>
            <a:r>
              <a:rPr lang="en-US" i="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2</a:t>
            </a:r>
            <a:r>
              <a:rPr lang="en-US" i="1" spc="-75" dirty="0">
                <a:latin typeface="Arial"/>
                <a:cs typeface="Arial"/>
              </a:rPr>
              <a:t>π</a:t>
            </a:r>
            <a:r>
              <a:rPr lang="en-US" i="1" spc="-180" dirty="0">
                <a:latin typeface="Arial"/>
                <a:cs typeface="Arial"/>
              </a:rPr>
              <a:t> </a:t>
            </a:r>
            <a:r>
              <a:rPr lang="en-US" spc="-5" dirty="0">
                <a:latin typeface="Times New Roman"/>
                <a:cs typeface="Times New Roman"/>
              </a:rPr>
              <a:t>(</a:t>
            </a:r>
            <a:r>
              <a:rPr lang="en-US" spc="-10" dirty="0">
                <a:latin typeface="Times New Roman"/>
                <a:cs typeface="Times New Roman"/>
              </a:rPr>
              <a:t>radiu</a:t>
            </a:r>
            <a:r>
              <a:rPr lang="en-US" spc="-5" dirty="0">
                <a:latin typeface="Times New Roman"/>
                <a:cs typeface="Times New Roman"/>
              </a:rPr>
              <a:t>s)</a:t>
            </a:r>
            <a:r>
              <a:rPr lang="en-US" spc="-30" dirty="0">
                <a:latin typeface="Times New Roman"/>
                <a:cs typeface="Times New Roman"/>
              </a:rPr>
              <a:t> </a:t>
            </a:r>
            <a:r>
              <a:rPr lang="en-US" spc="-20"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heigh</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shel</a:t>
            </a:r>
            <a:r>
              <a:rPr lang="en-US" spc="-5" dirty="0">
                <a:latin typeface="Times New Roman"/>
                <a:cs typeface="Times New Roman"/>
              </a:rPr>
              <a:t>l</a:t>
            </a:r>
            <a:r>
              <a:rPr lang="en-US" spc="-30" dirty="0">
                <a:latin typeface="Times New Roman"/>
                <a:cs typeface="Times New Roman"/>
              </a:rPr>
              <a:t> </a:t>
            </a:r>
            <a:r>
              <a:rPr lang="en-US" spc="-20"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thicknes</a:t>
            </a:r>
            <a:r>
              <a:rPr lang="en-US" spc="-5" dirty="0">
                <a:latin typeface="Times New Roman"/>
                <a:cs typeface="Times New Roman"/>
              </a:rPr>
              <a:t>s</a:t>
            </a:r>
            <a:endParaRPr lang="en-US" dirty="0">
              <a:latin typeface="Times New Roman"/>
              <a:cs typeface="Times New Roman"/>
            </a:endParaRPr>
          </a:p>
          <a:p>
            <a:pPr marL="36900" indent="0">
              <a:lnSpc>
                <a:spcPct val="100000"/>
              </a:lnSpc>
              <a:buNone/>
            </a:pPr>
            <a:r>
              <a:rPr lang="en-US" spc="-5" dirty="0">
                <a:latin typeface="Times New Roman"/>
                <a:cs typeface="Times New Roman"/>
              </a:rPr>
              <a:t>This is the surface area of the outer cylinder</a:t>
            </a:r>
            <a:r>
              <a:rPr lang="en-US" dirty="0">
                <a:latin typeface="Times New Roman"/>
                <a:cs typeface="Times New Roman"/>
              </a:rPr>
              <a:t> </a:t>
            </a:r>
            <a:r>
              <a:rPr lang="en-US" spc="-5" dirty="0">
                <a:latin typeface="Times New Roman"/>
                <a:cs typeface="Times New Roman"/>
              </a:rPr>
              <a:t>times its thickness </a:t>
            </a:r>
            <a:r>
              <a:rPr lang="en-US" spc="-225" dirty="0">
                <a:latin typeface="Cambria Math" panose="02040503050406030204" pitchFamily="18" charset="0"/>
                <a:ea typeface="Cambria Math" panose="02040503050406030204" pitchFamily="18" charset="0"/>
                <a:cs typeface="Arial"/>
              </a:rPr>
              <a:t>∆</a:t>
            </a:r>
            <a:r>
              <a:rPr lang="en-US" i="1" spc="-225" dirty="0">
                <a:latin typeface="Cambria Math" panose="02040503050406030204" pitchFamily="18" charset="0"/>
                <a:ea typeface="Cambria Math" panose="02040503050406030204" pitchFamily="18" charset="0"/>
                <a:cs typeface="Arial"/>
              </a:rPr>
              <a:t> </a:t>
            </a:r>
            <a:r>
              <a:rPr lang="en-US" i="1" spc="-5" dirty="0">
                <a:latin typeface="Times New Roman"/>
                <a:cs typeface="Times New Roman"/>
              </a:rPr>
              <a:t>r.</a:t>
            </a:r>
            <a:endParaRPr lang="en-US" dirty="0">
              <a:latin typeface="Times New Roman"/>
              <a:cs typeface="Times New Roman"/>
            </a:endParaRPr>
          </a:p>
        </p:txBody>
      </p:sp>
      <p:pic>
        <p:nvPicPr>
          <p:cNvPr id="4" name="Picture 3" descr="An illustration of a cylindrical shell with width delta r, height h, outer radius capital r, and inner radius r.&#10;A caption under the image reads, FIGURE 1 The volume of the cylindrical shell is approximately 2πRhr , where r = R − r .">
            <a:extLst>
              <a:ext uri="{FF2B5EF4-FFF2-40B4-BE49-F238E27FC236}">
                <a16:creationId xmlns="" xmlns:a16="http://schemas.microsoft.com/office/drawing/2014/main" id="{BED509AC-5AEB-4A68-8305-4C471F52D831}"/>
              </a:ext>
            </a:extLst>
          </p:cNvPr>
          <p:cNvPicPr>
            <a:picLocks noChangeAspect="1"/>
          </p:cNvPicPr>
          <p:nvPr/>
        </p:nvPicPr>
        <p:blipFill>
          <a:blip r:embed="rId2"/>
          <a:stretch>
            <a:fillRect/>
          </a:stretch>
        </p:blipFill>
        <p:spPr>
          <a:xfrm>
            <a:off x="9147432" y="2078578"/>
            <a:ext cx="2647239" cy="2700844"/>
          </a:xfrm>
          <a:prstGeom prst="rect">
            <a:avLst/>
          </a:prstGeom>
        </p:spPr>
      </p:pic>
    </p:spTree>
    <p:extLst>
      <p:ext uri="{BB962C8B-B14F-4D97-AF65-F5344CB8AC3E}">
        <p14:creationId xmlns:p14="http://schemas.microsoft.com/office/powerpoint/2010/main" val="1673546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6.4  Volumes of Revolution: Cylindrical </a:t>
            </a:r>
            <a:r>
              <a:rPr lang="en-US" sz="3100" dirty="0"/>
              <a:t>Shells </a:t>
            </a:r>
            <a:r>
              <a:rPr lang="en-US" sz="3100" dirty="0" smtClean="0"/>
              <a:t>(2 </a:t>
            </a:r>
            <a:r>
              <a:rPr lang="en-US" sz="3100" dirty="0"/>
              <a:t>of 10)</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15" dirty="0">
                    <a:solidFill>
                      <a:schemeClr val="tx1"/>
                    </a:solidFill>
                    <a:latin typeface="Times New Roman"/>
                    <a:cs typeface="Times New Roman"/>
                  </a:rPr>
                  <a:t>Now</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le</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otat</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regio</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unde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50"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spc="-140"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5" dirty="0">
                    <a:solidFill>
                      <a:schemeClr val="tx1"/>
                    </a:solidFill>
                    <a:latin typeface="Times New Roman"/>
                    <a:cs typeface="Times New Roman"/>
                  </a:rPr>
                  <a:t>from</a:t>
                </a:r>
                <a:r>
                  <a:rPr lang="en-US" dirty="0">
                    <a:solidFill>
                      <a:schemeClr val="tx1"/>
                    </a:solidFill>
                    <a:latin typeface="Times New Roman"/>
                    <a:cs typeface="Times New Roman"/>
                  </a:rPr>
                  <a:t> </a:t>
                </a:r>
                <a:r>
                  <a:rPr lang="en-US" spc="-9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5" dirty="0">
                    <a:solidFill>
                      <a:schemeClr val="tx1"/>
                    </a:solidFill>
                    <a:latin typeface="Times New Roman"/>
                    <a:cs typeface="Times New Roman"/>
                  </a:rPr>
                  <a:t>a</a:t>
                </a:r>
                <a:r>
                  <a:rPr lang="en-US" i="1" dirty="0">
                    <a:solidFill>
                      <a:schemeClr val="tx1"/>
                    </a:solidFill>
                    <a:latin typeface="Times New Roman"/>
                    <a:cs typeface="Times New Roman"/>
                  </a:rPr>
                  <a:t> </a:t>
                </a:r>
                <a:r>
                  <a:rPr lang="en-US" i="1" spc="-7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dirty="0">
                    <a:solidFill>
                      <a:schemeClr val="tx1"/>
                    </a:solidFill>
                    <a:latin typeface="Times New Roman"/>
                    <a:cs typeface="Times New Roman"/>
                  </a:rPr>
                  <a:t> </a:t>
                </a:r>
                <a:r>
                  <a:rPr lang="en-US" spc="-9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b</a:t>
                </a:r>
                <a:r>
                  <a:rPr lang="en-US" i="1" dirty="0">
                    <a:solidFill>
                      <a:schemeClr val="tx1"/>
                    </a:solidFill>
                    <a:latin typeface="Times New Roman"/>
                    <a:cs typeface="Times New Roman"/>
                  </a:rPr>
                  <a:t> </a:t>
                </a:r>
                <a:r>
                  <a:rPr lang="en-US" i="1" spc="-95" dirty="0">
                    <a:solidFill>
                      <a:schemeClr val="tx1"/>
                    </a:solidFill>
                    <a:latin typeface="Times New Roman"/>
                    <a:cs typeface="Times New Roman"/>
                  </a:rPr>
                  <a:t> </a:t>
                </a:r>
                <a:r>
                  <a:rPr lang="en-US" spc="-10" dirty="0">
                    <a:solidFill>
                      <a:schemeClr val="tx1"/>
                    </a:solidFill>
                    <a:latin typeface="Times New Roman"/>
                    <a:cs typeface="Times New Roman"/>
                  </a:rPr>
                  <a:t>abou</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-axis</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45" dirty="0">
                    <a:solidFill>
                      <a:schemeClr val="tx1"/>
                    </a:solidFill>
                    <a:latin typeface="Times New Roman"/>
                    <a:cs typeface="Times New Roman"/>
                  </a:rPr>
                  <a:t> </a:t>
                </a:r>
                <a:r>
                  <a:rPr lang="en-US" spc="-15" dirty="0">
                    <a:solidFill>
                      <a:schemeClr val="tx1"/>
                    </a:solidFill>
                    <a:latin typeface="Times New Roman"/>
                    <a:cs typeface="Times New Roman"/>
                  </a:rPr>
                  <a:t>F</a:t>
                </a:r>
                <a:r>
                  <a:rPr lang="en-US" spc="-5" dirty="0">
                    <a:solidFill>
                      <a:schemeClr val="tx1"/>
                    </a:solidFill>
                    <a:latin typeface="Times New Roman"/>
                    <a:cs typeface="Times New Roman"/>
                  </a:rPr>
                  <a:t>igure</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50"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resulting</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solid</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can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be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divided</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into</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thin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concentric</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shells.</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More</a:t>
                </a:r>
                <a:r>
                  <a:rPr lang="en-US" spc="-5" dirty="0">
                    <a:solidFill>
                      <a:schemeClr val="tx1"/>
                    </a:solidFill>
                    <a:latin typeface="Times New Roman"/>
                    <a:cs typeface="Times New Roman"/>
                  </a:rPr>
                  <a:t> precisely,</a:t>
                </a:r>
                <a:r>
                  <a:rPr lang="en-US" spc="-2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d</a:t>
                </a:r>
                <a:r>
                  <a:rPr lang="en-US" spc="-5" dirty="0">
                    <a:solidFill>
                      <a:schemeClr val="tx1"/>
                    </a:solidFill>
                    <a:latin typeface="Times New Roman"/>
                    <a:cs typeface="Times New Roman"/>
                  </a:rPr>
                  <a:t>ivide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i="1" spc="5" dirty="0">
                    <a:solidFill>
                      <a:schemeClr val="tx1"/>
                    </a:solidFill>
                    <a:latin typeface="Times New Roman"/>
                    <a:cs typeface="Times New Roman"/>
                  </a:rPr>
                  <a:t>b</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into</a:t>
                </a:r>
                <a:r>
                  <a:rPr lang="en-US" spc="40" dirty="0">
                    <a:solidFill>
                      <a:schemeClr val="tx1"/>
                    </a:solidFill>
                    <a:latin typeface="Times New Roman"/>
                    <a:cs typeface="Times New Roman"/>
                  </a:rPr>
                  <a:t> </a:t>
                </a:r>
                <a:r>
                  <a:rPr lang="en-US" i="1" spc="-10" dirty="0">
                    <a:solidFill>
                      <a:schemeClr val="tx1"/>
                    </a:solidFill>
                    <a:latin typeface="Times New Roman"/>
                    <a:cs typeface="Times New Roman"/>
                  </a:rPr>
                  <a:t>N</a:t>
                </a:r>
                <a:r>
                  <a:rPr lang="en-US" i="1" spc="90" dirty="0">
                    <a:solidFill>
                      <a:schemeClr val="tx1"/>
                    </a:solidFill>
                    <a:latin typeface="Times New Roman"/>
                    <a:cs typeface="Times New Roman"/>
                  </a:rPr>
                  <a:t> </a:t>
                </a:r>
                <a:r>
                  <a:rPr lang="en-US" spc="-5" dirty="0">
                    <a:solidFill>
                      <a:schemeClr val="tx1"/>
                    </a:solidFill>
                    <a:latin typeface="Times New Roman"/>
                    <a:cs typeface="Times New Roman"/>
                  </a:rPr>
                  <a:t>subintervals</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length</a:t>
                </a:r>
                <a:r>
                  <a:rPr lang="en-US" spc="-25" dirty="0">
                    <a:solidFill>
                      <a:schemeClr val="tx1"/>
                    </a:solidFill>
                    <a:latin typeface="Times New Roman"/>
                    <a:cs typeface="Times New Roman"/>
                  </a:rPr>
                  <a:t> </a:t>
                </a:r>
                <a:r>
                  <a:rPr lang="en-US" spc="-175" dirty="0">
                    <a:solidFill>
                      <a:schemeClr val="tx1"/>
                    </a:solidFill>
                    <a:latin typeface="Cambria Math" panose="02040503050406030204" pitchFamily="18" charset="0"/>
                    <a:ea typeface="Cambria Math" panose="02040503050406030204" pitchFamily="18" charset="0"/>
                    <a:cs typeface="Arial"/>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b</a:t>
                </a:r>
                <a:r>
                  <a:rPr lang="en-US" i="1" spc="-1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100" dirty="0">
                    <a:solidFill>
                      <a:schemeClr val="tx1"/>
                    </a:solidFill>
                    <a:latin typeface="Lucida Sans Unicode"/>
                    <a:cs typeface="Lucida Sans Unicode"/>
                  </a:rPr>
                  <a:t> </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r>
                  <a:rPr lang="en-US" i="1" spc="250" dirty="0">
                    <a:solidFill>
                      <a:schemeClr val="tx1"/>
                    </a:solidFill>
                    <a:latin typeface="Arial"/>
                    <a:cs typeface="Arial"/>
                  </a:rPr>
                  <a:t>/</a:t>
                </a:r>
                <a:r>
                  <a:rPr lang="en-US" i="1" spc="-10" dirty="0">
                    <a:solidFill>
                      <a:schemeClr val="tx1"/>
                    </a:solidFill>
                    <a:latin typeface="Times New Roman"/>
                    <a:cs typeface="Times New Roman"/>
                  </a:rPr>
                  <a:t>N</a:t>
                </a:r>
                <a:r>
                  <a:rPr lang="en-US" i="1" spc="90" dirty="0">
                    <a:solidFill>
                      <a:schemeClr val="tx1"/>
                    </a:solidFill>
                    <a:latin typeface="Times New Roman"/>
                    <a:cs typeface="Times New Roman"/>
                  </a:rPr>
                  <a:t> </a:t>
                </a:r>
                <a:r>
                  <a:rPr lang="en-US" spc="-5" dirty="0">
                    <a:solidFill>
                      <a:schemeClr val="tx1"/>
                    </a:solidFill>
                    <a:latin typeface="Times New Roman"/>
                    <a:cs typeface="Times New Roman"/>
                  </a:rPr>
                  <a:t>with</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endpoints </a:t>
                </a:r>
                <a:r>
                  <a:rPr lang="en-US" i="1" spc="20" dirty="0">
                    <a:solidFill>
                      <a:schemeClr val="tx1"/>
                    </a:solidFill>
                    <a:latin typeface="Times New Roman"/>
                    <a:cs typeface="Times New Roman"/>
                  </a:rPr>
                  <a:t>x</a:t>
                </a:r>
                <a:r>
                  <a:rPr lang="en-US" spc="67" baseline="-25000" dirty="0">
                    <a:solidFill>
                      <a:schemeClr val="tx1"/>
                    </a:solidFill>
                    <a:latin typeface="Times New Roman"/>
                    <a:cs typeface="Times New Roman"/>
                  </a:rPr>
                  <a:t>0</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i="1" spc="20" dirty="0">
                    <a:solidFill>
                      <a:schemeClr val="tx1"/>
                    </a:solidFill>
                    <a:latin typeface="Times New Roman"/>
                    <a:cs typeface="Times New Roman"/>
                  </a:rPr>
                  <a:t>x</a:t>
                </a:r>
                <a:r>
                  <a:rPr lang="en-US" spc="75" baseline="-2500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i="1" spc="150" dirty="0">
                    <a:solidFill>
                      <a:schemeClr val="tx1"/>
                    </a:solidFill>
                    <a:latin typeface="Arial"/>
                    <a:cs typeface="Arial"/>
                  </a:rPr>
                  <a:t>..</a:t>
                </a:r>
                <a:r>
                  <a:rPr lang="en-US" i="1" spc="-10" dirty="0">
                    <a:solidFill>
                      <a:schemeClr val="tx1"/>
                    </a:solidFill>
                    <a:latin typeface="Arial"/>
                    <a:cs typeface="Arial"/>
                  </a:rPr>
                  <a:t>.</a:t>
                </a:r>
                <a:r>
                  <a:rPr lang="en-US" i="1" spc="-114" dirty="0">
                    <a:solidFill>
                      <a:schemeClr val="tx1"/>
                    </a:solidFill>
                    <a:latin typeface="Arial"/>
                    <a:cs typeface="Arial"/>
                  </a:rPr>
                  <a:t> </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i="1" spc="70" dirty="0" err="1">
                    <a:solidFill>
                      <a:schemeClr val="tx1"/>
                    </a:solidFill>
                    <a:latin typeface="Times New Roman"/>
                    <a:cs typeface="Times New Roman"/>
                  </a:rPr>
                  <a:t>x</a:t>
                </a:r>
                <a:r>
                  <a:rPr lang="en-US" i="1" baseline="-25000" dirty="0" err="1">
                    <a:solidFill>
                      <a:schemeClr val="tx1"/>
                    </a:solidFill>
                    <a:latin typeface="Times New Roman"/>
                    <a:cs typeface="Times New Roman"/>
                  </a:rPr>
                  <a:t>N</a:t>
                </a:r>
                <a:r>
                  <a:rPr lang="en-US" i="1" spc="-75" baseline="-11111"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Whe</a:t>
                </a:r>
                <a:r>
                  <a:rPr lang="en-US" spc="-5" dirty="0">
                    <a:solidFill>
                      <a:schemeClr val="tx1"/>
                    </a:solidFill>
                    <a:latin typeface="Times New Roman"/>
                    <a:cs typeface="Times New Roman"/>
                  </a:rPr>
                  <a:t>n</a:t>
                </a:r>
                <a:r>
                  <a:rPr lang="en-US" spc="-2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rotat</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hi</a:t>
                </a:r>
                <a:r>
                  <a:rPr lang="en-US" spc="-5" dirty="0">
                    <a:solidFill>
                      <a:schemeClr val="tx1"/>
                    </a:solidFill>
                    <a:latin typeface="Times New Roman"/>
                    <a:cs typeface="Times New Roman"/>
                  </a:rPr>
                  <a:t>n</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tri</a:t>
                </a:r>
                <a:r>
                  <a:rPr lang="en-US" spc="-5" dirty="0">
                    <a:solidFill>
                      <a:schemeClr val="tx1"/>
                    </a:solidFill>
                    <a:latin typeface="Times New Roman"/>
                    <a:cs typeface="Times New Roman"/>
                  </a:rPr>
                  <a:t>p</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abov</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10" dirty="0">
                    <a:solidFill>
                      <a:schemeClr val="tx1"/>
                    </a:solidFill>
                    <a:latin typeface="Times New Roman"/>
                    <a:cs typeface="Times New Roman"/>
                  </a:rPr>
                  <a:t>x</a:t>
                </a:r>
                <a:r>
                  <a:rPr lang="en-US" i="1" baseline="-25000" dirty="0">
                    <a:solidFill>
                      <a:schemeClr val="tx1"/>
                    </a:solidFill>
                    <a:latin typeface="Times New Roman"/>
                    <a:cs typeface="Times New Roman"/>
                  </a:rPr>
                  <a:t>i</a:t>
                </a:r>
                <a:r>
                  <a:rPr lang="en-US" i="1" spc="-172" baseline="-25000" dirty="0">
                    <a:solidFill>
                      <a:schemeClr val="tx1"/>
                    </a:solidFill>
                    <a:latin typeface="Times New Roman"/>
                    <a:cs typeface="Times New Roman"/>
                  </a:rPr>
                  <a:t> </a:t>
                </a:r>
                <a:r>
                  <a:rPr lang="en-US" spc="-209" baseline="-25000" dirty="0">
                    <a:solidFill>
                      <a:schemeClr val="tx1"/>
                    </a:solidFill>
                    <a:latin typeface="Lucida Sans Unicode"/>
                    <a:cs typeface="Lucida Sans Unicode"/>
                  </a:rPr>
                  <a:t>−</a:t>
                </a:r>
                <a:r>
                  <a:rPr lang="en-US" spc="75" baseline="-2500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i="1" spc="10" dirty="0">
                    <a:solidFill>
                      <a:schemeClr val="tx1"/>
                    </a:solidFill>
                    <a:latin typeface="Times New Roman"/>
                    <a:cs typeface="Times New Roman"/>
                  </a:rPr>
                  <a:t>x</a:t>
                </a:r>
                <a:r>
                  <a:rPr lang="en-US" i="1" baseline="-25000" dirty="0">
                    <a:solidFill>
                      <a:schemeClr val="tx1"/>
                    </a:solidFill>
                    <a:latin typeface="Times New Roman"/>
                    <a:cs typeface="Times New Roman"/>
                  </a:rPr>
                  <a:t>i</a:t>
                </a:r>
                <a:r>
                  <a:rPr lang="en-US" i="1" spc="-97" baseline="-11111"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abou</a:t>
                </a:r>
                <a:r>
                  <a:rPr lang="en-US" spc="-5" dirty="0">
                    <a:solidFill>
                      <a:schemeClr val="tx1"/>
                    </a:solidFill>
                    <a:latin typeface="Times New Roman"/>
                    <a:cs typeface="Times New Roman"/>
                  </a:rPr>
                  <a:t>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-axis,</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we </a:t>
                </a:r>
                <a:r>
                  <a:rPr lang="en-US" spc="-5" dirty="0">
                    <a:solidFill>
                      <a:schemeClr val="tx1"/>
                    </a:solidFill>
                    <a:latin typeface="Times New Roman"/>
                    <a:cs typeface="Times New Roman"/>
                  </a:rPr>
                  <a:t>obtain</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thin</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shell</a:t>
                </a:r>
                <a:r>
                  <a:rPr lang="en-US" spc="5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hose</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volume</a:t>
                </a:r>
                <a:r>
                  <a:rPr lang="en-US" spc="6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denote</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85" dirty="0">
                    <a:solidFill>
                      <a:schemeClr val="tx1"/>
                    </a:solidFill>
                    <a:latin typeface="Times New Roman"/>
                    <a:cs typeface="Times New Roman"/>
                  </a:rPr>
                  <a:t> </a:t>
                </a:r>
                <a:r>
                  <a:rPr lang="en-US" i="1" spc="-45" dirty="0">
                    <a:solidFill>
                      <a:schemeClr val="tx1"/>
                    </a:solidFill>
                    <a:latin typeface="Times New Roman"/>
                    <a:cs typeface="Times New Roman"/>
                  </a:rPr>
                  <a:t>V</a:t>
                </a:r>
                <a:r>
                  <a:rPr lang="en-US" i="1" baseline="-25000" dirty="0">
                    <a:solidFill>
                      <a:schemeClr val="tx1"/>
                    </a:solidFill>
                    <a:latin typeface="Times New Roman"/>
                    <a:cs typeface="Times New Roman"/>
                  </a:rPr>
                  <a:t>i</a:t>
                </a:r>
                <a:r>
                  <a:rPr lang="en-US" i="1" spc="-97" baseline="-11111"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55"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volume</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solid</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equal</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to </a:t>
                </a:r>
                <a14:m>
                  <m:oMath xmlns:m="http://schemas.openxmlformats.org/officeDocument/2006/math">
                    <m:r>
                      <a:rPr lang="en-US" b="0" i="1" spc="-5" smtClean="0">
                        <a:solidFill>
                          <a:schemeClr val="tx1"/>
                        </a:solidFill>
                        <a:latin typeface="Cambria Math" panose="02040503050406030204" pitchFamily="18" charset="0"/>
                        <a:cs typeface="Times New Roman"/>
                      </a:rPr>
                      <m:t>𝑉</m:t>
                    </m:r>
                    <m:r>
                      <a:rPr lang="en-US" b="0" i="1" spc="-5" smtClean="0">
                        <a:solidFill>
                          <a:schemeClr val="tx1"/>
                        </a:solidFill>
                        <a:latin typeface="Cambria Math" panose="02040503050406030204" pitchFamily="18" charset="0"/>
                        <a:cs typeface="Times New Roman"/>
                      </a:rPr>
                      <m:t>=</m:t>
                    </m:r>
                    <m:nary>
                      <m:naryPr>
                        <m:chr m:val="∑"/>
                        <m:ctrlPr>
                          <a:rPr lang="en-US" b="0"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𝑖</m:t>
                        </m:r>
                        <m:r>
                          <a:rPr lang="en-US" b="0" i="1" spc="-5" smtClean="0">
                            <a:solidFill>
                              <a:schemeClr val="tx1"/>
                            </a:solidFill>
                            <a:latin typeface="Cambria Math" panose="02040503050406030204" pitchFamily="18" charset="0"/>
                            <a:cs typeface="Times New Roman"/>
                          </a:rPr>
                          <m:t>=1</m:t>
                        </m:r>
                      </m:sub>
                      <m:sup>
                        <m:r>
                          <a:rPr lang="en-US" b="0" i="1" spc="-5" smtClean="0">
                            <a:solidFill>
                              <a:schemeClr val="tx1"/>
                            </a:solidFill>
                            <a:latin typeface="Cambria Math" panose="02040503050406030204" pitchFamily="18" charset="0"/>
                            <a:cs typeface="Times New Roman"/>
                          </a:rPr>
                          <m:t>𝑁</m:t>
                        </m:r>
                      </m:sup>
                      <m:e>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𝑉</m:t>
                            </m:r>
                          </m:e>
                          <m:sub>
                            <m:r>
                              <a:rPr lang="en-US" b="0" i="1" spc="-5" smtClean="0">
                                <a:solidFill>
                                  <a:schemeClr val="tx1"/>
                                </a:solidFill>
                                <a:latin typeface="Cambria Math" panose="02040503050406030204" pitchFamily="18" charset="0"/>
                                <a:cs typeface="Times New Roman"/>
                              </a:rPr>
                              <m:t>𝑖</m:t>
                            </m:r>
                          </m:sub>
                        </m:sSub>
                      </m:e>
                    </m:nary>
                    <m:r>
                      <a:rPr lang="en-US" b="0" i="1" spc="-5" smtClean="0">
                        <a:solidFill>
                          <a:schemeClr val="tx1"/>
                        </a:solidFill>
                        <a:latin typeface="Cambria Math" panose="02040503050406030204" pitchFamily="18" charset="0"/>
                        <a:cs typeface="Times New Roman"/>
                      </a:rPr>
                      <m:t>.</m:t>
                    </m:r>
                  </m:oMath>
                </a14:m>
                <a:endParaRPr lang="en-US" dirty="0">
                  <a:solidFill>
                    <a:schemeClr val="tx1"/>
                  </a:solidFill>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1287"/>
                </a:stretch>
              </a:blipFill>
            </p:spPr>
            <p:txBody>
              <a:bodyPr/>
              <a:lstStyle/>
              <a:p>
                <a:r>
                  <a:rPr lang="en-US">
                    <a:noFill/>
                  </a:rPr>
                  <a:t> </a:t>
                </a:r>
              </a:p>
            </p:txBody>
          </p:sp>
        </mc:Fallback>
      </mc:AlternateContent>
      <p:pic>
        <p:nvPicPr>
          <p:cNvPr id="4" name="Picture 3" descr="An illustration shows graphs of the area of a strip below a function to be rotated about the y axis, the resulting cross section, and the solid of revolution.&#10;In the first graph, the x axis has equally spaced points, equals x subscript 0 equals a, unlabeled point, x subscript quantity i  minus 1, x subscript i, unlabeled point, x subscript capital n equals b, labeled. The curve y equals f of x begins at x subscript 0 equals a, is concave down, a reflection point between x subscript quantity i minus 1 and x subscript i, and is concave up, ending at x subscript capital n equals b. In quadrant 1, the region under the curve between x subscript quantity i minus 1 and x subscript i is shaded. A circular arrow is about the y axis. In the next graph, the x axis has tick marks equal spaced on the positive axis, unmarked except for the x value x subscript i. The y axis is not scaled, and the z axis is not shown. A cross section of the area of the strip below the function rotated about the y axis shows an inner circle and an outer circle. The upper part of the cross section follows the shape of the curve y equals f of x. The area between an unlabeled tick mark and x subscript i under the curve is shaded. The cross section is the width of this area with the outer circle at point x equals x subscript i. The cross section is labeled i th shell. In the last graph, the x axis has unlabeled tick marks equal spaced on the positive axis, the y axis is not scaled, and the z axis is not shown. The entire area from x subscript quantity i minus 1 to x subscript i  is rotated about the  y axis forming a solid similar to a ring, however, having a top the shape of the curve y equals f of x. The area under the curve between two tick marks on the x axis is shaded with the shell created by the rotation of that area around the y axis labeled i th shell.&#10;A caption under the figure reads, FIGURE 2 The shaded strip, when rotated about the y-axis, generates a “thin shell.” ">
            <a:extLst>
              <a:ext uri="{FF2B5EF4-FFF2-40B4-BE49-F238E27FC236}">
                <a16:creationId xmlns="" xmlns:a16="http://schemas.microsoft.com/office/drawing/2014/main" id="{43849E5A-C08A-4B41-826A-E05412344B34}"/>
              </a:ext>
            </a:extLst>
          </p:cNvPr>
          <p:cNvPicPr>
            <a:picLocks noChangeAspect="1"/>
          </p:cNvPicPr>
          <p:nvPr/>
        </p:nvPicPr>
        <p:blipFill>
          <a:blip r:embed="rId3"/>
          <a:stretch>
            <a:fillRect/>
          </a:stretch>
        </p:blipFill>
        <p:spPr>
          <a:xfrm>
            <a:off x="1884742" y="3429000"/>
            <a:ext cx="9109744" cy="2782036"/>
          </a:xfrm>
          <a:prstGeom prst="rect">
            <a:avLst/>
          </a:prstGeom>
        </p:spPr>
      </p:pic>
    </p:spTree>
    <p:extLst>
      <p:ext uri="{BB962C8B-B14F-4D97-AF65-F5344CB8AC3E}">
        <p14:creationId xmlns:p14="http://schemas.microsoft.com/office/powerpoint/2010/main" val="2573500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6.4  Volumes of Revolution: Cylindrical </a:t>
            </a:r>
            <a:r>
              <a:rPr lang="en-US" sz="3100" dirty="0"/>
              <a:t>Shells </a:t>
            </a:r>
            <a:r>
              <a:rPr lang="en-US" sz="3100" dirty="0" smtClean="0"/>
              <a:t>(3 </a:t>
            </a:r>
            <a:r>
              <a:rPr lang="en-US" sz="3100" dirty="0"/>
              <a:t>of 10)</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0" indent="0">
                  <a:lnSpc>
                    <a:spcPct val="100000"/>
                  </a:lnSpc>
                  <a:spcBef>
                    <a:spcPts val="545"/>
                  </a:spcBef>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p</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rim</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i="1" spc="-5" dirty="0" err="1">
                    <a:solidFill>
                      <a:schemeClr val="tx1"/>
                    </a:solidFill>
                    <a:latin typeface="Times New Roman"/>
                    <a:cs typeface="Times New Roman"/>
                  </a:rPr>
                  <a:t>i</a:t>
                </a:r>
                <a:r>
                  <a:rPr lang="en-US" spc="-5" dirty="0" err="1">
                    <a:solidFill>
                      <a:schemeClr val="tx1"/>
                    </a:solidFill>
                    <a:latin typeface="Times New Roman"/>
                    <a:cs typeface="Times New Roman"/>
                  </a:rPr>
                  <a:t>th</a:t>
                </a:r>
                <a:r>
                  <a:rPr lang="en-US" spc="-5" dirty="0">
                    <a:solidFill>
                      <a:schemeClr val="tx1"/>
                    </a:solidFill>
                    <a:latin typeface="Times New Roman"/>
                    <a:cs typeface="Times New Roman"/>
                  </a:rPr>
                  <a:t> thin</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shell</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20" dirty="0">
                    <a:solidFill>
                      <a:schemeClr val="tx1"/>
                    </a:solidFill>
                    <a:latin typeface="Times New Roman"/>
                    <a:cs typeface="Times New Roman"/>
                  </a:rPr>
                  <a:t> </a:t>
                </a:r>
                <a:r>
                  <a:rPr lang="en-US" spc="-15" dirty="0">
                    <a:solidFill>
                      <a:schemeClr val="tx1"/>
                    </a:solidFill>
                    <a:latin typeface="Times New Roman"/>
                    <a:cs typeface="Times New Roman"/>
                  </a:rPr>
                  <a:t>F</a:t>
                </a:r>
                <a:r>
                  <a:rPr lang="en-US" spc="-5" dirty="0">
                    <a:solidFill>
                      <a:schemeClr val="tx1"/>
                    </a:solidFill>
                    <a:latin typeface="Times New Roman"/>
                    <a:cs typeface="Times New Roman"/>
                  </a:rPr>
                  <a:t>igure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2</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curved.</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However,</a:t>
                </a:r>
                <a:r>
                  <a:rPr lang="en-US" spc="2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hen</a:t>
                </a:r>
                <a:r>
                  <a:rPr lang="en-US" spc="20" dirty="0">
                    <a:solidFill>
                      <a:schemeClr val="tx1"/>
                    </a:solidFill>
                    <a:latin typeface="Times New Roman"/>
                    <a:cs typeface="Times New Roman"/>
                  </a:rPr>
                  <a:t> </a:t>
                </a:r>
                <a:r>
                  <a:rPr lang="en-US" spc="-175" dirty="0">
                    <a:solidFill>
                      <a:schemeClr val="tx1"/>
                    </a:solidFill>
                    <a:latin typeface="Cambria Math" panose="02040503050406030204" pitchFamily="18" charset="0"/>
                    <a:ea typeface="Cambria Math" panose="02040503050406030204" pitchFamily="18" charset="0"/>
                    <a:cs typeface="Arial"/>
                  </a:rPr>
                  <a:t>∆ </a:t>
                </a:r>
                <a:r>
                  <a:rPr lang="en-US" i="1" spc="-5" dirty="0">
                    <a:solidFill>
                      <a:schemeClr val="tx1"/>
                    </a:solidFill>
                    <a:latin typeface="Times New Roman"/>
                    <a:cs typeface="Times New Roman"/>
                  </a:rPr>
                  <a:t>x</a:t>
                </a:r>
                <a:r>
                  <a:rPr lang="en-US" i="1" spc="11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small, we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can</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approximate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thin</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shell</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cylindrical</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shell</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(with</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flat</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rim)</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of</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height</a:t>
                </a:r>
                <a:r>
                  <a:rPr lang="en-US" dirty="0">
                    <a:solidFill>
                      <a:schemeClr val="tx1"/>
                    </a:solidFill>
                    <a:latin typeface="Times New Roman"/>
                    <a:cs typeface="Times New Roman"/>
                  </a:rPr>
                  <a:t> </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10" dirty="0">
                    <a:solidFill>
                      <a:schemeClr val="tx1"/>
                    </a:solidFill>
                    <a:latin typeface="Times New Roman"/>
                    <a:cs typeface="Times New Roman"/>
                  </a:rPr>
                  <a:t>x</a:t>
                </a:r>
                <a:r>
                  <a:rPr lang="en-US" i="1" baseline="-25000" dirty="0">
                    <a:solidFill>
                      <a:schemeClr val="tx1"/>
                    </a:solidFill>
                    <a:latin typeface="Times New Roman"/>
                    <a:cs typeface="Times New Roman"/>
                  </a:rPr>
                  <a:t>i</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radiu</a:t>
                </a:r>
                <a:r>
                  <a:rPr lang="en-US" spc="-5" dirty="0">
                    <a:solidFill>
                      <a:schemeClr val="tx1"/>
                    </a:solidFill>
                    <a:latin typeface="Times New Roman"/>
                    <a:cs typeface="Times New Roman"/>
                  </a:rPr>
                  <a:t>s</a:t>
                </a:r>
                <a:r>
                  <a:rPr lang="en-US" spc="25" dirty="0">
                    <a:solidFill>
                      <a:schemeClr val="tx1"/>
                    </a:solidFill>
                    <a:latin typeface="Times New Roman"/>
                    <a:cs typeface="Times New Roman"/>
                  </a:rPr>
                  <a:t> </a:t>
                </a:r>
                <a:r>
                  <a:rPr lang="en-US" i="1" spc="10" dirty="0">
                    <a:solidFill>
                      <a:schemeClr val="tx1"/>
                    </a:solidFill>
                    <a:latin typeface="Times New Roman"/>
                    <a:cs typeface="Times New Roman"/>
                  </a:rPr>
                  <a:t>x</a:t>
                </a:r>
                <a:r>
                  <a:rPr lang="en-US" i="1" baseline="-25000" dirty="0">
                    <a:solidFill>
                      <a:schemeClr val="tx1"/>
                    </a:solidFill>
                    <a:latin typeface="Times New Roman"/>
                    <a:cs typeface="Times New Roman"/>
                  </a:rPr>
                  <a:t>i</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Then</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usin</a:t>
                </a:r>
                <a:r>
                  <a:rPr lang="en-US" spc="-5" dirty="0">
                    <a:solidFill>
                      <a:schemeClr val="tx1"/>
                    </a:solidFill>
                    <a:latin typeface="Times New Roman"/>
                    <a:cs typeface="Times New Roman"/>
                  </a:rPr>
                  <a:t>g </a:t>
                </a:r>
                <a:r>
                  <a:rPr lang="en-US" spc="-15" dirty="0">
                    <a:solidFill>
                      <a:schemeClr val="tx1"/>
                    </a:solidFill>
                    <a:latin typeface="Times New Roman"/>
                    <a:cs typeface="Times New Roman"/>
                  </a:rPr>
                  <a:t>Eq</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obtain </a:t>
                </a:r>
                <a:r>
                  <a:rPr lang="en-US" i="1" spc="-45" dirty="0">
                    <a:solidFill>
                      <a:schemeClr val="tx1"/>
                    </a:solidFill>
                    <a:latin typeface="Times New Roman"/>
                    <a:cs typeface="Times New Roman"/>
                  </a:rPr>
                  <a:t>V</a:t>
                </a:r>
                <a:r>
                  <a:rPr lang="en-US" i="1" baseline="-25000" dirty="0">
                    <a:solidFill>
                      <a:schemeClr val="tx1"/>
                    </a:solidFill>
                    <a:latin typeface="Times New Roman"/>
                    <a:cs typeface="Times New Roman"/>
                  </a:rPr>
                  <a:t>i</a:t>
                </a:r>
                <a:r>
                  <a:rPr lang="en-US" i="1" baseline="-11111" dirty="0">
                    <a:solidFill>
                      <a:schemeClr val="tx1"/>
                    </a:solidFill>
                    <a:latin typeface="Times New Roman"/>
                    <a:cs typeface="Times New Roman"/>
                  </a:rPr>
                  <a:t> </a:t>
                </a:r>
                <a:r>
                  <a:rPr lang="en-US" i="1" spc="37"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i="1" spc="-75" dirty="0">
                    <a:solidFill>
                      <a:schemeClr val="tx1"/>
                    </a:solidFill>
                    <a:latin typeface="Arial"/>
                    <a:cs typeface="Arial"/>
                  </a:rPr>
                  <a:t>π</a:t>
                </a:r>
                <a:r>
                  <a:rPr lang="en-US" i="1" spc="-180" dirty="0">
                    <a:solidFill>
                      <a:schemeClr val="tx1"/>
                    </a:solidFill>
                    <a:latin typeface="Arial"/>
                    <a:cs typeface="Arial"/>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radiu</a:t>
                </a:r>
                <a:r>
                  <a:rPr lang="en-US" spc="-5" dirty="0">
                    <a:solidFill>
                      <a:schemeClr val="tx1"/>
                    </a:solidFill>
                    <a:latin typeface="Times New Roman"/>
                    <a:cs typeface="Times New Roman"/>
                  </a:rPr>
                  <a:t>s)</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heigh</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shel</a:t>
                </a:r>
                <a:r>
                  <a:rPr lang="en-US" spc="-5" dirty="0">
                    <a:solidFill>
                      <a:schemeClr val="tx1"/>
                    </a:solidFill>
                    <a:latin typeface="Times New Roman"/>
                    <a:cs typeface="Times New Roman"/>
                  </a:rPr>
                  <a:t>l)</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thicknes</a:t>
                </a:r>
                <a:r>
                  <a:rPr lang="en-US" spc="-5" dirty="0">
                    <a:solidFill>
                      <a:schemeClr val="tx1"/>
                    </a:solidFill>
                    <a:latin typeface="Times New Roman"/>
                    <a:cs typeface="Times New Roman"/>
                  </a:rPr>
                  <a:t>s)</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i="1" spc="50" dirty="0">
                    <a:solidFill>
                      <a:schemeClr val="tx1"/>
                    </a:solidFill>
                    <a:latin typeface="Arial"/>
                    <a:cs typeface="Arial"/>
                  </a:rPr>
                  <a:t>π</a:t>
                </a:r>
                <a:r>
                  <a:rPr lang="en-US" i="1" spc="10" dirty="0">
                    <a:solidFill>
                      <a:schemeClr val="tx1"/>
                    </a:solidFill>
                    <a:latin typeface="Times New Roman"/>
                    <a:cs typeface="Times New Roman"/>
                  </a:rPr>
                  <a:t>x</a:t>
                </a:r>
                <a:r>
                  <a:rPr lang="en-US" i="1" baseline="-25000" dirty="0">
                    <a:solidFill>
                      <a:schemeClr val="tx1"/>
                    </a:solidFill>
                    <a:latin typeface="Times New Roman"/>
                    <a:cs typeface="Times New Roman"/>
                  </a:rPr>
                  <a:t>i</a:t>
                </a:r>
                <a:r>
                  <a:rPr lang="en-US" i="1" spc="-52" baseline="-11111"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10" dirty="0">
                    <a:solidFill>
                      <a:schemeClr val="tx1"/>
                    </a:solidFill>
                    <a:latin typeface="Times New Roman"/>
                    <a:cs typeface="Times New Roman"/>
                  </a:rPr>
                  <a:t>x</a:t>
                </a:r>
                <a:r>
                  <a:rPr lang="en-US" i="1" baseline="-25000" dirty="0">
                    <a:solidFill>
                      <a:schemeClr val="tx1"/>
                    </a:solidFill>
                    <a:latin typeface="Times New Roman"/>
                    <a:cs typeface="Times New Roman"/>
                  </a:rPr>
                  <a:t>i</a:t>
                </a:r>
                <a:r>
                  <a:rPr lang="en-US" spc="-5" dirty="0">
                    <a:solidFill>
                      <a:schemeClr val="tx1"/>
                    </a:solidFill>
                    <a:latin typeface="Times New Roman"/>
                    <a:cs typeface="Times New Roman"/>
                  </a:rPr>
                  <a:t>)</a:t>
                </a:r>
                <a:r>
                  <a:rPr lang="en-US" spc="-175" dirty="0">
                    <a:solidFill>
                      <a:schemeClr val="tx1"/>
                    </a:solidFill>
                    <a:latin typeface="Cambria Math" panose="02040503050406030204" pitchFamily="18" charset="0"/>
                    <a:ea typeface="Cambria Math" panose="02040503050406030204" pitchFamily="18" charset="0"/>
                    <a:cs typeface="Arial"/>
                  </a:rPr>
                  <a:t>∆</a:t>
                </a:r>
                <a:r>
                  <a:rPr lang="en-US" i="1" spc="-175" dirty="0">
                    <a:solidFill>
                      <a:schemeClr val="tx1"/>
                    </a:solidFill>
                    <a:latin typeface="Cambria Math" panose="02040503050406030204" pitchFamily="18" charset="0"/>
                    <a:ea typeface="Cambria Math" panose="02040503050406030204" pitchFamily="18" charset="0"/>
                    <a:cs typeface="Arial"/>
                  </a:rPr>
                  <a:t> </a:t>
                </a:r>
                <a:r>
                  <a:rPr lang="en-US" i="1" spc="-5" dirty="0">
                    <a:solidFill>
                      <a:schemeClr val="tx1"/>
                    </a:solidFill>
                    <a:latin typeface="Times New Roman"/>
                    <a:cs typeface="Times New Roman"/>
                  </a:rPr>
                  <a:t>x. </a:t>
                </a:r>
                <a:r>
                  <a:rPr lang="en-US" spc="-5" dirty="0">
                    <a:solidFill>
                      <a:schemeClr val="tx1"/>
                    </a:solidFill>
                    <a:latin typeface="Times New Roman"/>
                    <a:cs typeface="Times New Roman"/>
                  </a:rPr>
                  <a:t>Thus, </a:t>
                </a:r>
                <a14:m>
                  <m:oMath xmlns:m="http://schemas.openxmlformats.org/officeDocument/2006/math">
                    <m:r>
                      <a:rPr lang="en-US" b="0" i="0" spc="-5" smtClean="0">
                        <a:solidFill>
                          <a:schemeClr val="tx1"/>
                        </a:solidFill>
                        <a:latin typeface="Cambria Math" panose="02040503050406030204" pitchFamily="18" charset="0"/>
                        <a:cs typeface="Times New Roman"/>
                      </a:rPr>
                      <m:t> </m:t>
                    </m:r>
                    <m:r>
                      <a:rPr lang="en-US" i="1" spc="-5">
                        <a:solidFill>
                          <a:schemeClr val="tx1"/>
                        </a:solidFill>
                        <a:latin typeface="Cambria Math" panose="02040503050406030204" pitchFamily="18" charset="0"/>
                        <a:cs typeface="Times New Roman"/>
                      </a:rPr>
                      <m:t>𝑉</m:t>
                    </m:r>
                    <m:r>
                      <a:rPr lang="en-US" i="1" spc="-5">
                        <a:solidFill>
                          <a:schemeClr val="tx1"/>
                        </a:solidFill>
                        <a:latin typeface="Cambria Math" panose="02040503050406030204" pitchFamily="18" charset="0"/>
                        <a:cs typeface="Times New Roman"/>
                      </a:rPr>
                      <m:t>=</m:t>
                    </m:r>
                    <m:nary>
                      <m:naryPr>
                        <m:chr m:val="∑"/>
                        <m:ctrlPr>
                          <a:rPr lang="en-US" i="1" spc="-5">
                            <a:solidFill>
                              <a:schemeClr val="tx1"/>
                            </a:solidFill>
                            <a:latin typeface="Cambria Math" panose="02040503050406030204" pitchFamily="18" charset="0"/>
                            <a:cs typeface="Times New Roman"/>
                          </a:rPr>
                        </m:ctrlPr>
                      </m:naryPr>
                      <m:sub>
                        <m:r>
                          <m:rPr>
                            <m:brk m:alnAt="23"/>
                          </m:rPr>
                          <a:rPr lang="en-US" i="1" spc="-5">
                            <a:solidFill>
                              <a:schemeClr val="tx1"/>
                            </a:solidFill>
                            <a:latin typeface="Cambria Math" panose="02040503050406030204" pitchFamily="18" charset="0"/>
                            <a:cs typeface="Times New Roman"/>
                          </a:rPr>
                          <m:t>𝑖</m:t>
                        </m:r>
                        <m:r>
                          <a:rPr lang="en-US" i="1" spc="-5">
                            <a:solidFill>
                              <a:schemeClr val="tx1"/>
                            </a:solidFill>
                            <a:latin typeface="Cambria Math" panose="02040503050406030204" pitchFamily="18" charset="0"/>
                            <a:cs typeface="Times New Roman"/>
                          </a:rPr>
                          <m:t>=1</m:t>
                        </m:r>
                      </m:sub>
                      <m:sup>
                        <m:r>
                          <a:rPr lang="en-US" i="1" spc="-5">
                            <a:solidFill>
                              <a:schemeClr val="tx1"/>
                            </a:solidFill>
                            <a:latin typeface="Cambria Math" panose="02040503050406030204" pitchFamily="18" charset="0"/>
                            <a:cs typeface="Times New Roman"/>
                          </a:rPr>
                          <m:t>𝑁</m:t>
                        </m:r>
                      </m:sup>
                      <m:e>
                        <m:sSub>
                          <m:sSubPr>
                            <m:ctrlPr>
                              <a:rPr lang="en-US" i="1" spc="-5">
                                <a:solidFill>
                                  <a:schemeClr val="tx1"/>
                                </a:solidFill>
                                <a:latin typeface="Cambria Math" panose="02040503050406030204" pitchFamily="18" charset="0"/>
                                <a:cs typeface="Times New Roman"/>
                              </a:rPr>
                            </m:ctrlPr>
                          </m:sSubPr>
                          <m:e>
                            <m:r>
                              <a:rPr lang="en-US" i="1" spc="-5">
                                <a:solidFill>
                                  <a:schemeClr val="tx1"/>
                                </a:solidFill>
                                <a:latin typeface="Cambria Math" panose="02040503050406030204" pitchFamily="18" charset="0"/>
                                <a:cs typeface="Times New Roman"/>
                              </a:rPr>
                              <m:t>𝑉</m:t>
                            </m:r>
                          </m:e>
                          <m:sub>
                            <m:r>
                              <a:rPr lang="en-US" i="1" spc="-5">
                                <a:solidFill>
                                  <a:schemeClr val="tx1"/>
                                </a:solidFill>
                                <a:latin typeface="Cambria Math" panose="02040503050406030204" pitchFamily="18" charset="0"/>
                                <a:cs typeface="Times New Roman"/>
                              </a:rPr>
                              <m:t>𝑖</m:t>
                            </m:r>
                          </m:sub>
                        </m:sSub>
                      </m:e>
                    </m:nary>
                    <m:r>
                      <a:rPr lang="en-US" b="0" i="1" spc="-5" smtClean="0">
                        <a:solidFill>
                          <a:schemeClr val="tx1"/>
                        </a:solidFill>
                        <a:latin typeface="Cambria Math" panose="02040503050406030204" pitchFamily="18" charset="0"/>
                        <a:cs typeface="Times New Roman"/>
                      </a:rPr>
                      <m:t>=</m:t>
                    </m:r>
                    <m:nary>
                      <m:naryPr>
                        <m:chr m:val="∑"/>
                        <m:ctrlPr>
                          <a:rPr lang="en-US" b="0"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𝑖</m:t>
                        </m:r>
                        <m:r>
                          <a:rPr lang="en-US" b="0" i="1" spc="-5" smtClean="0">
                            <a:solidFill>
                              <a:schemeClr val="tx1"/>
                            </a:solidFill>
                            <a:latin typeface="Cambria Math" panose="02040503050406030204" pitchFamily="18" charset="0"/>
                            <a:cs typeface="Times New Roman"/>
                          </a:rPr>
                          <m:t>=1</m:t>
                        </m:r>
                      </m:sub>
                      <m:sup>
                        <m:r>
                          <a:rPr lang="en-US" b="0" i="1" spc="-5" smtClean="0">
                            <a:solidFill>
                              <a:schemeClr val="tx1"/>
                            </a:solidFill>
                            <a:latin typeface="Cambria Math" panose="02040503050406030204" pitchFamily="18" charset="0"/>
                            <a:cs typeface="Times New Roman"/>
                          </a:rPr>
                          <m:t>𝑁</m:t>
                        </m:r>
                      </m:sup>
                      <m:e>
                        <m:r>
                          <a:rPr lang="en-US" b="0" i="1" spc="-5" smtClean="0">
                            <a:solidFill>
                              <a:schemeClr val="tx1"/>
                            </a:solidFill>
                            <a:latin typeface="Cambria Math" panose="02040503050406030204" pitchFamily="18" charset="0"/>
                            <a:cs typeface="Times New Roman"/>
                          </a:rPr>
                          <m:t>2</m:t>
                        </m:r>
                        <m:r>
                          <a:rPr lang="en-US" b="0" i="1" spc="-5" smtClean="0">
                            <a:solidFill>
                              <a:schemeClr val="tx1"/>
                            </a:solidFill>
                            <a:latin typeface="Cambria Math" panose="02040503050406030204" pitchFamily="18" charset="0"/>
                            <a:ea typeface="Cambria Math" panose="02040503050406030204" pitchFamily="18" charset="0"/>
                            <a:cs typeface="Times New Roman"/>
                          </a:rPr>
                          <m:t>𝜋</m:t>
                        </m:r>
                        <m:sSub>
                          <m:sSub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ea typeface="Cambria Math" panose="02040503050406030204" pitchFamily="18" charset="0"/>
                                <a:cs typeface="Times New Roman"/>
                              </a:rPr>
                              <m:t>𝑥</m:t>
                            </m:r>
                          </m:e>
                          <m:sub>
                            <m:r>
                              <a:rPr lang="en-US" b="0" i="1" spc="-5" smtClean="0">
                                <a:solidFill>
                                  <a:schemeClr val="tx1"/>
                                </a:solidFill>
                                <a:latin typeface="Cambria Math" panose="02040503050406030204" pitchFamily="18" charset="0"/>
                                <a:ea typeface="Cambria Math" panose="02040503050406030204" pitchFamily="18" charset="0"/>
                                <a:cs typeface="Times New Roman"/>
                              </a:rPr>
                              <m:t>𝑖</m:t>
                            </m:r>
                          </m:sub>
                        </m:sSub>
                        <m:r>
                          <a:rPr lang="en-US" b="0" i="1" spc="-5" smtClean="0">
                            <a:solidFill>
                              <a:schemeClr val="tx1"/>
                            </a:solidFill>
                            <a:latin typeface="Cambria Math" panose="02040503050406030204" pitchFamily="18" charset="0"/>
                            <a:ea typeface="Cambria Math" panose="02040503050406030204" pitchFamily="18" charset="0"/>
                            <a:cs typeface="Times New Roman"/>
                          </a:rPr>
                          <m:t>𝑓</m:t>
                        </m:r>
                        <m:r>
                          <a:rPr lang="en-US" b="0" i="1" spc="-5" smtClean="0">
                            <a:solidFill>
                              <a:schemeClr val="tx1"/>
                            </a:solidFill>
                            <a:latin typeface="Cambria Math" panose="02040503050406030204" pitchFamily="18" charset="0"/>
                            <a:ea typeface="Cambria Math" panose="02040503050406030204" pitchFamily="18" charset="0"/>
                            <a:cs typeface="Times New Roman"/>
                          </a:rPr>
                          <m:t>(</m:t>
                        </m:r>
                        <m:sSub>
                          <m:sSubPr>
                            <m:ctrlPr>
                              <a:rPr lang="en-US" b="0" i="1" spc="-5" smtClean="0">
                                <a:solidFill>
                                  <a:schemeClr val="tx1"/>
                                </a:solidFill>
                                <a:latin typeface="Cambria Math" panose="02040503050406030204" pitchFamily="18" charset="0"/>
                                <a:ea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ea typeface="Cambria Math" panose="02040503050406030204" pitchFamily="18" charset="0"/>
                                <a:cs typeface="Times New Roman"/>
                              </a:rPr>
                              <m:t>𝑥</m:t>
                            </m:r>
                          </m:e>
                          <m:sub>
                            <m:r>
                              <a:rPr lang="en-US" b="0" i="1" spc="-5" smtClean="0">
                                <a:solidFill>
                                  <a:schemeClr val="tx1"/>
                                </a:solidFill>
                                <a:latin typeface="Cambria Math" panose="02040503050406030204" pitchFamily="18" charset="0"/>
                                <a:ea typeface="Cambria Math" panose="02040503050406030204" pitchFamily="18" charset="0"/>
                                <a:cs typeface="Times New Roman"/>
                              </a:rPr>
                              <m:t>𝑖</m:t>
                            </m:r>
                          </m:sub>
                        </m:sSub>
                        <m:r>
                          <a:rPr lang="en-US" b="0"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𝑥</m:t>
                        </m:r>
                      </m:e>
                    </m:nary>
                  </m:oMath>
                </a14:m>
                <a:r>
                  <a:rPr lang="en-US" dirty="0">
                    <a:solidFill>
                      <a:schemeClr val="tx1"/>
                    </a:solidFill>
                    <a:latin typeface="Times New Roman"/>
                    <a:cs typeface="Times New Roman"/>
                  </a:rPr>
                  <a:t>.</a:t>
                </a:r>
                <a:r>
                  <a:rPr lang="en-US" spc="-15" dirty="0">
                    <a:solidFill>
                      <a:schemeClr val="tx1"/>
                    </a:solidFill>
                    <a:latin typeface="Times New Roman"/>
                    <a:cs typeface="Times New Roman"/>
                  </a:rPr>
                  <a:t> 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um</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n</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igh</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volum</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cylindrica</a:t>
                </a:r>
                <a:r>
                  <a:rPr lang="en-US" spc="-5" dirty="0">
                    <a:solidFill>
                      <a:schemeClr val="tx1"/>
                    </a:solidFill>
                    <a:latin typeface="Times New Roman"/>
                    <a:cs typeface="Times New Roman"/>
                  </a:rPr>
                  <a:t>l</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shel</a:t>
                </a:r>
                <a:r>
                  <a:rPr lang="en-US" spc="-5" dirty="0">
                    <a:solidFill>
                      <a:schemeClr val="tx1"/>
                    </a:solidFill>
                    <a:latin typeface="Times New Roman"/>
                    <a:cs typeface="Times New Roman"/>
                  </a:rPr>
                  <a:t>l</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approximatio</a:t>
                </a:r>
                <a:r>
                  <a:rPr lang="en-US" spc="-5" dirty="0">
                    <a:solidFill>
                      <a:schemeClr val="tx1"/>
                    </a:solidFill>
                    <a:latin typeface="Times New Roman"/>
                    <a:cs typeface="Times New Roman"/>
                  </a:rPr>
                  <a:t>n</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converge</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to </a:t>
                </a:r>
                <a:r>
                  <a:rPr lang="en-US" i="1" spc="-10" dirty="0">
                    <a:solidFill>
                      <a:schemeClr val="tx1"/>
                    </a:solidFill>
                    <a:latin typeface="Times New Roman"/>
                    <a:cs typeface="Times New Roman"/>
                  </a:rPr>
                  <a:t>V </a:t>
                </a:r>
                <a14:m>
                  <m:oMath xmlns:m="http://schemas.openxmlformats.org/officeDocument/2006/math">
                    <m:r>
                      <a:rPr lang="en-US" b="0" i="1" spc="-5" smtClean="0">
                        <a:latin typeface="Cambria Math" panose="02040503050406030204" pitchFamily="18" charset="0"/>
                        <a:cs typeface="Times New Roman"/>
                      </a:rPr>
                      <m:t>=</m:t>
                    </m:r>
                    <m:r>
                      <a:rPr lang="en-US" i="1" spc="-5">
                        <a:latin typeface="Cambria Math" panose="02040503050406030204" pitchFamily="18" charset="0"/>
                        <a:cs typeface="Times New Roman"/>
                      </a:rPr>
                      <m:t>2</m:t>
                    </m:r>
                    <m:r>
                      <a:rPr lang="en-US" i="1" spc="-5">
                        <a:latin typeface="Cambria Math" panose="02040503050406030204" pitchFamily="18" charset="0"/>
                        <a:ea typeface="Cambria Math" panose="02040503050406030204" pitchFamily="18" charset="0"/>
                        <a:cs typeface="Times New Roman"/>
                      </a:rPr>
                      <m:t>𝜋</m:t>
                    </m:r>
                    <m:nary>
                      <m:naryPr>
                        <m:ctrlPr>
                          <a:rPr lang="en-US" i="1" spc="-5">
                            <a:latin typeface="Cambria Math" panose="02040503050406030204" pitchFamily="18" charset="0"/>
                            <a:ea typeface="Cambria Math" panose="02040503050406030204" pitchFamily="18" charset="0"/>
                            <a:cs typeface="Times New Roman"/>
                          </a:rPr>
                        </m:ctrlPr>
                      </m:naryPr>
                      <m:sub>
                        <m:r>
                          <m:rPr>
                            <m:brk m:alnAt="23"/>
                          </m:rPr>
                          <a:rPr lang="en-US" i="1" spc="-5">
                            <a:latin typeface="Cambria Math" panose="02040503050406030204" pitchFamily="18" charset="0"/>
                            <a:ea typeface="Cambria Math" panose="02040503050406030204" pitchFamily="18" charset="0"/>
                            <a:cs typeface="Times New Roman"/>
                          </a:rPr>
                          <m:t>𝑎</m:t>
                        </m:r>
                      </m:sub>
                      <m:sup>
                        <m:r>
                          <a:rPr lang="en-US" i="1" spc="-5">
                            <a:latin typeface="Cambria Math" panose="02040503050406030204" pitchFamily="18" charset="0"/>
                            <a:ea typeface="Cambria Math" panose="02040503050406030204" pitchFamily="18" charset="0"/>
                            <a:cs typeface="Times New Roman"/>
                          </a:rPr>
                          <m:t>𝑏</m:t>
                        </m:r>
                      </m:sup>
                      <m:e>
                        <m:r>
                          <a:rPr lang="en-US" i="1" spc="-5">
                            <a:latin typeface="Cambria Math" panose="02040503050406030204" pitchFamily="18" charset="0"/>
                            <a:ea typeface="Cambria Math" panose="02040503050406030204" pitchFamily="18" charset="0"/>
                            <a:cs typeface="Times New Roman"/>
                          </a:rPr>
                          <m:t>𝑥𝑓</m:t>
                        </m:r>
                        <m:r>
                          <a:rPr lang="en-US" i="1" spc="-5">
                            <a:latin typeface="Cambria Math" panose="02040503050406030204" pitchFamily="18" charset="0"/>
                            <a:ea typeface="Cambria Math" panose="02040503050406030204" pitchFamily="18" charset="0"/>
                            <a:cs typeface="Times New Roman"/>
                          </a:rPr>
                          <m:t>(</m:t>
                        </m:r>
                        <m:r>
                          <a:rPr lang="en-US" i="1" spc="-5">
                            <a:latin typeface="Cambria Math" panose="02040503050406030204" pitchFamily="18" charset="0"/>
                            <a:ea typeface="Cambria Math" panose="02040503050406030204" pitchFamily="18" charset="0"/>
                            <a:cs typeface="Times New Roman"/>
                          </a:rPr>
                          <m:t>𝑥</m:t>
                        </m:r>
                        <m:r>
                          <a:rPr lang="en-US" i="1" spc="-5">
                            <a:latin typeface="Cambria Math" panose="02040503050406030204" pitchFamily="18" charset="0"/>
                            <a:ea typeface="Cambria Math" panose="02040503050406030204" pitchFamily="18" charset="0"/>
                            <a:cs typeface="Times New Roman"/>
                          </a:rPr>
                          <m:t>)</m:t>
                        </m:r>
                      </m:e>
                    </m:nary>
                    <m:r>
                      <a:rPr lang="en-US" i="1" spc="-5">
                        <a:latin typeface="Cambria Math" panose="02040503050406030204" pitchFamily="18" charset="0"/>
                        <a:ea typeface="Cambria Math" panose="02040503050406030204" pitchFamily="18" charset="0"/>
                        <a:cs typeface="Times New Roman"/>
                      </a:rPr>
                      <m:t>𝑑𝑥</m:t>
                    </m:r>
                  </m:oMath>
                </a14:m>
                <a:r>
                  <a:rPr lang="en-US" i="1" spc="-12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i="1" spc="-10" dirty="0">
                    <a:solidFill>
                      <a:schemeClr val="tx1"/>
                    </a:solidFill>
                    <a:latin typeface="Times New Roman"/>
                    <a:cs typeface="Times New Roman"/>
                  </a:rPr>
                  <a:t>N</a:t>
                </a:r>
                <a:r>
                  <a:rPr lang="en-US" i="1" dirty="0">
                    <a:solidFill>
                      <a:schemeClr val="tx1"/>
                    </a:solidFill>
                    <a:latin typeface="Times New Roman"/>
                    <a:cs typeface="Times New Roman"/>
                  </a:rPr>
                  <a:t> </a:t>
                </a:r>
                <a:r>
                  <a:rPr lang="en-US" i="1" spc="-110" dirty="0">
                    <a:solidFill>
                      <a:schemeClr val="tx1"/>
                    </a:solidFill>
                    <a:latin typeface="Times New Roman"/>
                    <a:cs typeface="Times New Roman"/>
                  </a:rPr>
                  <a:t> </a:t>
                </a:r>
                <a:r>
                  <a:rPr lang="en-US" spc="385" dirty="0">
                    <a:solidFill>
                      <a:schemeClr val="tx1"/>
                    </a:solidFill>
                    <a:latin typeface="Lucida Sans Unicode"/>
                    <a:cs typeface="Lucida Sans Unicode"/>
                  </a:rPr>
                  <a:t>→</a:t>
                </a:r>
                <a:r>
                  <a:rPr lang="en-US" spc="110"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(Figure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3</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 </a:t>
                </a: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t="-1030" r="-625"/>
                </a:stretch>
              </a:blipFill>
            </p:spPr>
            <p:txBody>
              <a:bodyPr/>
              <a:lstStyle/>
              <a:p>
                <a:r>
                  <a:rPr lang="en-US">
                    <a:noFill/>
                  </a:rPr>
                  <a:t> </a:t>
                </a:r>
              </a:p>
            </p:txBody>
          </p:sp>
        </mc:Fallback>
      </mc:AlternateContent>
      <p:pic>
        <p:nvPicPr>
          <p:cNvPr id="4" name="Picture 3" descr="Graphs A, B, and C show a solid being divided into an increasingly greater number of shells.&#10;In all three graphs, the x and y axes are not scaled, and the z axis is not shown. A solid is obtained by the rotation about the y axis of a strip of area, not adjacent to the y axis, under the curve y equals f of x. The solid is similar to a ring, however, having a top the shape of the curve y equals f of x. In graph a, the solid is divided into 5 cylindrical shells. In graph b, the solid is divided into 10 cylindrical shells. The width of the shells is half that of the shells in graph a. In graph c, the solid is divided into even more cylindrical shells such that the width of the shells is extremely small.">
            <a:extLst>
              <a:ext uri="{FF2B5EF4-FFF2-40B4-BE49-F238E27FC236}">
                <a16:creationId xmlns="" xmlns:a16="http://schemas.microsoft.com/office/drawing/2014/main" id="{6DEC00BD-4F46-478D-A4D8-65E9AC8F3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614" y="3685533"/>
            <a:ext cx="8086771" cy="2283000"/>
          </a:xfrm>
          <a:prstGeom prst="rect">
            <a:avLst/>
          </a:prstGeom>
        </p:spPr>
      </p:pic>
    </p:spTree>
    <p:extLst>
      <p:ext uri="{BB962C8B-B14F-4D97-AF65-F5344CB8AC3E}">
        <p14:creationId xmlns:p14="http://schemas.microsoft.com/office/powerpoint/2010/main" val="1671147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6.4  Volumes of Revolution: Cylindrical </a:t>
            </a:r>
            <a:r>
              <a:rPr lang="en-US" sz="3100" dirty="0"/>
              <a:t>Shells </a:t>
            </a:r>
            <a:r>
              <a:rPr lang="en-US" sz="3100" dirty="0" smtClean="0"/>
              <a:t>(4 </a:t>
            </a:r>
            <a:r>
              <a:rPr lang="en-US" sz="3100" dirty="0"/>
              <a:t>of 10)</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0" indent="0">
                  <a:lnSpc>
                    <a:spcPct val="100000"/>
                  </a:lnSpc>
                  <a:spcBef>
                    <a:spcPts val="545"/>
                  </a:spcBef>
                  <a:buNone/>
                </a:pPr>
                <a:r>
                  <a:rPr lang="en-US" spc="-10" dirty="0">
                    <a:solidFill>
                      <a:schemeClr val="tx1"/>
                    </a:solidFill>
                  </a:rPr>
                  <a:t>Thus</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obtai</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5" dirty="0">
                    <a:solidFill>
                      <a:schemeClr val="tx1"/>
                    </a:solidFill>
                  </a:rPr>
                  <a:t>volum</a:t>
                </a:r>
                <a:r>
                  <a:rPr lang="en-US" spc="-5" dirty="0">
                    <a:solidFill>
                      <a:schemeClr val="tx1"/>
                    </a:solidFill>
                  </a:rPr>
                  <a:t>e</a:t>
                </a:r>
                <a:r>
                  <a:rPr lang="en-US" dirty="0">
                    <a:solidFill>
                      <a:schemeClr val="tx1"/>
                    </a:solidFill>
                  </a:rPr>
                  <a:t> </a:t>
                </a:r>
                <a:r>
                  <a:rPr lang="en-US" spc="-10" dirty="0">
                    <a:solidFill>
                      <a:schemeClr val="tx1"/>
                    </a:solidFill>
                  </a:rPr>
                  <a:t>o</a:t>
                </a:r>
                <a:r>
                  <a:rPr lang="en-US" spc="-5" dirty="0">
                    <a:solidFill>
                      <a:schemeClr val="tx1"/>
                    </a:solidFill>
                  </a:rPr>
                  <a:t>f t</a:t>
                </a:r>
                <a:r>
                  <a:rPr lang="en-US" spc="-10" dirty="0">
                    <a:solidFill>
                      <a:schemeClr val="tx1"/>
                    </a:solidFill>
                  </a:rPr>
                  <a:t>h</a:t>
                </a:r>
                <a:r>
                  <a:rPr lang="en-US" spc="-5" dirty="0">
                    <a:solidFill>
                      <a:schemeClr val="tx1"/>
                    </a:solidFill>
                  </a:rPr>
                  <a:t>e </a:t>
                </a:r>
                <a:r>
                  <a:rPr lang="en-US" spc="-10" dirty="0">
                    <a:solidFill>
                      <a:schemeClr val="tx1"/>
                    </a:solidFill>
                  </a:rPr>
                  <a:t>solid:</a:t>
                </a:r>
              </a:p>
              <a:p>
                <a:pPr marL="0" indent="0">
                  <a:lnSpc>
                    <a:spcPct val="100000"/>
                  </a:lnSpc>
                  <a:spcBef>
                    <a:spcPts val="545"/>
                  </a:spcBef>
                  <a:buNone/>
                </a:pPr>
                <a:endParaRPr lang="en-US" dirty="0">
                  <a:solidFill>
                    <a:schemeClr val="tx1"/>
                  </a:solidFill>
                </a:endParaRPr>
              </a:p>
              <a:p>
                <a:pPr marL="36900" indent="0">
                  <a:lnSpc>
                    <a:spcPct val="100000"/>
                  </a:lnSpc>
                  <a:buNone/>
                </a:pPr>
                <a:r>
                  <a:rPr lang="en-US" b="1" spc="-85" dirty="0">
                    <a:solidFill>
                      <a:schemeClr val="tx1"/>
                    </a:solidFill>
                  </a:rPr>
                  <a:t>V</a:t>
                </a:r>
                <a:r>
                  <a:rPr lang="en-US" b="1" spc="-50" dirty="0">
                    <a:solidFill>
                      <a:schemeClr val="tx1"/>
                    </a:solidFill>
                  </a:rPr>
                  <a:t>o</a:t>
                </a:r>
                <a:r>
                  <a:rPr lang="en-US" b="1" spc="-40" dirty="0">
                    <a:solidFill>
                      <a:schemeClr val="tx1"/>
                    </a:solidFill>
                  </a:rPr>
                  <a:t>lum</a:t>
                </a:r>
                <a:r>
                  <a:rPr lang="en-US" b="1" spc="-35" dirty="0">
                    <a:solidFill>
                      <a:schemeClr val="tx1"/>
                    </a:solidFill>
                  </a:rPr>
                  <a:t>e</a:t>
                </a:r>
                <a:r>
                  <a:rPr lang="en-US" b="1" spc="95" dirty="0">
                    <a:solidFill>
                      <a:schemeClr val="tx1"/>
                    </a:solidFill>
                  </a:rPr>
                  <a:t> </a:t>
                </a:r>
                <a:r>
                  <a:rPr lang="en-US" b="1" spc="-60" dirty="0">
                    <a:solidFill>
                      <a:schemeClr val="tx1"/>
                    </a:solidFill>
                  </a:rPr>
                  <a:t>o</a:t>
                </a:r>
                <a:r>
                  <a:rPr lang="en-US" b="1" spc="-35" dirty="0">
                    <a:solidFill>
                      <a:schemeClr val="tx1"/>
                    </a:solidFill>
                  </a:rPr>
                  <a:t>f</a:t>
                </a:r>
                <a:r>
                  <a:rPr lang="en-US" b="1" spc="95" dirty="0">
                    <a:solidFill>
                      <a:schemeClr val="tx1"/>
                    </a:solidFill>
                  </a:rPr>
                  <a:t> </a:t>
                </a:r>
                <a:r>
                  <a:rPr lang="en-US" b="1" spc="-30" dirty="0">
                    <a:solidFill>
                      <a:schemeClr val="tx1"/>
                    </a:solidFill>
                  </a:rPr>
                  <a:t>Revolution</a:t>
                </a:r>
                <a:r>
                  <a:rPr lang="en-US" b="1" spc="-15" dirty="0">
                    <a:solidFill>
                      <a:schemeClr val="tx1"/>
                    </a:solidFill>
                  </a:rPr>
                  <a:t>:</a:t>
                </a:r>
                <a:r>
                  <a:rPr lang="en-US" b="1" spc="95" dirty="0">
                    <a:solidFill>
                      <a:schemeClr val="tx1"/>
                    </a:solidFill>
                  </a:rPr>
                  <a:t> </a:t>
                </a:r>
                <a:r>
                  <a:rPr lang="en-US" b="1" spc="-25" dirty="0">
                    <a:solidFill>
                      <a:schemeClr val="tx1"/>
                    </a:solidFill>
                  </a:rPr>
                  <a:t>Th</a:t>
                </a:r>
                <a:r>
                  <a:rPr lang="en-US" b="1" spc="-15" dirty="0">
                    <a:solidFill>
                      <a:schemeClr val="tx1"/>
                    </a:solidFill>
                  </a:rPr>
                  <a:t>e</a:t>
                </a:r>
                <a:r>
                  <a:rPr lang="en-US" b="1" spc="90" dirty="0">
                    <a:solidFill>
                      <a:schemeClr val="tx1"/>
                    </a:solidFill>
                  </a:rPr>
                  <a:t> </a:t>
                </a:r>
                <a:r>
                  <a:rPr lang="en-US" b="1" spc="10" dirty="0">
                    <a:solidFill>
                      <a:schemeClr val="tx1"/>
                    </a:solidFill>
                  </a:rPr>
                  <a:t>Shel</a:t>
                </a:r>
                <a:r>
                  <a:rPr lang="en-US" b="1" spc="5" dirty="0">
                    <a:solidFill>
                      <a:schemeClr val="tx1"/>
                    </a:solidFill>
                  </a:rPr>
                  <a:t>l</a:t>
                </a:r>
                <a:r>
                  <a:rPr lang="en-US" b="1" spc="95" dirty="0">
                    <a:solidFill>
                      <a:schemeClr val="tx1"/>
                    </a:solidFill>
                  </a:rPr>
                  <a:t> </a:t>
                </a:r>
                <a:r>
                  <a:rPr lang="en-US" b="1" spc="-110" dirty="0">
                    <a:solidFill>
                      <a:schemeClr val="tx1"/>
                    </a:solidFill>
                  </a:rPr>
                  <a:t>M</a:t>
                </a:r>
                <a:r>
                  <a:rPr lang="en-US" b="1" spc="-45" dirty="0">
                    <a:solidFill>
                      <a:schemeClr val="tx1"/>
                    </a:solidFill>
                  </a:rPr>
                  <a:t>ethod</a:t>
                </a:r>
                <a:r>
                  <a:rPr lang="en-US" b="1" dirty="0">
                    <a:solidFill>
                      <a:schemeClr val="tx1"/>
                    </a:solidFill>
                  </a:rPr>
                  <a:t> </a:t>
                </a:r>
                <a:endParaRPr lang="en-US" b="1" spc="95" dirty="0">
                  <a:solidFill>
                    <a:schemeClr val="tx1"/>
                  </a:solidFill>
                </a:endParaRPr>
              </a:p>
              <a:p>
                <a:pPr marL="36900" indent="0">
                  <a:lnSpc>
                    <a:spcPct val="100000"/>
                  </a:lnSpc>
                  <a:buNone/>
                </a:pPr>
                <a:r>
                  <a:rPr lang="en-US" spc="-15" dirty="0">
                    <a:solidFill>
                      <a:schemeClr val="tx1"/>
                    </a:solidFill>
                  </a:rPr>
                  <a:t>Th</a:t>
                </a:r>
                <a:r>
                  <a:rPr lang="en-US" spc="-5" dirty="0">
                    <a:solidFill>
                      <a:schemeClr val="tx1"/>
                    </a:solidFill>
                  </a:rPr>
                  <a:t>e</a:t>
                </a:r>
                <a:r>
                  <a:rPr lang="en-US" spc="35" dirty="0">
                    <a:solidFill>
                      <a:schemeClr val="tx1"/>
                    </a:solidFill>
                  </a:rPr>
                  <a:t> </a:t>
                </a:r>
                <a:r>
                  <a:rPr lang="en-US" spc="-5" dirty="0">
                    <a:solidFill>
                      <a:schemeClr val="tx1"/>
                    </a:solidFill>
                  </a:rPr>
                  <a:t>s</a:t>
                </a:r>
                <a:r>
                  <a:rPr lang="en-US" spc="-10" dirty="0">
                    <a:solidFill>
                      <a:schemeClr val="tx1"/>
                    </a:solidFill>
                  </a:rPr>
                  <a:t>oli</a:t>
                </a:r>
                <a:r>
                  <a:rPr lang="en-US" spc="-5" dirty="0">
                    <a:solidFill>
                      <a:schemeClr val="tx1"/>
                    </a:solidFill>
                  </a:rPr>
                  <a:t>d</a:t>
                </a:r>
                <a:r>
                  <a:rPr lang="en-US" spc="35" dirty="0">
                    <a:solidFill>
                      <a:schemeClr val="tx1"/>
                    </a:solidFill>
                  </a:rPr>
                  <a:t> </a:t>
                </a:r>
                <a:r>
                  <a:rPr lang="en-US" spc="-10" dirty="0">
                    <a:solidFill>
                      <a:schemeClr val="tx1"/>
                    </a:solidFill>
                  </a:rPr>
                  <a:t>obtaine</a:t>
                </a:r>
                <a:r>
                  <a:rPr lang="en-US" spc="-5" dirty="0">
                    <a:solidFill>
                      <a:schemeClr val="tx1"/>
                    </a:solidFill>
                  </a:rPr>
                  <a:t>d</a:t>
                </a:r>
                <a:r>
                  <a:rPr lang="en-US" spc="40" dirty="0">
                    <a:solidFill>
                      <a:schemeClr val="tx1"/>
                    </a:solidFill>
                  </a:rPr>
                  <a:t> </a:t>
                </a:r>
                <a:r>
                  <a:rPr lang="en-US" spc="-10" dirty="0">
                    <a:solidFill>
                      <a:schemeClr val="tx1"/>
                    </a:solidFill>
                  </a:rPr>
                  <a:t>b</a:t>
                </a:r>
                <a:r>
                  <a:rPr lang="en-US" spc="-5" dirty="0">
                    <a:solidFill>
                      <a:schemeClr val="tx1"/>
                    </a:solidFill>
                  </a:rPr>
                  <a:t>y</a:t>
                </a:r>
                <a:r>
                  <a:rPr lang="en-US" spc="35" dirty="0">
                    <a:solidFill>
                      <a:schemeClr val="tx1"/>
                    </a:solidFill>
                  </a:rPr>
                  <a:t> </a:t>
                </a:r>
                <a:r>
                  <a:rPr lang="en-US" spc="-10" dirty="0">
                    <a:solidFill>
                      <a:schemeClr val="tx1"/>
                    </a:solidFill>
                  </a:rPr>
                  <a:t>rotatin</a:t>
                </a:r>
                <a:r>
                  <a:rPr lang="en-US" spc="-5" dirty="0">
                    <a:solidFill>
                      <a:schemeClr val="tx1"/>
                    </a:solidFill>
                  </a:rPr>
                  <a:t>g</a:t>
                </a:r>
                <a:r>
                  <a:rPr lang="en-US" spc="3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35" dirty="0">
                    <a:solidFill>
                      <a:schemeClr val="tx1"/>
                    </a:solidFill>
                  </a:rPr>
                  <a:t> </a:t>
                </a:r>
                <a:r>
                  <a:rPr lang="en-US" spc="-10" dirty="0">
                    <a:solidFill>
                      <a:schemeClr val="tx1"/>
                    </a:solidFill>
                  </a:rPr>
                  <a:t>region unde</a:t>
                </a:r>
                <a:r>
                  <a:rPr lang="en-US" spc="-5" dirty="0">
                    <a:solidFill>
                      <a:schemeClr val="tx1"/>
                    </a:solidFill>
                  </a:rPr>
                  <a:t>r</a:t>
                </a:r>
                <a:r>
                  <a:rPr lang="en-US" spc="65"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dirty="0">
                    <a:solidFill>
                      <a:schemeClr val="tx1"/>
                    </a:solidFill>
                  </a:rPr>
                  <a:t> </a:t>
                </a:r>
                <a:r>
                  <a:rPr lang="en-US" spc="-140"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a:t>
                </a:r>
                <a:r>
                  <a:rPr lang="en-US" spc="-10" dirty="0">
                    <a:solidFill>
                      <a:schemeClr val="tx1"/>
                    </a:solidFill>
                  </a:rPr>
                  <a:t>ove</a:t>
                </a:r>
                <a:r>
                  <a:rPr lang="en-US" spc="-5" dirty="0">
                    <a:solidFill>
                      <a:schemeClr val="tx1"/>
                    </a:solidFill>
                  </a:rPr>
                  <a:t>r</a:t>
                </a:r>
                <a:r>
                  <a:rPr lang="en-US" dirty="0">
                    <a:solidFill>
                      <a:schemeClr val="tx1"/>
                    </a:solidFill>
                  </a:rPr>
                  <a:t> </a:t>
                </a:r>
                <a:r>
                  <a:rPr lang="en-US" spc="-10" dirty="0">
                    <a:solidFill>
                      <a:schemeClr val="tx1"/>
                    </a:solidFill>
                  </a:rPr>
                  <a:t>th</a:t>
                </a:r>
                <a:r>
                  <a:rPr lang="en-US" spc="-5" dirty="0">
                    <a:solidFill>
                      <a:schemeClr val="tx1"/>
                    </a:solidFill>
                  </a:rPr>
                  <a:t>e i</a:t>
                </a:r>
                <a:r>
                  <a:rPr lang="en-US" spc="-10" dirty="0">
                    <a:solidFill>
                      <a:schemeClr val="tx1"/>
                    </a:solidFill>
                  </a:rPr>
                  <a:t>nterva</a:t>
                </a:r>
                <a:r>
                  <a:rPr lang="en-US" spc="-5" dirty="0">
                    <a:solidFill>
                      <a:schemeClr val="tx1"/>
                    </a:solidFill>
                  </a:rPr>
                  <a:t>l</a:t>
                </a:r>
                <a:r>
                  <a:rPr lang="en-US" dirty="0">
                    <a:solidFill>
                      <a:schemeClr val="tx1"/>
                    </a:solidFill>
                  </a:rPr>
                  <a:t> </a:t>
                </a:r>
                <a:r>
                  <a:rPr lang="en-US" spc="-10" dirty="0">
                    <a:solidFill>
                      <a:schemeClr val="tx1"/>
                    </a:solidFill>
                  </a:rPr>
                  <a:t>[</a:t>
                </a:r>
                <a:r>
                  <a:rPr lang="en-US" i="1" spc="35" dirty="0">
                    <a:solidFill>
                      <a:schemeClr val="tx1"/>
                    </a:solidFill>
                  </a:rPr>
                  <a:t>a</a:t>
                </a:r>
                <a:r>
                  <a:rPr lang="en-US" spc="-5" dirty="0">
                    <a:solidFill>
                      <a:schemeClr val="tx1"/>
                    </a:solidFill>
                  </a:rPr>
                  <a:t>,</a:t>
                </a:r>
                <a:r>
                  <a:rPr lang="en-US" spc="-85" dirty="0">
                    <a:solidFill>
                      <a:schemeClr val="tx1"/>
                    </a:solidFill>
                  </a:rPr>
                  <a:t> </a:t>
                </a:r>
                <a:r>
                  <a:rPr lang="en-US" i="1" spc="5" dirty="0">
                    <a:solidFill>
                      <a:schemeClr val="tx1"/>
                    </a:solidFill>
                  </a:rPr>
                  <a:t>b</a:t>
                </a:r>
                <a:r>
                  <a:rPr lang="en-US" spc="-5" dirty="0">
                    <a:solidFill>
                      <a:schemeClr val="tx1"/>
                    </a:solidFill>
                  </a:rPr>
                  <a:t>] </a:t>
                </a:r>
                <a:r>
                  <a:rPr lang="en-US" i="1" spc="-10" dirty="0">
                    <a:solidFill>
                      <a:schemeClr val="tx1"/>
                    </a:solidFill>
                  </a:rPr>
                  <a:t>abou</a:t>
                </a:r>
                <a:r>
                  <a:rPr lang="en-US" i="1" spc="-5" dirty="0">
                    <a:solidFill>
                      <a:schemeClr val="tx1"/>
                    </a:solidFill>
                  </a:rPr>
                  <a:t>t</a:t>
                </a:r>
                <a:r>
                  <a:rPr lang="en-US" i="1" dirty="0">
                    <a:solidFill>
                      <a:schemeClr val="tx1"/>
                    </a:solidFill>
                  </a:rPr>
                  <a:t> </a:t>
                </a:r>
                <a:r>
                  <a:rPr lang="en-US" i="1" spc="-10" dirty="0">
                    <a:solidFill>
                      <a:schemeClr val="tx1"/>
                    </a:solidFill>
                  </a:rPr>
                  <a:t>th</a:t>
                </a:r>
                <a:r>
                  <a:rPr lang="en-US" i="1" spc="-5" dirty="0">
                    <a:solidFill>
                      <a:schemeClr val="tx1"/>
                    </a:solidFill>
                  </a:rPr>
                  <a:t>e</a:t>
                </a:r>
                <a:r>
                  <a:rPr lang="en-US" i="1" spc="60" dirty="0">
                    <a:solidFill>
                      <a:schemeClr val="tx1"/>
                    </a:solidFill>
                  </a:rPr>
                  <a:t> </a:t>
                </a:r>
                <a:r>
                  <a:rPr lang="en-US" i="1" spc="45" dirty="0">
                    <a:solidFill>
                      <a:schemeClr val="tx1"/>
                    </a:solidFill>
                  </a:rPr>
                  <a:t>y</a:t>
                </a:r>
                <a:r>
                  <a:rPr lang="en-US" i="1" spc="-5" dirty="0">
                    <a:solidFill>
                      <a:schemeClr val="tx1"/>
                    </a:solidFill>
                  </a:rPr>
                  <a:t>-axis</a:t>
                </a:r>
                <a:r>
                  <a:rPr lang="en-US" i="1" dirty="0">
                    <a:solidFill>
                      <a:schemeClr val="tx1"/>
                    </a:solidFill>
                  </a:rPr>
                  <a:t> </a:t>
                </a:r>
                <a:r>
                  <a:rPr lang="en-US" spc="-10" dirty="0">
                    <a:solidFill>
                      <a:schemeClr val="tx1"/>
                    </a:solidFill>
                  </a:rPr>
                  <a:t>ha</a:t>
                </a:r>
                <a:r>
                  <a:rPr lang="en-US" spc="-5" dirty="0">
                    <a:solidFill>
                      <a:schemeClr val="tx1"/>
                    </a:solidFill>
                  </a:rPr>
                  <a:t>s </a:t>
                </a:r>
                <a:r>
                  <a:rPr lang="en-US" spc="-10" dirty="0">
                    <a:solidFill>
                      <a:schemeClr val="tx1"/>
                    </a:solidFill>
                  </a:rPr>
                  <a:t>volume</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cs typeface="Times New Roman"/>
                        </a:rPr>
                        <m:t>𝑉</m:t>
                      </m:r>
                      <m:r>
                        <a:rPr lang="en-US" i="1">
                          <a:solidFill>
                            <a:schemeClr val="tx1"/>
                          </a:solidFill>
                          <a:latin typeface="Cambria Math" panose="02040503050406030204" pitchFamily="18" charset="0"/>
                          <a:cs typeface="Times New Roman"/>
                        </a:rPr>
                        <m:t>=2</m:t>
                      </m:r>
                      <m:r>
                        <a:rPr lang="en-US" i="1">
                          <a:solidFill>
                            <a:schemeClr val="tx1"/>
                          </a:solidFill>
                          <a:latin typeface="Cambria Math" panose="02040503050406030204" pitchFamily="18" charset="0"/>
                          <a:ea typeface="Cambria Math" panose="02040503050406030204" pitchFamily="18" charset="0"/>
                          <a:cs typeface="Times New Roman"/>
                        </a:rPr>
                        <m:t>𝜋</m:t>
                      </m:r>
                      <m:nary>
                        <m:naryPr>
                          <m:ctrlPr>
                            <a:rPr lang="en-US" i="1">
                              <a:solidFill>
                                <a:schemeClr val="tx1"/>
                              </a:solidFill>
                              <a:latin typeface="Cambria Math" panose="02040503050406030204" pitchFamily="18" charset="0"/>
                              <a:cs typeface="Times New Roman"/>
                            </a:rPr>
                          </m:ctrlPr>
                        </m:naryPr>
                        <m:sub>
                          <m:r>
                            <m:rPr>
                              <m:brk m:alnAt="23"/>
                            </m:rPr>
                            <a:rPr lang="en-US" i="1">
                              <a:solidFill>
                                <a:schemeClr val="tx1"/>
                              </a:solidFill>
                              <a:latin typeface="Cambria Math" panose="02040503050406030204" pitchFamily="18" charset="0"/>
                              <a:cs typeface="Times New Roman"/>
                            </a:rPr>
                            <m:t>𝑎</m:t>
                          </m:r>
                        </m:sub>
                        <m:sup>
                          <m:r>
                            <a:rPr lang="en-US" i="1">
                              <a:solidFill>
                                <a:schemeClr val="tx1"/>
                              </a:solidFill>
                              <a:latin typeface="Cambria Math" panose="02040503050406030204" pitchFamily="18" charset="0"/>
                              <a:cs typeface="Times New Roman"/>
                            </a:rPr>
                            <m:t>𝑏</m:t>
                          </m:r>
                        </m:sup>
                        <m:e>
                          <m:r>
                            <m:rPr>
                              <m:nor/>
                            </m:rPr>
                            <a:rPr lang="en-US" spc="-10" dirty="0">
                              <a:solidFill>
                                <a:schemeClr val="tx1"/>
                              </a:solidFill>
                            </a:rPr>
                            <m:t>radiu</m:t>
                          </m:r>
                          <m:r>
                            <m:rPr>
                              <m:nor/>
                            </m:rPr>
                            <a:rPr lang="en-US" spc="-5" dirty="0">
                              <a:solidFill>
                                <a:schemeClr val="tx1"/>
                              </a:solidFill>
                            </a:rPr>
                            <m:t>s</m:t>
                          </m:r>
                          <m:r>
                            <a:rPr lang="en-US" i="1" spc="-5" dirty="0">
                              <a:solidFill>
                                <a:schemeClr val="tx1"/>
                              </a:solidFill>
                              <a:latin typeface="Cambria Math" panose="02040503050406030204" pitchFamily="18" charset="0"/>
                              <a:ea typeface="Cambria Math" panose="02040503050406030204" pitchFamily="18" charset="0"/>
                              <a:cs typeface="Times New Roman"/>
                            </a:rPr>
                            <m:t>∙</m:t>
                          </m:r>
                          <m:r>
                            <m:rPr>
                              <m:nor/>
                            </m:rPr>
                            <a:rPr lang="en-US" spc="-10" dirty="0">
                              <a:solidFill>
                                <a:schemeClr val="tx1"/>
                              </a:solidFill>
                            </a:rPr>
                            <m:t>heigh</m:t>
                          </m:r>
                          <m:r>
                            <m:rPr>
                              <m:nor/>
                            </m:rPr>
                            <a:rPr lang="en-US" spc="-5" dirty="0">
                              <a:solidFill>
                                <a:schemeClr val="tx1"/>
                              </a:solidFill>
                            </a:rPr>
                            <m:t>t</m:t>
                          </m:r>
                          <m:r>
                            <m:rPr>
                              <m:nor/>
                            </m:rPr>
                            <a:rPr lang="en-US" dirty="0">
                              <a:solidFill>
                                <a:schemeClr val="tx1"/>
                              </a:solidFill>
                            </a:rPr>
                            <m:t> </m:t>
                          </m:r>
                          <m:r>
                            <m:rPr>
                              <m:nor/>
                            </m:rPr>
                            <a:rPr lang="en-US" spc="-10" dirty="0">
                              <a:solidFill>
                                <a:schemeClr val="tx1"/>
                              </a:solidFill>
                            </a:rPr>
                            <m:t>o</m:t>
                          </m:r>
                          <m:r>
                            <m:rPr>
                              <m:nor/>
                            </m:rPr>
                            <a:rPr lang="en-US" spc="-5" dirty="0">
                              <a:solidFill>
                                <a:schemeClr val="tx1"/>
                              </a:solidFill>
                            </a:rPr>
                            <m:t>f</m:t>
                          </m:r>
                          <m:r>
                            <m:rPr>
                              <m:nor/>
                            </m:rPr>
                            <a:rPr lang="en-US" spc="-5" dirty="0">
                              <a:solidFill>
                                <a:schemeClr val="tx1"/>
                              </a:solidFill>
                            </a:rPr>
                            <m:t> </m:t>
                          </m:r>
                          <m:r>
                            <m:rPr>
                              <m:nor/>
                            </m:rPr>
                            <a:rPr lang="en-US" spc="-10" dirty="0">
                              <a:solidFill>
                                <a:schemeClr val="tx1"/>
                              </a:solidFill>
                            </a:rPr>
                            <m:t>shel</m:t>
                          </m:r>
                          <m:r>
                            <m:rPr>
                              <m:nor/>
                            </m:rPr>
                            <a:rPr lang="en-US" spc="-5" dirty="0">
                              <a:solidFill>
                                <a:schemeClr val="tx1"/>
                              </a:solidFill>
                            </a:rPr>
                            <m:t>l</m:t>
                          </m:r>
                          <m:r>
                            <a:rPr lang="en-US" i="1" spc="-5" dirty="0">
                              <a:solidFill>
                                <a:schemeClr val="tx1"/>
                              </a:solidFill>
                              <a:latin typeface="Cambria Math" panose="02040503050406030204" pitchFamily="18" charset="0"/>
                              <a:ea typeface="Cambria Math" panose="02040503050406030204" pitchFamily="18" charset="0"/>
                              <a:cs typeface="Times New Roman"/>
                            </a:rPr>
                            <m:t>∙</m:t>
                          </m:r>
                          <m:r>
                            <m:rPr>
                              <m:nor/>
                            </m:rPr>
                            <a:rPr lang="en-US" i="1" spc="95" dirty="0">
                              <a:solidFill>
                                <a:schemeClr val="tx1"/>
                              </a:solidFill>
                            </a:rPr>
                            <m:t>d</m:t>
                          </m:r>
                          <m:r>
                            <m:rPr>
                              <m:nor/>
                            </m:rPr>
                            <a:rPr lang="en-US" i="1" spc="-5" dirty="0">
                              <a:solidFill>
                                <a:schemeClr val="tx1"/>
                              </a:solidFill>
                            </a:rPr>
                            <m:t>x</m:t>
                          </m:r>
                          <m:r>
                            <a:rPr lang="en-US" i="1" spc="-5" dirty="0">
                              <a:solidFill>
                                <a:schemeClr val="tx1"/>
                              </a:solidFill>
                              <a:latin typeface="Cambria Math" panose="02040503050406030204" pitchFamily="18" charset="0"/>
                              <a:cs typeface="Times New Roman"/>
                            </a:rPr>
                            <m:t>=2</m:t>
                          </m:r>
                          <m:r>
                            <a:rPr lang="en-US" i="1" spc="-5">
                              <a:solidFill>
                                <a:schemeClr val="tx1"/>
                              </a:solidFill>
                              <a:latin typeface="Cambria Math" panose="02040503050406030204" pitchFamily="18" charset="0"/>
                              <a:ea typeface="Cambria Math" panose="02040503050406030204" pitchFamily="18" charset="0"/>
                              <a:cs typeface="Times New Roman"/>
                            </a:rPr>
                            <m:t>𝜋</m:t>
                          </m:r>
                          <m:nary>
                            <m:naryPr>
                              <m:ctrlPr>
                                <a:rPr lang="en-US" i="1" spc="-5">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i="1" spc="-5">
                                  <a:solidFill>
                                    <a:schemeClr val="tx1"/>
                                  </a:solidFill>
                                  <a:latin typeface="Cambria Math" panose="02040503050406030204" pitchFamily="18" charset="0"/>
                                  <a:ea typeface="Cambria Math" panose="02040503050406030204" pitchFamily="18" charset="0"/>
                                  <a:cs typeface="Times New Roman"/>
                                </a:rPr>
                                <m:t>𝑎</m:t>
                              </m:r>
                            </m:sub>
                            <m:sup>
                              <m:r>
                                <a:rPr lang="en-US" i="1" spc="-5">
                                  <a:solidFill>
                                    <a:schemeClr val="tx1"/>
                                  </a:solidFill>
                                  <a:latin typeface="Cambria Math" panose="02040503050406030204" pitchFamily="18" charset="0"/>
                                  <a:ea typeface="Cambria Math" panose="02040503050406030204" pitchFamily="18" charset="0"/>
                                  <a:cs typeface="Times New Roman"/>
                                </a:rPr>
                                <m:t>𝑏</m:t>
                              </m:r>
                            </m:sup>
                            <m:e>
                              <m:r>
                                <a:rPr lang="en-US" i="1" spc="-5">
                                  <a:solidFill>
                                    <a:schemeClr val="tx1"/>
                                  </a:solidFill>
                                  <a:latin typeface="Cambria Math" panose="02040503050406030204" pitchFamily="18" charset="0"/>
                                  <a:ea typeface="Cambria Math" panose="02040503050406030204" pitchFamily="18" charset="0"/>
                                  <a:cs typeface="Times New Roman"/>
                                </a:rPr>
                                <m:t>𝑥𝑓</m:t>
                              </m:r>
                              <m:d>
                                <m:dPr>
                                  <m:ctrlPr>
                                    <a:rPr lang="en-US" i="1" spc="-5">
                                      <a:solidFill>
                                        <a:schemeClr val="tx1"/>
                                      </a:solidFill>
                                      <a:latin typeface="Cambria Math" panose="02040503050406030204" pitchFamily="18" charset="0"/>
                                      <a:ea typeface="Cambria Math" panose="02040503050406030204" pitchFamily="18" charset="0"/>
                                      <a:cs typeface="Times New Roman"/>
                                    </a:rPr>
                                  </m:ctrlPr>
                                </m:dPr>
                                <m:e>
                                  <m:r>
                                    <a:rPr lang="en-US" i="1" spc="-5">
                                      <a:solidFill>
                                        <a:schemeClr val="tx1"/>
                                      </a:solidFill>
                                      <a:latin typeface="Cambria Math" panose="02040503050406030204" pitchFamily="18" charset="0"/>
                                      <a:ea typeface="Cambria Math" panose="02040503050406030204" pitchFamily="18" charset="0"/>
                                      <a:cs typeface="Times New Roman"/>
                                    </a:rPr>
                                    <m:t>𝑥</m:t>
                                  </m:r>
                                </m:e>
                              </m:d>
                            </m:e>
                          </m:nary>
                          <m:r>
                            <a:rPr lang="en-US" i="1" spc="-5">
                              <a:solidFill>
                                <a:schemeClr val="tx1"/>
                              </a:solidFill>
                              <a:latin typeface="Cambria Math" panose="02040503050406030204" pitchFamily="18" charset="0"/>
                              <a:ea typeface="Cambria Math" panose="02040503050406030204" pitchFamily="18" charset="0"/>
                              <a:cs typeface="Times New Roman"/>
                            </a:rPr>
                            <m:t>𝑑𝑥</m:t>
                          </m:r>
                          <m:r>
                            <a:rPr lang="en-US" i="1" spc="-5">
                              <a:solidFill>
                                <a:schemeClr val="tx1"/>
                              </a:solidFill>
                              <a:latin typeface="Cambria Math" panose="02040503050406030204" pitchFamily="18" charset="0"/>
                              <a:ea typeface="Cambria Math" panose="02040503050406030204" pitchFamily="18" charset="0"/>
                              <a:cs typeface="Times New Roman"/>
                            </a:rPr>
                            <m:t>.</m:t>
                          </m:r>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t="-901"/>
                </a:stretch>
              </a:blipFill>
            </p:spPr>
            <p:txBody>
              <a:bodyPr/>
              <a:lstStyle/>
              <a:p>
                <a:r>
                  <a:rPr lang="en-US">
                    <a:noFill/>
                  </a:rPr>
                  <a:t> </a:t>
                </a:r>
              </a:p>
            </p:txBody>
          </p:sp>
        </mc:Fallback>
      </mc:AlternateContent>
    </p:spTree>
    <p:extLst>
      <p:ext uri="{BB962C8B-B14F-4D97-AF65-F5344CB8AC3E}">
        <p14:creationId xmlns:p14="http://schemas.microsoft.com/office/powerpoint/2010/main" val="212117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(5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6814930" cy="4370567"/>
              </a:xfrm>
            </p:spPr>
            <p:txBody>
              <a:bodyPr>
                <a:noAutofit/>
              </a:bodyPr>
              <a:lstStyle/>
              <a:p>
                <a:pPr marL="36900" indent="0">
                  <a:lnSpc>
                    <a:spcPct val="100000"/>
                  </a:lnSpc>
                  <a:buNone/>
                </a:pPr>
                <a:r>
                  <a:rPr lang="en-US" spc="-5" dirty="0">
                    <a:solidFill>
                      <a:schemeClr val="tx1"/>
                    </a:solidFill>
                    <a:latin typeface="Times New Roman"/>
                    <a:cs typeface="Times New Roman"/>
                  </a:rPr>
                  <a:t>Writing </a:t>
                </a:r>
                <a:r>
                  <a:rPr lang="en-US" spc="114" dirty="0">
                    <a:solidFill>
                      <a:schemeClr val="tx1"/>
                    </a:solidFill>
                    <a:latin typeface="Times New Roman"/>
                    <a:cs typeface="Times New Roman"/>
                  </a:rPr>
                  <a:t> </a:t>
                </a:r>
                <a:r>
                  <a:rPr lang="en-US" i="1" spc="-15" dirty="0" err="1">
                    <a:solidFill>
                      <a:schemeClr val="tx1"/>
                    </a:solidFill>
                    <a:latin typeface="Times New Roman"/>
                    <a:cs typeface="Times New Roman"/>
                  </a:rPr>
                  <a:t>y</a:t>
                </a:r>
                <a:r>
                  <a:rPr lang="en-US" baseline="-25000" dirty="0" err="1">
                    <a:solidFill>
                      <a:schemeClr val="tx1"/>
                    </a:solidFill>
                    <a:latin typeface="Times New Roman"/>
                    <a:cs typeface="Times New Roman"/>
                  </a:rPr>
                  <a:t>top</a:t>
                </a:r>
                <a:r>
                  <a:rPr lang="en-US" baseline="-11111" dirty="0">
                    <a:solidFill>
                      <a:schemeClr val="tx1"/>
                    </a:solidFill>
                    <a:latin typeface="Times New Roman"/>
                    <a:cs typeface="Times New Roman"/>
                  </a:rPr>
                  <a:t> </a:t>
                </a:r>
                <a:r>
                  <a:rPr lang="en-US" spc="-75"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spc="-140" dirty="0">
                    <a:solidFill>
                      <a:schemeClr val="tx1"/>
                    </a:solidFill>
                    <a:latin typeface="Lucida Sans Unicode"/>
                    <a:cs typeface="Lucida Sans Unicode"/>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to</a:t>
                </a:r>
                <a:r>
                  <a:rPr lang="en-US" spc="-5" dirty="0">
                    <a:solidFill>
                      <a:schemeClr val="tx1"/>
                    </a:solidFill>
                    <a:latin typeface="Times New Roman"/>
                    <a:cs typeface="Times New Roman"/>
                  </a:rPr>
                  <a:t>p</a:t>
                </a:r>
                <a:r>
                  <a:rPr lang="en-US" dirty="0">
                    <a:solidFill>
                      <a:schemeClr val="tx1"/>
                    </a:solidFill>
                    <a:latin typeface="Times New Roman"/>
                    <a:cs typeface="Times New Roman"/>
                  </a:rPr>
                  <a:t> </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curv</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14" dirty="0">
                    <a:solidFill>
                      <a:schemeClr val="tx1"/>
                    </a:solidFill>
                    <a:latin typeface="Times New Roman"/>
                    <a:cs typeface="Times New Roman"/>
                  </a:rPr>
                  <a:t> </a:t>
                </a:r>
                <a:r>
                  <a:rPr lang="en-US" i="1" spc="-15" dirty="0" err="1">
                    <a:solidFill>
                      <a:schemeClr val="tx1"/>
                    </a:solidFill>
                    <a:latin typeface="Times New Roman"/>
                    <a:cs typeface="Times New Roman"/>
                  </a:rPr>
                  <a:t>y</a:t>
                </a:r>
                <a:r>
                  <a:rPr lang="en-US" baseline="-25000" dirty="0" err="1">
                    <a:solidFill>
                      <a:schemeClr val="tx1"/>
                    </a:solidFill>
                    <a:latin typeface="Times New Roman"/>
                    <a:cs typeface="Times New Roman"/>
                  </a:rPr>
                  <a:t>bot</a:t>
                </a:r>
                <a:r>
                  <a:rPr lang="en-US" baseline="-11111" dirty="0">
                    <a:solidFill>
                      <a:schemeClr val="tx1"/>
                    </a:solidFill>
                    <a:latin typeface="Times New Roman"/>
                    <a:cs typeface="Times New Roman"/>
                  </a:rPr>
                  <a:t> </a:t>
                </a:r>
                <a:r>
                  <a:rPr lang="en-US" spc="-75"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25" dirty="0">
                    <a:solidFill>
                      <a:schemeClr val="tx1"/>
                    </a:solidFill>
                    <a:latin typeface="Times New Roman"/>
                    <a:cs typeface="Times New Roman"/>
                  </a:rPr>
                  <a:t>g</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bottom</a:t>
                </a:r>
                <a:r>
                  <a:rPr lang="en-US" dirty="0">
                    <a:solidFill>
                      <a:schemeClr val="tx1"/>
                    </a:solidFill>
                    <a:latin typeface="Times New Roman"/>
                    <a:cs typeface="Times New Roman"/>
                  </a:rPr>
                  <a:t> </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curve</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55" dirty="0">
                    <a:solidFill>
                      <a:schemeClr val="tx1"/>
                    </a:solidFill>
                    <a:latin typeface="Times New Roman"/>
                    <a:cs typeface="Times New Roman"/>
                  </a:rPr>
                  <a:t> </a:t>
                </a:r>
                <a:r>
                  <a:rPr lang="en-US" spc="-15" dirty="0">
                    <a:solidFill>
                      <a:schemeClr val="tx1"/>
                    </a:solidFill>
                    <a:latin typeface="Times New Roman"/>
                    <a:cs typeface="Times New Roman"/>
                  </a:rPr>
                  <a:t>we</a:t>
                </a:r>
                <a:r>
                  <a:rPr lang="en-US" spc="-10" dirty="0">
                    <a:solidFill>
                      <a:schemeClr val="tx1"/>
                    </a:solidFill>
                    <a:latin typeface="Times New Roman"/>
                    <a:cs typeface="Times New Roman"/>
                  </a:rPr>
                  <a:t> obtain  a</a:t>
                </a:r>
                <a14:m>
                  <m:oMath xmlns:m="http://schemas.openxmlformats.org/officeDocument/2006/math">
                    <m:r>
                      <m:rPr>
                        <m:sty m:val="p"/>
                      </m:rPr>
                      <a:rPr lang="en-US" b="0" i="0" spc="-10" smtClean="0">
                        <a:solidFill>
                          <a:schemeClr val="tx1"/>
                        </a:solidFill>
                        <a:latin typeface="Cambria Math" panose="02040503050406030204" pitchFamily="18" charset="0"/>
                        <a:cs typeface="Times New Roman"/>
                      </a:rPr>
                      <m:t>rea</m:t>
                    </m:r>
                    <m:r>
                      <a:rPr lang="en-US" b="0" i="0" spc="-10" smtClean="0">
                        <a:solidFill>
                          <a:schemeClr val="tx1"/>
                        </a:solidFill>
                        <a:latin typeface="Cambria Math" panose="02040503050406030204" pitchFamily="18" charset="0"/>
                        <a:cs typeface="Times New Roman"/>
                      </a:rPr>
                      <m:t> </m:t>
                    </m:r>
                    <m:r>
                      <m:rPr>
                        <m:sty m:val="p"/>
                      </m:rPr>
                      <a:rPr lang="en-US" b="0" i="0" spc="-10" smtClean="0">
                        <a:solidFill>
                          <a:schemeClr val="tx1"/>
                        </a:solidFill>
                        <a:latin typeface="Cambria Math" panose="02040503050406030204" pitchFamily="18" charset="0"/>
                        <a:cs typeface="Times New Roman"/>
                      </a:rPr>
                      <m:t>between</m:t>
                    </m:r>
                    <m:r>
                      <a:rPr lang="en-US" b="0" i="0" spc="-10" smtClean="0">
                        <a:solidFill>
                          <a:schemeClr val="tx1"/>
                        </a:solidFill>
                        <a:latin typeface="Cambria Math" panose="02040503050406030204" pitchFamily="18" charset="0"/>
                        <a:cs typeface="Times New Roman"/>
                      </a:rPr>
                      <m:t> </m:t>
                    </m:r>
                    <m:r>
                      <m:rPr>
                        <m:sty m:val="p"/>
                      </m:rPr>
                      <a:rPr lang="en-US" b="0" i="0" spc="-10" smtClean="0">
                        <a:solidFill>
                          <a:schemeClr val="tx1"/>
                        </a:solidFill>
                        <a:latin typeface="Cambria Math" panose="02040503050406030204" pitchFamily="18" charset="0"/>
                        <a:cs typeface="Times New Roman"/>
                      </a:rPr>
                      <m:t>the</m:t>
                    </m:r>
                    <m:r>
                      <a:rPr lang="en-US" b="0" i="0" spc="-10" smtClean="0">
                        <a:solidFill>
                          <a:schemeClr val="tx1"/>
                        </a:solidFill>
                        <a:latin typeface="Cambria Math" panose="02040503050406030204" pitchFamily="18" charset="0"/>
                        <a:cs typeface="Times New Roman"/>
                      </a:rPr>
                      <m:t> </m:t>
                    </m:r>
                    <m:r>
                      <m:rPr>
                        <m:sty m:val="p"/>
                      </m:rPr>
                      <a:rPr lang="en-US" b="0" i="0" spc="-10" smtClean="0">
                        <a:solidFill>
                          <a:schemeClr val="tx1"/>
                        </a:solidFill>
                        <a:latin typeface="Cambria Math" panose="02040503050406030204" pitchFamily="18" charset="0"/>
                        <a:cs typeface="Times New Roman"/>
                      </a:rPr>
                      <m:t>curves</m:t>
                    </m:r>
                    <m:r>
                      <a:rPr lang="en-US" b="0" i="0" spc="-10" smtClean="0">
                        <a:solidFill>
                          <a:schemeClr val="tx1"/>
                        </a:solidFill>
                        <a:latin typeface="Cambria Math" panose="02040503050406030204" pitchFamily="18" charset="0"/>
                        <a:cs typeface="Times New Roman"/>
                      </a:rPr>
                      <m:t>=</m:t>
                    </m:r>
                    <m:nary>
                      <m:naryPr>
                        <m:ctrlPr>
                          <a:rPr lang="en-US" b="0" i="1" spc="-10" smtClean="0">
                            <a:solidFill>
                              <a:schemeClr val="tx1"/>
                            </a:solidFill>
                            <a:latin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cs typeface="Times New Roman"/>
                          </a:rPr>
                          <m:t>𝑎</m:t>
                        </m:r>
                      </m:sub>
                      <m:sup>
                        <m:r>
                          <a:rPr lang="en-US" b="0" i="1" spc="-10" smtClean="0">
                            <a:solidFill>
                              <a:schemeClr val="tx1"/>
                            </a:solidFill>
                            <a:latin typeface="Cambria Math" panose="02040503050406030204" pitchFamily="18" charset="0"/>
                            <a:cs typeface="Times New Roman"/>
                          </a:rPr>
                          <m:t>𝑏</m:t>
                        </m:r>
                      </m:sup>
                      <m:e>
                        <m:r>
                          <a:rPr lang="en-US" b="0" i="1" spc="-10" smtClean="0">
                            <a:solidFill>
                              <a:schemeClr val="tx1"/>
                            </a:solidFill>
                            <a:latin typeface="Cambria Math" panose="02040503050406030204" pitchFamily="18" charset="0"/>
                            <a:cs typeface="Times New Roman"/>
                          </a:rPr>
                          <m:t>(</m:t>
                        </m:r>
                        <m:sSub>
                          <m:sSubPr>
                            <m:ctrlPr>
                              <a:rPr lang="en-US" b="0"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𝑦</m:t>
                            </m:r>
                          </m:e>
                          <m:sub>
                            <m:r>
                              <m:rPr>
                                <m:sty m:val="p"/>
                              </m:rPr>
                              <a:rPr lang="en-US" b="0" i="0" spc="-10" smtClean="0">
                                <a:solidFill>
                                  <a:schemeClr val="tx1"/>
                                </a:solidFill>
                                <a:latin typeface="Cambria Math" panose="02040503050406030204" pitchFamily="18" charset="0"/>
                                <a:cs typeface="Times New Roman"/>
                              </a:rPr>
                              <m:t>top</m:t>
                            </m:r>
                          </m:sub>
                        </m:sSub>
                      </m:e>
                    </m:nary>
                    <m:r>
                      <a:rPr lang="en-US" b="0" i="1" spc="-10" smtClean="0">
                        <a:solidFill>
                          <a:schemeClr val="tx1"/>
                        </a:solidFill>
                        <a:latin typeface="Cambria Math" panose="02040503050406030204" pitchFamily="18" charset="0"/>
                        <a:cs typeface="Times New Roman"/>
                      </a:rPr>
                      <m:t>−</m:t>
                    </m:r>
                    <m:sSub>
                      <m:sSubPr>
                        <m:ctrlPr>
                          <a:rPr lang="en-US" b="0"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𝑦</m:t>
                        </m:r>
                      </m:e>
                      <m:sub>
                        <m:r>
                          <m:rPr>
                            <m:sty m:val="p"/>
                          </m:rPr>
                          <a:rPr lang="en-US" b="0" i="0" spc="-10" smtClean="0">
                            <a:solidFill>
                              <a:schemeClr val="tx1"/>
                            </a:solidFill>
                            <a:latin typeface="Cambria Math" panose="02040503050406030204" pitchFamily="18" charset="0"/>
                            <a:cs typeface="Times New Roman"/>
                          </a:rPr>
                          <m:t>bot</m:t>
                        </m:r>
                      </m:sub>
                    </m:sSub>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𝑑𝑥</m:t>
                    </m:r>
                  </m:oMath>
                </a14:m>
                <a:endParaRPr lang="en-US" dirty="0">
                  <a:solidFill>
                    <a:schemeClr val="tx1"/>
                  </a:solidFill>
                  <a:latin typeface="Times New Roman"/>
                  <a:cs typeface="Times New Roman"/>
                </a:endParaRPr>
              </a:p>
              <a:p>
                <a:pPr marL="0" indent="0">
                  <a:lnSpc>
                    <a:spcPts val="1200"/>
                  </a:lnSpc>
                  <a:buNone/>
                  <a:tabLst>
                    <a:tab pos="3181985" algn="l"/>
                  </a:tabLst>
                </a:pPr>
                <a:endParaRPr lang="en-US" spc="-10" dirty="0">
                  <a:latin typeface="Times New Roman"/>
                  <a:cs typeface="Times New Roman"/>
                </a:endParaRPr>
              </a:p>
              <a:p>
                <a:pPr marL="0" indent="0">
                  <a:lnSpc>
                    <a:spcPct val="100000"/>
                  </a:lnSpc>
                  <a:buNone/>
                  <a:tabLst>
                    <a:tab pos="3181985" algn="l"/>
                  </a:tabLst>
                </a:pPr>
                <a:r>
                  <a:rPr lang="en-US" b="1" u="sng" spc="-10" dirty="0">
                    <a:latin typeface="Times New Roman"/>
                    <a:cs typeface="Times New Roman"/>
                  </a:rPr>
                  <a:t>EXAMPLE</a:t>
                </a:r>
                <a:r>
                  <a:rPr lang="en-US" b="1" spc="-10" dirty="0">
                    <a:latin typeface="Times New Roman"/>
                    <a:cs typeface="Times New Roman"/>
                  </a:rPr>
                  <a:t>:  </a:t>
                </a:r>
                <a:r>
                  <a:rPr lang="en-US" spc="-10" dirty="0">
                    <a:latin typeface="Times New Roman"/>
                    <a:cs typeface="Times New Roman"/>
                  </a:rPr>
                  <a:t>We fin</a:t>
                </a:r>
                <a:r>
                  <a:rPr lang="en-US" spc="-5" dirty="0">
                    <a:latin typeface="Times New Roman"/>
                    <a:cs typeface="Times New Roman"/>
                  </a:rPr>
                  <a:t>d</a:t>
                </a:r>
                <a:r>
                  <a:rPr lang="en-US" dirty="0">
                    <a:latin typeface="Times New Roman"/>
                    <a:cs typeface="Times New Roman"/>
                  </a:rPr>
                  <a:t> </a:t>
                </a:r>
                <a:r>
                  <a:rPr lang="en-US" spc="10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are</a:t>
                </a:r>
                <a:r>
                  <a:rPr lang="en-US" spc="-5" dirty="0">
                    <a:latin typeface="Times New Roman"/>
                    <a:cs typeface="Times New Roman"/>
                  </a:rPr>
                  <a:t>a</a:t>
                </a:r>
                <a:r>
                  <a:rPr lang="en-US" dirty="0">
                    <a:latin typeface="Times New Roman"/>
                    <a:cs typeface="Times New Roman"/>
                  </a:rPr>
                  <a:t> </a:t>
                </a:r>
                <a:r>
                  <a:rPr lang="en-US" spc="-10" dirty="0">
                    <a:latin typeface="Times New Roman"/>
                    <a:cs typeface="Times New Roman"/>
                  </a:rPr>
                  <a:t>betwee</a:t>
                </a:r>
                <a:r>
                  <a:rPr lang="en-US" spc="-5" dirty="0">
                    <a:latin typeface="Times New Roman"/>
                    <a:cs typeface="Times New Roman"/>
                  </a:rPr>
                  <a:t>n</a:t>
                </a:r>
                <a:r>
                  <a:rPr lang="en-US" dirty="0">
                    <a:latin typeface="Times New Roman"/>
                    <a:cs typeface="Times New Roman"/>
                  </a:rPr>
                  <a:t> </a:t>
                </a:r>
                <a:r>
                  <a:rPr lang="en-US" spc="10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0" dirty="0">
                    <a:latin typeface="Times New Roman"/>
                    <a:cs typeface="Times New Roman"/>
                  </a:rPr>
                  <a:t> </a:t>
                </a:r>
                <a:r>
                  <a:rPr lang="en-US" spc="-10" dirty="0">
                    <a:latin typeface="Times New Roman"/>
                    <a:cs typeface="Times New Roman"/>
                  </a:rPr>
                  <a:t>graph</a:t>
                </a:r>
                <a:r>
                  <a:rPr lang="en-US" spc="-5" dirty="0">
                    <a:latin typeface="Times New Roman"/>
                    <a:cs typeface="Times New Roman"/>
                  </a:rPr>
                  <a:t>s</a:t>
                </a:r>
                <a:r>
                  <a:rPr lang="en-US" dirty="0">
                    <a:latin typeface="Times New Roman"/>
                    <a:cs typeface="Times New Roman"/>
                  </a:rPr>
                  <a:t>  </a:t>
                </a:r>
                <a:r>
                  <a:rPr lang="en-US" spc="10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p>
              <a:p>
                <a:pPr marL="0" indent="0">
                  <a:lnSpc>
                    <a:spcPct val="100000"/>
                  </a:lnSpc>
                  <a:buNone/>
                  <a:tabLst>
                    <a:tab pos="3181985" algn="l"/>
                  </a:tabLst>
                </a:pP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5" dirty="0">
                    <a:latin typeface="Times New Roman"/>
                    <a:cs typeface="Times New Roman"/>
                  </a:rPr>
                  <a:t>x</a:t>
                </a:r>
                <a:r>
                  <a:rPr lang="en-US" i="1" spc="-165" dirty="0">
                    <a:latin typeface="Times New Roman"/>
                    <a:cs typeface="Times New Roman"/>
                  </a:rPr>
                  <a:t> </a:t>
                </a:r>
                <a:r>
                  <a:rPr lang="en-US" baseline="25925" dirty="0">
                    <a:latin typeface="Times New Roman"/>
                    <a:cs typeface="Times New Roman"/>
                  </a:rPr>
                  <a:t>2</a:t>
                </a:r>
                <a:r>
                  <a:rPr lang="en-US" spc="120" baseline="25925"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20" dirty="0">
                    <a:latin typeface="Times New Roman"/>
                    <a:cs typeface="Times New Roman"/>
                  </a:rPr>
                  <a:t>5</a:t>
                </a:r>
                <a:r>
                  <a:rPr lang="en-US" i="1" spc="-5" dirty="0">
                    <a:latin typeface="Times New Roman"/>
                    <a:cs typeface="Times New Roman"/>
                  </a:rPr>
                  <a:t>x</a:t>
                </a:r>
                <a:r>
                  <a:rPr lang="en-US" i="1" spc="6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7</a:t>
                </a:r>
                <a:r>
                  <a:rPr lang="en-US" dirty="0">
                    <a:latin typeface="Times New Roman"/>
                    <a:cs typeface="Times New Roman"/>
                  </a:rPr>
                  <a:t>  </a:t>
                </a:r>
                <a:r>
                  <a:rPr lang="en-US" spc="100" dirty="0">
                    <a:latin typeface="Times New Roman"/>
                    <a:cs typeface="Times New Roman"/>
                  </a:rPr>
                  <a:t> </a:t>
                </a:r>
                <a:r>
                  <a:rPr lang="en-US" spc="-10" dirty="0">
                    <a:latin typeface="Times New Roman"/>
                    <a:cs typeface="Times New Roman"/>
                  </a:rPr>
                  <a:t>and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5" dirty="0">
                    <a:latin typeface="Times New Roman"/>
                    <a:cs typeface="Times New Roman"/>
                  </a:rPr>
                  <a:t>x</a:t>
                </a:r>
                <a:r>
                  <a:rPr lang="en-US" i="1" spc="6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2 </a:t>
                </a:r>
                <a:r>
                  <a:rPr lang="en-US" spc="-10" dirty="0">
                    <a:latin typeface="Times New Roman"/>
                    <a:cs typeface="Times New Roman"/>
                  </a:rPr>
                  <a:t>ove</a:t>
                </a:r>
                <a:r>
                  <a:rPr lang="en-US" spc="-5" dirty="0">
                    <a:latin typeface="Times New Roman"/>
                    <a:cs typeface="Times New Roman"/>
                  </a:rPr>
                  <a:t>r</a:t>
                </a:r>
                <a:r>
                  <a:rPr lang="en-US" dirty="0">
                    <a:latin typeface="Times New Roman"/>
                    <a:cs typeface="Times New Roman"/>
                  </a:rPr>
                  <a:t> </a:t>
                </a:r>
                <a:r>
                  <a:rPr lang="en-US" spc="-5" dirty="0">
                    <a:latin typeface="Times New Roman"/>
                    <a:cs typeface="Times New Roman"/>
                  </a:rPr>
                  <a:t>[</a:t>
                </a:r>
                <a:r>
                  <a:rPr lang="en-US" spc="-30" dirty="0">
                    <a:latin typeface="Lucida Sans Unicode"/>
                    <a:cs typeface="Lucida Sans Unicode"/>
                  </a:rPr>
                  <a:t>−</a:t>
                </a:r>
                <a:r>
                  <a:rPr lang="en-US" spc="-10" dirty="0">
                    <a:latin typeface="Times New Roman"/>
                    <a:cs typeface="Times New Roman"/>
                  </a:rPr>
                  <a:t>2</a:t>
                </a:r>
                <a:r>
                  <a:rPr lang="en-US" spc="-5" dirty="0">
                    <a:latin typeface="Times New Roman"/>
                    <a:cs typeface="Times New Roman"/>
                  </a:rPr>
                  <a:t>,</a:t>
                </a:r>
                <a:r>
                  <a:rPr lang="en-US" spc="-85" dirty="0">
                    <a:latin typeface="Times New Roman"/>
                    <a:cs typeface="Times New Roman"/>
                  </a:rPr>
                  <a:t> </a:t>
                </a:r>
                <a:r>
                  <a:rPr lang="en-US" spc="-10" dirty="0">
                    <a:latin typeface="Times New Roman"/>
                    <a:cs typeface="Times New Roman"/>
                  </a:rPr>
                  <a:t>5</a:t>
                </a:r>
                <a:r>
                  <a:rPr lang="en-US" spc="-5" dirty="0">
                    <a:latin typeface="Times New Roman"/>
                    <a:cs typeface="Times New Roman"/>
                  </a:rPr>
                  <a:t>]. </a:t>
                </a:r>
              </a:p>
              <a:p>
                <a:pPr marL="0" indent="0">
                  <a:lnSpc>
                    <a:spcPct val="100000"/>
                  </a:lnSpc>
                  <a:buNone/>
                  <a:tabLst>
                    <a:tab pos="3181985" algn="l"/>
                  </a:tabLst>
                </a:pPr>
                <a:r>
                  <a:rPr lang="en-US" spc="-5" dirty="0">
                    <a:latin typeface="Times New Roman"/>
                    <a:cs typeface="Times New Roman"/>
                  </a:rPr>
                  <a:t>First, </a:t>
                </a:r>
                <a:r>
                  <a:rPr lang="en-US" spc="-10" dirty="0">
                    <a:latin typeface="Times New Roman"/>
                    <a:cs typeface="Times New Roman"/>
                  </a:rPr>
                  <a:t>we</a:t>
                </a:r>
                <a:r>
                  <a:rPr lang="en-US" spc="-5" dirty="0">
                    <a:latin typeface="Times New Roman"/>
                    <a:cs typeface="Times New Roman"/>
                  </a:rPr>
                  <a:t> must determine</a:t>
                </a:r>
                <a:r>
                  <a:rPr lang="en-US" dirty="0">
                    <a:latin typeface="Times New Roman"/>
                    <a:cs typeface="Times New Roman"/>
                  </a:rPr>
                  <a:t> </a:t>
                </a:r>
                <a:r>
                  <a:rPr lang="en-US" spc="-5" dirty="0">
                    <a:latin typeface="Times New Roman"/>
                    <a:cs typeface="Times New Roman"/>
                  </a:rPr>
                  <a:t>which </a:t>
                </a:r>
                <a:r>
                  <a:rPr lang="en-US" spc="-10" dirty="0">
                    <a:latin typeface="Times New Roman"/>
                    <a:cs typeface="Times New Roman"/>
                  </a:rPr>
                  <a:t>g</a:t>
                </a:r>
                <a:r>
                  <a:rPr lang="en-US" spc="-5" dirty="0">
                    <a:latin typeface="Times New Roman"/>
                    <a:cs typeface="Times New Roman"/>
                  </a:rPr>
                  <a:t>raph lies </a:t>
                </a:r>
                <a:r>
                  <a:rPr lang="en-US" spc="-10" dirty="0">
                    <a:latin typeface="Times New Roman"/>
                    <a:cs typeface="Times New Roman"/>
                  </a:rPr>
                  <a:t>o</a:t>
                </a:r>
                <a:r>
                  <a:rPr lang="en-US" spc="-5" dirty="0">
                    <a:latin typeface="Times New Roman"/>
                    <a:cs typeface="Times New Roman"/>
                  </a:rPr>
                  <a:t>n top. </a:t>
                </a:r>
                <a:r>
                  <a:rPr lang="en-US" spc="-15" dirty="0">
                    <a:latin typeface="Times New Roman"/>
                    <a:cs typeface="Times New Roman"/>
                  </a:rPr>
                  <a:t>W</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know</a:t>
                </a:r>
                <a:r>
                  <a:rPr lang="en-US" spc="1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8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dirty="0">
                    <a:latin typeface="Lucida Sans Unicode"/>
                    <a:cs typeface="Lucida Sans Unicode"/>
                  </a:rPr>
                  <a:t> </a:t>
                </a:r>
                <a:r>
                  <a:rPr lang="en-US" spc="-140" dirty="0">
                    <a:latin typeface="Lucida Sans Unicode"/>
                    <a:cs typeface="Lucida Sans Unicode"/>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a:t>
                </a:r>
                <a:r>
                  <a:rPr lang="en-US" spc="15" dirty="0">
                    <a:latin typeface="Times New Roman"/>
                    <a:cs typeface="Times New Roman"/>
                  </a:rPr>
                  <a:t> </a:t>
                </a:r>
                <a:r>
                  <a:rPr lang="en-US" spc="-5" dirty="0">
                    <a:latin typeface="Times New Roman"/>
                    <a:cs typeface="Times New Roman"/>
                  </a:rPr>
                  <a:t>is</a:t>
                </a:r>
                <a:r>
                  <a:rPr lang="en-US" spc="15" dirty="0">
                    <a:latin typeface="Times New Roman"/>
                    <a:cs typeface="Times New Roman"/>
                  </a:rPr>
                  <a:t> </a:t>
                </a:r>
                <a:r>
                  <a:rPr lang="en-US" spc="-5" dirty="0">
                    <a:latin typeface="Times New Roman"/>
                    <a:cs typeface="Times New Roman"/>
                  </a:rPr>
                  <a:t>a</a:t>
                </a:r>
                <a:r>
                  <a:rPr lang="en-US" spc="15" dirty="0">
                    <a:latin typeface="Times New Roman"/>
                    <a:cs typeface="Times New Roman"/>
                  </a:rPr>
                  <a:t> </a:t>
                </a:r>
                <a:r>
                  <a:rPr lang="en-US" spc="-5" dirty="0">
                    <a:latin typeface="Times New Roman"/>
                    <a:cs typeface="Times New Roman"/>
                  </a:rPr>
                  <a:t>parabola</a:t>
                </a:r>
                <a:r>
                  <a:rPr lang="en-US" spc="1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ith</a:t>
                </a:r>
                <a:r>
                  <a:rPr lang="en-US" spc="75"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-intercept </a:t>
                </a:r>
                <a:r>
                  <a:rPr lang="en-US" spc="15" dirty="0">
                    <a:latin typeface="Times New Roman"/>
                    <a:cs typeface="Times New Roman"/>
                  </a:rPr>
                  <a:t> </a:t>
                </a:r>
                <a:r>
                  <a:rPr lang="en-US" spc="-30" dirty="0">
                    <a:latin typeface="Lucida Sans Unicode"/>
                    <a:cs typeface="Lucida Sans Unicode"/>
                  </a:rPr>
                  <a:t>−</a:t>
                </a:r>
                <a:r>
                  <a:rPr lang="en-US" spc="-5" dirty="0">
                    <a:latin typeface="Times New Roman"/>
                    <a:cs typeface="Times New Roman"/>
                  </a:rPr>
                  <a:t>7</a:t>
                </a:r>
                <a:r>
                  <a:rPr lang="en-US" spc="1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8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a:t>
                </a:r>
                <a:r>
                  <a:rPr lang="en-US" spc="15" dirty="0">
                    <a:latin typeface="Times New Roman"/>
                    <a:cs typeface="Times New Roman"/>
                  </a:rPr>
                  <a:t> </a:t>
                </a:r>
                <a:r>
                  <a:rPr lang="en-US" spc="-5" dirty="0">
                    <a:latin typeface="Times New Roman"/>
                    <a:cs typeface="Times New Roman"/>
                  </a:rPr>
                  <a:t>is</a:t>
                </a:r>
                <a:r>
                  <a:rPr lang="en-US" spc="15" dirty="0">
                    <a:latin typeface="Times New Roman"/>
                    <a:cs typeface="Times New Roman"/>
                  </a:rPr>
                  <a:t> </a:t>
                </a:r>
                <a:r>
                  <a:rPr lang="en-US" spc="-5" dirty="0">
                    <a:latin typeface="Times New Roman"/>
                    <a:cs typeface="Times New Roman"/>
                  </a:rPr>
                  <a:t>a</a:t>
                </a:r>
                <a:r>
                  <a:rPr lang="en-US" spc="15" dirty="0">
                    <a:latin typeface="Times New Roman"/>
                    <a:cs typeface="Times New Roman"/>
                  </a:rPr>
                  <a:t> </a:t>
                </a:r>
                <a:r>
                  <a:rPr lang="en-US" spc="-5" dirty="0">
                    <a:latin typeface="Times New Roman"/>
                    <a:cs typeface="Times New Roman"/>
                  </a:rPr>
                  <a:t>line with</a:t>
                </a:r>
                <a:r>
                  <a:rPr lang="en-US" spc="45"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-intercept</a:t>
                </a:r>
                <a:r>
                  <a:rPr lang="en-US" spc="-20" dirty="0">
                    <a:latin typeface="Times New Roman"/>
                    <a:cs typeface="Times New Roman"/>
                  </a:rPr>
                  <a:t> </a:t>
                </a:r>
                <a:r>
                  <a:rPr lang="en-US" spc="-30"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2</a:t>
                </a:r>
                <a:r>
                  <a:rPr lang="en-US" spc="-20" dirty="0">
                    <a:latin typeface="Times New Roman"/>
                    <a:cs typeface="Times New Roman"/>
                  </a:rPr>
                  <a:t> </a:t>
                </a:r>
                <a:r>
                  <a:rPr lang="en-US" spc="-5" dirty="0">
                    <a:latin typeface="Times New Roman"/>
                    <a:cs typeface="Times New Roman"/>
                  </a:rPr>
                  <a:t>(Figure</a:t>
                </a:r>
                <a:r>
                  <a:rPr lang="en-US" spc="-20" dirty="0">
                    <a:latin typeface="Times New Roman"/>
                    <a:cs typeface="Times New Roman"/>
                  </a:rPr>
                  <a:t> </a:t>
                </a:r>
                <a:r>
                  <a:rPr lang="en-US" spc="-10" dirty="0">
                    <a:latin typeface="Times New Roman"/>
                    <a:cs typeface="Times New Roman"/>
                  </a:rPr>
                  <a:t>6</a:t>
                </a:r>
                <a:r>
                  <a:rPr lang="en-US" spc="-5" dirty="0">
                    <a:latin typeface="Times New Roman"/>
                    <a:cs typeface="Times New Roman"/>
                  </a:rPr>
                  <a:t>).</a:t>
                </a:r>
                <a:r>
                  <a:rPr lang="en-US" spc="-20" dirty="0">
                    <a:latin typeface="Times New Roman"/>
                    <a:cs typeface="Times New Roman"/>
                  </a:rPr>
                  <a:t> </a:t>
                </a: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6814930" cy="4370567"/>
              </a:xfrm>
              <a:blipFill>
                <a:blip r:embed="rId2"/>
                <a:stretch>
                  <a:fillRect l="-1164" t="-1395" r="-716"/>
                </a:stretch>
              </a:blipFill>
            </p:spPr>
            <p:txBody>
              <a:bodyPr/>
              <a:lstStyle/>
              <a:p>
                <a:r>
                  <a:rPr lang="en-US">
                    <a:noFill/>
                  </a:rPr>
                  <a:t> </a:t>
                </a:r>
              </a:p>
            </p:txBody>
          </p:sp>
        </mc:Fallback>
      </mc:AlternateContent>
      <p:pic>
        <p:nvPicPr>
          <p:cNvPr id="4" name="Picture 3" descr="A graph shows the region between two functions in quadrant 4.&#10;In the graph, two curves intersect when x equals 1 and x equals 5. The x axis ranges from negative 2 to 7 in increments of 1, and the y axis has negative 12 labeled. The curve of f of x equals x squared minus 5x minus 7 has a parabolic shape and begins in quadrant 2, crosses the x axis into quadrant 3, then crosses the y axis to a minimum in quadrant 4, then crosses the x axis at x equals 6 into quadrant 1. The curve of g of x equals x minus 12 is a straight line that begins in quadrant 3, has a positive slope as it crosses the y axis at y equals negative 12 into quadrant 4. The curves intersect when x equals 1 and x equals 5. The curve of f of x is above the curve g of x when x is less than 1 and greater than 5. Between x equals 1 and x equals 5, the curve of f of x is below the curve of g of x. The region from the curve of g of x up to the curve of f of x between x equals negative 2 and x equals 1 is shaded. The region from the curve of f of x up to the curve of g of x between x equals 1 and x equals 5 is shaded.">
            <a:extLst>
              <a:ext uri="{FF2B5EF4-FFF2-40B4-BE49-F238E27FC236}">
                <a16:creationId xmlns="" xmlns:a16="http://schemas.microsoft.com/office/drawing/2014/main" id="{E73CF667-FD59-43F7-9D46-5C23DE82D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6556" y="2527642"/>
            <a:ext cx="3318090" cy="3009118"/>
          </a:xfrm>
          <a:prstGeom prst="rect">
            <a:avLst/>
          </a:prstGeom>
        </p:spPr>
      </p:pic>
    </p:spTree>
    <p:extLst>
      <p:ext uri="{BB962C8B-B14F-4D97-AF65-F5344CB8AC3E}">
        <p14:creationId xmlns:p14="http://schemas.microsoft.com/office/powerpoint/2010/main" val="2158704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6.4  Volumes of Revolution: Cylindrical </a:t>
            </a:r>
            <a:r>
              <a:rPr lang="en-US" sz="3100" dirty="0"/>
              <a:t>Shells </a:t>
            </a:r>
            <a:r>
              <a:rPr lang="en-US" sz="3100" dirty="0" smtClean="0"/>
              <a:t>(5 </a:t>
            </a:r>
            <a:r>
              <a:rPr lang="en-US" sz="3100" dirty="0"/>
              <a:t>of 10)</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spc="-140" dirty="0"/>
                  <a:t> </a:t>
                </a:r>
                <a:r>
                  <a:rPr lang="en-US" spc="-10" dirty="0"/>
                  <a:t>Fin</a:t>
                </a:r>
                <a:r>
                  <a:rPr lang="en-US" spc="-5" dirty="0"/>
                  <a:t>d</a:t>
                </a:r>
                <a:r>
                  <a:rPr lang="en-US" spc="30" dirty="0"/>
                  <a:t> </a:t>
                </a:r>
                <a:r>
                  <a:rPr lang="en-US" spc="-10" dirty="0"/>
                  <a:t>th</a:t>
                </a:r>
                <a:r>
                  <a:rPr lang="en-US" spc="-5" dirty="0"/>
                  <a:t>e</a:t>
                </a:r>
                <a:r>
                  <a:rPr lang="en-US" spc="30" dirty="0"/>
                  <a:t> </a:t>
                </a:r>
                <a:r>
                  <a:rPr lang="en-US" spc="-15" dirty="0"/>
                  <a:t>volum</a:t>
                </a:r>
                <a:r>
                  <a:rPr lang="en-US" spc="-5" dirty="0"/>
                  <a:t>e</a:t>
                </a:r>
                <a:r>
                  <a:rPr lang="en-US" spc="60" dirty="0"/>
                  <a:t> </a:t>
                </a:r>
                <a:r>
                  <a:rPr lang="en-US" i="1" spc="-10" dirty="0"/>
                  <a:t>V</a:t>
                </a:r>
                <a:r>
                  <a:rPr lang="en-US" i="1" dirty="0"/>
                  <a:t> </a:t>
                </a:r>
                <a:r>
                  <a:rPr lang="en-US" i="1" spc="-70" dirty="0"/>
                  <a:t> </a:t>
                </a:r>
                <a:r>
                  <a:rPr lang="en-US" spc="-10" dirty="0"/>
                  <a:t>o</a:t>
                </a:r>
                <a:r>
                  <a:rPr lang="en-US" spc="-5" dirty="0"/>
                  <a:t>f</a:t>
                </a:r>
                <a:r>
                  <a:rPr lang="en-US" spc="30" dirty="0"/>
                  <a:t> </a:t>
                </a:r>
                <a:r>
                  <a:rPr lang="en-US" spc="-10" dirty="0"/>
                  <a:t>th</a:t>
                </a:r>
                <a:r>
                  <a:rPr lang="en-US" spc="-5" dirty="0"/>
                  <a:t>e</a:t>
                </a:r>
                <a:r>
                  <a:rPr lang="en-US" spc="30" dirty="0"/>
                  <a:t> </a:t>
                </a:r>
                <a:r>
                  <a:rPr lang="en-US" spc="-5" dirty="0"/>
                  <a:t>s</a:t>
                </a:r>
                <a:r>
                  <a:rPr lang="en-US" spc="-10" dirty="0"/>
                  <a:t>oli</a:t>
                </a:r>
                <a:r>
                  <a:rPr lang="en-US" spc="-5" dirty="0"/>
                  <a:t>d</a:t>
                </a:r>
                <a:r>
                  <a:rPr lang="en-US" spc="30" dirty="0"/>
                  <a:t> </a:t>
                </a:r>
                <a:r>
                  <a:rPr lang="en-US" spc="-10" dirty="0"/>
                  <a:t>obtaine</a:t>
                </a:r>
                <a:r>
                  <a:rPr lang="en-US" spc="-5" dirty="0"/>
                  <a:t>d</a:t>
                </a:r>
                <a:r>
                  <a:rPr lang="en-US" spc="30" dirty="0"/>
                  <a:t> </a:t>
                </a:r>
                <a:r>
                  <a:rPr lang="en-US" spc="-10" dirty="0"/>
                  <a:t>b</a:t>
                </a:r>
                <a:r>
                  <a:rPr lang="en-US" spc="-5" dirty="0"/>
                  <a:t>y</a:t>
                </a:r>
                <a:r>
                  <a:rPr lang="en-US" spc="30" dirty="0"/>
                  <a:t> </a:t>
                </a:r>
                <a:r>
                  <a:rPr lang="en-US" spc="-10" dirty="0"/>
                  <a:t>rotatin</a:t>
                </a:r>
                <a:r>
                  <a:rPr lang="en-US" spc="-5" dirty="0"/>
                  <a:t>g</a:t>
                </a:r>
                <a:r>
                  <a:rPr lang="en-US" spc="30" dirty="0"/>
                  <a:t> </a:t>
                </a:r>
                <a:r>
                  <a:rPr lang="en-US" spc="-5" dirty="0"/>
                  <a:t>t</a:t>
                </a:r>
                <a:r>
                  <a:rPr lang="en-US" spc="-10" dirty="0"/>
                  <a:t>h</a:t>
                </a:r>
                <a:r>
                  <a:rPr lang="en-US" spc="-5" dirty="0"/>
                  <a:t>e</a:t>
                </a:r>
                <a:r>
                  <a:rPr lang="en-US" spc="30" dirty="0"/>
                  <a:t> </a:t>
                </a:r>
                <a:r>
                  <a:rPr lang="en-US" spc="-10" dirty="0"/>
                  <a:t>regio</a:t>
                </a:r>
                <a:r>
                  <a:rPr lang="en-US" spc="-5" dirty="0"/>
                  <a:t>n</a:t>
                </a:r>
                <a:r>
                  <a:rPr lang="en-US" spc="30" dirty="0"/>
                  <a:t> </a:t>
                </a:r>
                <a:r>
                  <a:rPr lang="en-US" spc="-10" dirty="0"/>
                  <a:t>unde</a:t>
                </a:r>
                <a:r>
                  <a:rPr lang="en-US" spc="-5" dirty="0"/>
                  <a:t>r</a:t>
                </a:r>
                <a:r>
                  <a:rPr lang="en-US" spc="30" dirty="0"/>
                  <a:t> </a:t>
                </a:r>
                <a:r>
                  <a:rPr lang="en-US" spc="-10" dirty="0"/>
                  <a:t>the grap</a:t>
                </a:r>
                <a:r>
                  <a:rPr lang="en-US" spc="-5" dirty="0"/>
                  <a:t>h </a:t>
                </a:r>
                <a:r>
                  <a:rPr lang="en-US" spc="-10" dirty="0"/>
                  <a:t>o</a:t>
                </a:r>
                <a:r>
                  <a:rPr lang="en-US" spc="-5" dirty="0"/>
                  <a:t>f</a:t>
                </a:r>
                <a:r>
                  <a:rPr lang="en-US" dirty="0"/>
                  <a:t> </a:t>
                </a:r>
                <a:r>
                  <a:rPr lang="en-US" spc="-35"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40" dirty="0"/>
                  <a:t> </a:t>
                </a:r>
                <a:r>
                  <a:rPr lang="en-US" spc="-5" dirty="0"/>
                  <a:t>1</a:t>
                </a:r>
                <a:r>
                  <a:rPr lang="en-US" spc="-30" dirty="0"/>
                  <a:t> </a:t>
                </a:r>
                <a:r>
                  <a:rPr lang="en-US" spc="-185" dirty="0"/>
                  <a:t>−</a:t>
                </a:r>
                <a:r>
                  <a:rPr lang="en-US" spc="-95" dirty="0"/>
                  <a:t> </a:t>
                </a:r>
                <a:r>
                  <a:rPr lang="en-US" spc="20" dirty="0"/>
                  <a:t>2</a:t>
                </a:r>
                <a:r>
                  <a:rPr lang="en-US" i="1" spc="-5" dirty="0"/>
                  <a:t>x</a:t>
                </a:r>
                <a:r>
                  <a:rPr lang="en-US" i="1" spc="60" dirty="0"/>
                  <a:t> </a:t>
                </a:r>
                <a:r>
                  <a:rPr lang="en-US" spc="-25" dirty="0"/>
                  <a:t>+</a:t>
                </a:r>
                <a:r>
                  <a:rPr lang="en-US" spc="-95" dirty="0"/>
                  <a:t> </a:t>
                </a:r>
                <a:r>
                  <a:rPr lang="en-US" spc="20" dirty="0"/>
                  <a:t>3</a:t>
                </a:r>
                <a:r>
                  <a:rPr lang="en-US" i="1" spc="-5" dirty="0"/>
                  <a:t>x</a:t>
                </a:r>
                <a:r>
                  <a:rPr lang="en-US" i="1" spc="-165" dirty="0"/>
                  <a:t> </a:t>
                </a:r>
                <a:r>
                  <a:rPr lang="en-US" baseline="25925" dirty="0"/>
                  <a:t>2</a:t>
                </a:r>
                <a:r>
                  <a:rPr lang="en-US" spc="120" baseline="25925" dirty="0"/>
                  <a:t> </a:t>
                </a:r>
                <a:r>
                  <a:rPr lang="en-US" spc="-185" dirty="0"/>
                  <a:t>−</a:t>
                </a:r>
                <a:r>
                  <a:rPr lang="en-US" spc="-95" dirty="0"/>
                  <a:t> </a:t>
                </a:r>
                <a:r>
                  <a:rPr lang="en-US" spc="20" dirty="0"/>
                  <a:t>2</a:t>
                </a:r>
                <a:r>
                  <a:rPr lang="en-US" i="1" spc="-5" dirty="0"/>
                  <a:t>x</a:t>
                </a:r>
                <a:r>
                  <a:rPr lang="en-US" i="1" spc="-165" dirty="0"/>
                  <a:t> </a:t>
                </a:r>
                <a:r>
                  <a:rPr lang="en-US" baseline="25925" dirty="0"/>
                  <a:t>3 </a:t>
                </a:r>
                <a:r>
                  <a:rPr lang="en-US" spc="-112" baseline="25925" dirty="0"/>
                  <a:t> </a:t>
                </a:r>
                <a:r>
                  <a:rPr lang="en-US" spc="-10" dirty="0"/>
                  <a:t>ove</a:t>
                </a:r>
                <a:r>
                  <a:rPr lang="en-US" spc="-5" dirty="0"/>
                  <a:t>r [0,</a:t>
                </a:r>
                <a:r>
                  <a:rPr lang="en-US" spc="-85" dirty="0"/>
                  <a:t> </a:t>
                </a:r>
                <a:r>
                  <a:rPr lang="en-US" spc="-10" dirty="0"/>
                  <a:t>1</a:t>
                </a:r>
                <a:r>
                  <a:rPr lang="en-US" spc="-5" dirty="0"/>
                  <a:t>]</a:t>
                </a:r>
                <a:r>
                  <a:rPr lang="en-US" dirty="0"/>
                  <a:t> </a:t>
                </a:r>
                <a:r>
                  <a:rPr lang="en-US" spc="-10" dirty="0"/>
                  <a:t>abou</a:t>
                </a:r>
                <a:r>
                  <a:rPr lang="en-US" spc="-5" dirty="0"/>
                  <a:t>t</a:t>
                </a:r>
                <a:r>
                  <a:rPr lang="en-US" dirty="0"/>
                  <a:t> </a:t>
                </a:r>
                <a:r>
                  <a:rPr lang="en-US" spc="-10" dirty="0"/>
                  <a:t>th</a:t>
                </a:r>
                <a:r>
                  <a:rPr lang="en-US" spc="-5" dirty="0"/>
                  <a:t>e</a:t>
                </a:r>
                <a:r>
                  <a:rPr lang="en-US" spc="60" dirty="0"/>
                  <a:t> </a:t>
                </a:r>
                <a:r>
                  <a:rPr lang="en-US" i="1" spc="45" dirty="0"/>
                  <a:t>y</a:t>
                </a:r>
                <a:r>
                  <a:rPr lang="en-US" spc="-5" dirty="0"/>
                  <a:t>-axis.</a:t>
                </a:r>
                <a:endParaRPr lang="en-US" dirty="0"/>
              </a:p>
              <a:p>
                <a:pPr marL="0" indent="0">
                  <a:lnSpc>
                    <a:spcPct val="100000"/>
                  </a:lnSpc>
                  <a:spcBef>
                    <a:spcPts val="590"/>
                  </a:spcBef>
                  <a:buNone/>
                </a:pPr>
                <a:r>
                  <a:rPr lang="en-US" b="1" spc="-5" dirty="0"/>
                  <a:t>Solution </a:t>
                </a:r>
                <a:r>
                  <a:rPr lang="en-US" b="1" spc="95" dirty="0"/>
                  <a:t> </a:t>
                </a:r>
                <a:r>
                  <a:rPr lang="en-US" spc="-10" dirty="0"/>
                  <a:t>The</a:t>
                </a:r>
                <a:r>
                  <a:rPr lang="en-US" dirty="0"/>
                  <a:t> </a:t>
                </a:r>
                <a:r>
                  <a:rPr lang="en-US" spc="-5" dirty="0"/>
                  <a:t>solid is </a:t>
                </a:r>
                <a:r>
                  <a:rPr lang="en-US" spc="-10" dirty="0"/>
                  <a:t>shown</a:t>
                </a:r>
                <a:r>
                  <a:rPr lang="en-US" spc="-5" dirty="0"/>
                  <a:t> in </a:t>
                </a:r>
                <a:r>
                  <a:rPr lang="en-US" spc="-15" dirty="0"/>
                  <a:t>F</a:t>
                </a:r>
                <a:r>
                  <a:rPr lang="en-US" spc="-5" dirty="0"/>
                  <a:t>igure </a:t>
                </a:r>
                <a:r>
                  <a:rPr lang="en-US" spc="-10" dirty="0"/>
                  <a:t>4</a:t>
                </a:r>
                <a:r>
                  <a:rPr lang="en-US" spc="-5" dirty="0"/>
                  <a:t>. </a:t>
                </a:r>
                <a:r>
                  <a:rPr lang="en-US" spc="-15" dirty="0"/>
                  <a:t>B</a:t>
                </a:r>
                <a:r>
                  <a:rPr lang="en-US" spc="-5" dirty="0"/>
                  <a:t>y </a:t>
                </a:r>
                <a:r>
                  <a:rPr lang="en-US" spc="-15" dirty="0"/>
                  <a:t>E</a:t>
                </a:r>
                <a:r>
                  <a:rPr lang="en-US" spc="-5" dirty="0"/>
                  <a:t>q. (2), </a:t>
                </a:r>
              </a:p>
              <a:p>
                <a:pPr marL="0" indent="0">
                  <a:lnSpc>
                    <a:spcPct val="100000"/>
                  </a:lnSpc>
                  <a:spcBef>
                    <a:spcPts val="59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m:t>
                          </m:r>
                        </m:e>
                      </m:nary>
                      <m:r>
                        <a:rPr lang="en-US" b="0" i="1" smtClean="0">
                          <a:latin typeface="Cambria Math" panose="02040503050406030204" pitchFamily="18" charset="0"/>
                          <a:ea typeface="Cambria Math" panose="02040503050406030204" pitchFamily="18" charset="0"/>
                        </a:rPr>
                        <m:t>𝑑𝑥</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3</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4</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5</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5</m:t>
                              </m:r>
                            </m:sup>
                          </m:sSup>
                        </m:e>
                      </m:d>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11</m:t>
                          </m:r>
                        </m:num>
                        <m:den>
                          <m:r>
                            <a:rPr lang="en-US" b="0" i="1" smtClean="0">
                              <a:latin typeface="Cambria Math" panose="02040503050406030204" pitchFamily="18" charset="0"/>
                              <a:ea typeface="Cambria Math" panose="02040503050406030204" pitchFamily="18" charset="0"/>
                            </a:rPr>
                            <m:t>30</m:t>
                          </m:r>
                        </m:den>
                      </m:f>
                      <m:r>
                        <a:rPr lang="en-US" b="0" i="1" smtClean="0">
                          <a:latin typeface="Cambria Math" panose="02040503050406030204" pitchFamily="18" charset="0"/>
                          <a:ea typeface="Cambria Math" panose="02040503050406030204" pitchFamily="18" charset="0"/>
                        </a:rPr>
                        <m:t>𝜋</m:t>
                      </m:r>
                    </m:oMath>
                  </m:oMathPara>
                </a14:m>
                <a:endParaRPr lang="en-US"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t="-901"/>
                </a:stretch>
              </a:blipFill>
            </p:spPr>
            <p:txBody>
              <a:bodyPr/>
              <a:lstStyle/>
              <a:p>
                <a:r>
                  <a:rPr lang="en-US">
                    <a:noFill/>
                  </a:rPr>
                  <a:t> </a:t>
                </a:r>
              </a:p>
            </p:txBody>
          </p:sp>
        </mc:Fallback>
      </mc:AlternateContent>
      <p:pic>
        <p:nvPicPr>
          <p:cNvPr id="4" name="Picture 3" descr="Two graphs show a function rotated about the y axis and the resulting solid of revolution.&#10;In the first graph, f of x equals 1 minus 2 x plus 3 x squared minus 2 x cubed, the x axis ranges from 0 to 1, points x and 1 are marked, where x is between 0 and 1. The y axis ranges from 0 to 1, with the point 1 marked. In quadrant 1, the curve begins on the y axis at y equals 1, has a negative slope, is concave up, then has an inflection point at approximately x equals x, changes to concave down, and ends on the x axis at x equals 1. A circular arrow is around the y axis. A vertical line segment connects the point x equals x to the curve of the function is labeled f of x. The height of that vertical line segment is labeled f of x. In the second graph, the x axis has the positive point x and 1 marked, where x is between 0 and 1, the negative x axis is not marked. The y axis has the point 1 marked, and the z axis is not shown. A circular solid has a radius from x equals 0 to x equals 1 and height y equals 1. The top of the solid is in the same shape as the curve of the function f of x. Inside the solid is the outline of a cylinder with radius x and height f of x.">
            <a:extLst>
              <a:ext uri="{FF2B5EF4-FFF2-40B4-BE49-F238E27FC236}">
                <a16:creationId xmlns="" xmlns:a16="http://schemas.microsoft.com/office/drawing/2014/main" id="{2D375061-5A86-4DCD-9986-3F03BEB11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1725" y="3429000"/>
            <a:ext cx="6639507" cy="2440442"/>
          </a:xfrm>
          <a:prstGeom prst="rect">
            <a:avLst/>
          </a:prstGeom>
        </p:spPr>
      </p:pic>
    </p:spTree>
    <p:extLst>
      <p:ext uri="{BB962C8B-B14F-4D97-AF65-F5344CB8AC3E}">
        <p14:creationId xmlns:p14="http://schemas.microsoft.com/office/powerpoint/2010/main" val="16869706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6.4  Volumes of Revolution: Cylindrical </a:t>
            </a:r>
            <a:r>
              <a:rPr lang="en-US" sz="3100" dirty="0"/>
              <a:t>Shells </a:t>
            </a:r>
            <a:r>
              <a:rPr lang="en-US" sz="3100" dirty="0" smtClean="0"/>
              <a:t>(6 </a:t>
            </a:r>
            <a:r>
              <a:rPr lang="en-US" sz="3100" dirty="0"/>
              <a:t>of 10)</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15" dirty="0">
                    <a:latin typeface="Times New Roman"/>
                    <a:cs typeface="Times New Roman"/>
                  </a:rPr>
                  <a:t>Whe</a:t>
                </a:r>
                <a:r>
                  <a:rPr lang="en-US" spc="-5" dirty="0">
                    <a:latin typeface="Times New Roman"/>
                    <a:cs typeface="Times New Roman"/>
                  </a:rPr>
                  <a:t>n</a:t>
                </a:r>
                <a:r>
                  <a:rPr lang="en-US" spc="4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rotat</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egio</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betwee</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graph</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10" dirty="0">
                    <a:latin typeface="Times New Roman"/>
                    <a:cs typeface="Times New Roman"/>
                  </a:rPr>
                  <a:t>tw</a:t>
                </a:r>
                <a:r>
                  <a:rPr lang="en-US" spc="-5" dirty="0">
                    <a:latin typeface="Times New Roman"/>
                    <a:cs typeface="Times New Roman"/>
                  </a:rPr>
                  <a:t>o</a:t>
                </a:r>
                <a:r>
                  <a:rPr lang="en-US" spc="40"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unction</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 </a:t>
                </a:r>
                <a:r>
                  <a:rPr lang="en-US" i="1" spc="-5" dirty="0">
                    <a:latin typeface="Times New Roman"/>
                    <a:cs typeface="Times New Roman"/>
                  </a:rPr>
                  <a:t>f</a:t>
                </a:r>
                <a:r>
                  <a:rPr lang="en-US" i="1"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65" dirty="0">
                    <a:latin typeface="Times New Roman"/>
                    <a:cs typeface="Times New Roman"/>
                  </a:rPr>
                  <a:t> </a:t>
                </a:r>
                <a:r>
                  <a:rPr lang="en-US" i="1" spc="-5" dirty="0">
                    <a:latin typeface="Times New Roman"/>
                    <a:cs typeface="Times New Roman"/>
                  </a:rPr>
                  <a:t>g</a:t>
                </a:r>
                <a:r>
                  <a:rPr lang="en-US" i="1" spc="80" dirty="0">
                    <a:latin typeface="Times New Roman"/>
                    <a:cs typeface="Times New Roman"/>
                  </a:rPr>
                  <a:t> </a:t>
                </a:r>
                <a:r>
                  <a:rPr lang="en-US" spc="-5" dirty="0">
                    <a:latin typeface="Times New Roman"/>
                    <a:cs typeface="Times New Roman"/>
                  </a:rPr>
                  <a:t>satisfying</a:t>
                </a:r>
              </a:p>
              <a:p>
                <a:pPr marL="36900" indent="0">
                  <a:lnSpc>
                    <a:spcPct val="100000"/>
                  </a:lnSpc>
                  <a:buNone/>
                </a:pPr>
                <a:r>
                  <a:rPr lang="en-US" spc="-5"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25" dirty="0">
                    <a:latin typeface="Times New Roman"/>
                    <a:cs typeface="Times New Roman"/>
                  </a:rPr>
                  <a:t> </a:t>
                </a:r>
                <a:r>
                  <a:rPr lang="en-US" spc="-50" dirty="0">
                    <a:latin typeface="Lucida Sans Unicode"/>
                    <a:cs typeface="Lucida Sans Unicode"/>
                  </a:rPr>
                  <a:t>≥</a:t>
                </a:r>
                <a:r>
                  <a:rPr lang="en-US" spc="-20" dirty="0">
                    <a:latin typeface="Lucida Sans Unicode"/>
                    <a:cs typeface="Lucida Sans Unicode"/>
                  </a:rPr>
                  <a:t>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vertica</a:t>
                </a:r>
                <a:r>
                  <a:rPr lang="en-US" spc="-5" dirty="0">
                    <a:latin typeface="Times New Roman"/>
                    <a:cs typeface="Times New Roman"/>
                  </a:rPr>
                  <a:t>l</a:t>
                </a:r>
                <a:r>
                  <a:rPr lang="en-US" spc="45" dirty="0">
                    <a:latin typeface="Times New Roman"/>
                    <a:cs typeface="Times New Roman"/>
                  </a:rPr>
                  <a:t> </a:t>
                </a:r>
                <a:r>
                  <a:rPr lang="en-US" spc="-10" dirty="0">
                    <a:latin typeface="Times New Roman"/>
                    <a:cs typeface="Times New Roman"/>
                  </a:rPr>
                  <a:t>segmen</a:t>
                </a:r>
                <a:r>
                  <a:rPr lang="en-US" spc="-5" dirty="0">
                    <a:latin typeface="Times New Roman"/>
                    <a:cs typeface="Times New Roman"/>
                  </a:rPr>
                  <a:t>t</a:t>
                </a:r>
                <a:r>
                  <a:rPr lang="en-US" spc="4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40" dirty="0">
                    <a:latin typeface="Times New Roman"/>
                    <a:cs typeface="Times New Roman"/>
                  </a:rPr>
                  <a:t> </a:t>
                </a:r>
                <a:r>
                  <a:rPr lang="en-US" spc="-10" dirty="0">
                    <a:latin typeface="Times New Roman"/>
                    <a:cs typeface="Times New Roman"/>
                  </a:rPr>
                  <a:t>locatio</a:t>
                </a:r>
                <a:r>
                  <a:rPr lang="en-US" spc="-5" dirty="0">
                    <a:latin typeface="Times New Roman"/>
                    <a:cs typeface="Times New Roman"/>
                  </a:rPr>
                  <a:t>n</a:t>
                </a:r>
                <a:r>
                  <a:rPr lang="en-US" spc="70" dirty="0">
                    <a:latin typeface="Times New Roman"/>
                    <a:cs typeface="Times New Roman"/>
                  </a:rPr>
                  <a:t> </a:t>
                </a:r>
                <a:r>
                  <a:rPr lang="en-US" i="1" spc="-5" dirty="0">
                    <a:latin typeface="Times New Roman"/>
                    <a:cs typeface="Times New Roman"/>
                  </a:rPr>
                  <a:t>x</a:t>
                </a:r>
                <a:r>
                  <a:rPr lang="en-US" i="1" dirty="0">
                    <a:latin typeface="Times New Roman"/>
                    <a:cs typeface="Times New Roman"/>
                  </a:rPr>
                  <a:t> </a:t>
                </a:r>
                <a:r>
                  <a:rPr lang="en-US" i="1" spc="-120" dirty="0">
                    <a:latin typeface="Times New Roman"/>
                    <a:cs typeface="Times New Roman"/>
                  </a:rPr>
                  <a:t> </a:t>
                </a:r>
                <a:r>
                  <a:rPr lang="en-US" spc="-10" dirty="0">
                    <a:latin typeface="Times New Roman"/>
                    <a:cs typeface="Times New Roman"/>
                  </a:rPr>
                  <a:t>generate</a:t>
                </a:r>
                <a:r>
                  <a:rPr lang="en-US" spc="-5" dirty="0">
                    <a:latin typeface="Times New Roman"/>
                    <a:cs typeface="Times New Roman"/>
                  </a:rPr>
                  <a:t>s</a:t>
                </a:r>
                <a:r>
                  <a:rPr lang="en-US" spc="45"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spc="-10" dirty="0">
                    <a:latin typeface="Times New Roman"/>
                    <a:cs typeface="Times New Roman"/>
                  </a:rPr>
                  <a:t>cylindrica</a:t>
                </a:r>
                <a:r>
                  <a:rPr lang="en-US" spc="-5" dirty="0">
                    <a:latin typeface="Times New Roman"/>
                    <a:cs typeface="Times New Roman"/>
                  </a:rPr>
                  <a:t>l</a:t>
                </a:r>
                <a:r>
                  <a:rPr lang="en-US" spc="45" dirty="0">
                    <a:latin typeface="Times New Roman"/>
                    <a:cs typeface="Times New Roman"/>
                  </a:rPr>
                  <a:t> </a:t>
                </a:r>
                <a:r>
                  <a:rPr lang="en-US" spc="-10" dirty="0">
                    <a:latin typeface="Times New Roman"/>
                    <a:cs typeface="Times New Roman"/>
                  </a:rPr>
                  <a:t>shel</a:t>
                </a:r>
                <a:r>
                  <a:rPr lang="en-US" spc="-5" dirty="0">
                    <a:latin typeface="Times New Roman"/>
                    <a:cs typeface="Times New Roman"/>
                  </a:rPr>
                  <a:t>l</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adiu</a:t>
                </a:r>
                <a:r>
                  <a:rPr lang="en-US" spc="-5" dirty="0">
                    <a:latin typeface="Times New Roman"/>
                    <a:cs typeface="Times New Roman"/>
                  </a:rPr>
                  <a:t>s</a:t>
                </a:r>
                <a:r>
                  <a:rPr lang="en-US" spc="70" dirty="0">
                    <a:latin typeface="Times New Roman"/>
                    <a:cs typeface="Times New Roman"/>
                  </a:rPr>
                  <a:t> </a:t>
                </a:r>
                <a:r>
                  <a:rPr lang="en-US" i="1" spc="-5" dirty="0">
                    <a:latin typeface="Times New Roman"/>
                    <a:cs typeface="Times New Roman"/>
                  </a:rPr>
                  <a:t>x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heigh</a:t>
                </a:r>
                <a:r>
                  <a:rPr lang="en-US" spc="-5" dirty="0">
                    <a:latin typeface="Times New Roman"/>
                    <a:cs typeface="Times New Roman"/>
                  </a:rPr>
                  <a:t>t</a:t>
                </a:r>
                <a:r>
                  <a:rPr lang="en-US" dirty="0">
                    <a:latin typeface="Times New Roman"/>
                    <a:cs typeface="Times New Roman"/>
                  </a:rPr>
                  <a:t> </a:t>
                </a:r>
                <a:r>
                  <a:rPr lang="en-US" spc="-35" dirty="0">
                    <a:latin typeface="Times New Roman"/>
                    <a:cs typeface="Times New Roman"/>
                  </a:rPr>
                  <a:t> </a:t>
                </a:r>
                <a:r>
                  <a:rPr lang="en-US" i="1" spc="-5" dirty="0">
                    <a:latin typeface="Times New Roman"/>
                    <a:cs typeface="Times New Roman"/>
                  </a:rPr>
                  <a:t>f</a:t>
                </a:r>
                <a:r>
                  <a:rPr lang="en-US" i="1" spc="-45"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30" dirty="0">
                    <a:latin typeface="Times New Roman"/>
                    <a:cs typeface="Times New Roman"/>
                  </a:rPr>
                  <a:t> </a:t>
                </a:r>
                <a:r>
                  <a:rPr lang="en-US" spc="-185" dirty="0">
                    <a:latin typeface="Lucida Sans Unicode"/>
                    <a:cs typeface="Lucida Sans Unicode"/>
                  </a:rPr>
                  <a:t>−</a:t>
                </a:r>
                <a:r>
                  <a:rPr lang="en-US" spc="-75" dirty="0">
                    <a:latin typeface="Lucida Sans Unicode"/>
                    <a:cs typeface="Lucida Sans Unicode"/>
                  </a:rPr>
                  <a:t> </a:t>
                </a:r>
                <a:r>
                  <a:rPr lang="en-US" i="1" spc="25" dirty="0">
                    <a:latin typeface="Times New Roman"/>
                    <a:cs typeface="Times New Roman"/>
                  </a:rPr>
                  <a:t>g</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 (Figure </a:t>
                </a:r>
                <a:r>
                  <a:rPr lang="en-US" spc="-10" dirty="0">
                    <a:latin typeface="Times New Roman"/>
                    <a:cs typeface="Times New Roman"/>
                  </a:rPr>
                  <a:t>6</a:t>
                </a:r>
                <a:r>
                  <a:rPr lang="en-US" spc="-5" dirty="0">
                    <a:latin typeface="Times New Roman"/>
                    <a:cs typeface="Times New Roman"/>
                  </a:rPr>
                  <a:t>). Therefore,</a:t>
                </a:r>
                <a:r>
                  <a:rPr lang="en-US" dirty="0">
                    <a:latin typeface="Times New Roman"/>
                    <a:cs typeface="Times New Roman"/>
                  </a:rPr>
                  <a:t> </a:t>
                </a:r>
                <a:r>
                  <a:rPr lang="en-US" spc="-5" dirty="0">
                    <a:latin typeface="Times New Roman"/>
                    <a:cs typeface="Times New Roman"/>
                  </a:rPr>
                  <a:t>the volume</a:t>
                </a:r>
                <a:r>
                  <a:rPr lang="en-US" dirty="0">
                    <a:latin typeface="Times New Roman"/>
                    <a:cs typeface="Times New Roman"/>
                  </a:rPr>
                  <a:t> </a:t>
                </a:r>
                <a:r>
                  <a:rPr lang="en-US" spc="-5" dirty="0">
                    <a:latin typeface="Times New Roman"/>
                    <a:cs typeface="Times New Roman"/>
                  </a:rPr>
                  <a:t>is</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a:rPr>
                        <m:t>𝑉</m:t>
                      </m:r>
                      <m:r>
                        <a:rPr lang="en-US" i="1">
                          <a:latin typeface="Cambria Math" panose="02040503050406030204" pitchFamily="18" charset="0"/>
                          <a:cs typeface="Times New Roman"/>
                        </a:rPr>
                        <m:t>=2</m:t>
                      </m:r>
                      <m:r>
                        <a:rPr lang="en-US" i="1">
                          <a:latin typeface="Cambria Math" panose="02040503050406030204" pitchFamily="18" charset="0"/>
                          <a:ea typeface="Cambria Math" panose="02040503050406030204" pitchFamily="18" charset="0"/>
                          <a:cs typeface="Times New Roman"/>
                        </a:rPr>
                        <m:t>𝜋</m:t>
                      </m:r>
                      <m:nary>
                        <m:naryPr>
                          <m:ctrlPr>
                            <a:rPr lang="en-US" i="1">
                              <a:latin typeface="Cambria Math" panose="02040503050406030204" pitchFamily="18" charset="0"/>
                              <a:cs typeface="Times New Roman"/>
                            </a:rPr>
                          </m:ctrlPr>
                        </m:naryPr>
                        <m:sub>
                          <m:r>
                            <m:rPr>
                              <m:brk m:alnAt="23"/>
                            </m:rPr>
                            <a:rPr lang="en-US" i="1">
                              <a:latin typeface="Cambria Math" panose="02040503050406030204" pitchFamily="18" charset="0"/>
                              <a:cs typeface="Times New Roman"/>
                            </a:rPr>
                            <m:t>𝑎</m:t>
                          </m:r>
                        </m:sub>
                        <m:sup>
                          <m:r>
                            <a:rPr lang="en-US" i="1">
                              <a:latin typeface="Cambria Math" panose="02040503050406030204" pitchFamily="18" charset="0"/>
                              <a:cs typeface="Times New Roman"/>
                            </a:rPr>
                            <m:t>𝑏</m:t>
                          </m:r>
                        </m:sup>
                        <m:e>
                          <m:r>
                            <m:rPr>
                              <m:nor/>
                            </m:rPr>
                            <a:rPr lang="en-US" spc="-10" dirty="0"/>
                            <m:t>radiu</m:t>
                          </m:r>
                          <m:r>
                            <m:rPr>
                              <m:nor/>
                            </m:rPr>
                            <a:rPr lang="en-US" spc="-5" dirty="0"/>
                            <m:t>s</m:t>
                          </m:r>
                          <m:r>
                            <a:rPr lang="en-US" i="1" spc="-5" dirty="0">
                              <a:latin typeface="Cambria Math" panose="02040503050406030204" pitchFamily="18" charset="0"/>
                              <a:ea typeface="Cambria Math" panose="02040503050406030204" pitchFamily="18" charset="0"/>
                              <a:cs typeface="Times New Roman"/>
                            </a:rPr>
                            <m:t>∙</m:t>
                          </m:r>
                          <m:r>
                            <m:rPr>
                              <m:nor/>
                            </m:rPr>
                            <a:rPr lang="en-US" spc="-10" dirty="0"/>
                            <m:t>heigh</m:t>
                          </m:r>
                          <m:r>
                            <m:rPr>
                              <m:nor/>
                            </m:rPr>
                            <a:rPr lang="en-US" spc="-5" dirty="0"/>
                            <m:t>t</m:t>
                          </m:r>
                          <m:r>
                            <m:rPr>
                              <m:nor/>
                            </m:rPr>
                            <a:rPr lang="en-US" dirty="0"/>
                            <m:t> </m:t>
                          </m:r>
                          <m:r>
                            <m:rPr>
                              <m:nor/>
                            </m:rPr>
                            <a:rPr lang="en-US" spc="-10" dirty="0"/>
                            <m:t>o</m:t>
                          </m:r>
                          <m:r>
                            <m:rPr>
                              <m:nor/>
                            </m:rPr>
                            <a:rPr lang="en-US" spc="-5" dirty="0"/>
                            <m:t>f</m:t>
                          </m:r>
                          <m:r>
                            <m:rPr>
                              <m:nor/>
                            </m:rPr>
                            <a:rPr lang="en-US" spc="-5" dirty="0"/>
                            <m:t> </m:t>
                          </m:r>
                          <m:r>
                            <m:rPr>
                              <m:nor/>
                            </m:rPr>
                            <a:rPr lang="en-US" spc="-10" dirty="0"/>
                            <m:t>shel</m:t>
                          </m:r>
                          <m:r>
                            <m:rPr>
                              <m:nor/>
                            </m:rPr>
                            <a:rPr lang="en-US" spc="-5" dirty="0"/>
                            <m:t>l</m:t>
                          </m:r>
                          <m:r>
                            <a:rPr lang="en-US" i="1" spc="-5" dirty="0">
                              <a:latin typeface="Cambria Math" panose="02040503050406030204" pitchFamily="18" charset="0"/>
                              <a:ea typeface="Cambria Math" panose="02040503050406030204" pitchFamily="18" charset="0"/>
                              <a:cs typeface="Times New Roman"/>
                            </a:rPr>
                            <m:t>∙</m:t>
                          </m:r>
                          <m:r>
                            <m:rPr>
                              <m:nor/>
                            </m:rPr>
                            <a:rPr lang="en-US" i="1" spc="95" dirty="0"/>
                            <m:t>d</m:t>
                          </m:r>
                          <m:r>
                            <m:rPr>
                              <m:nor/>
                            </m:rPr>
                            <a:rPr lang="en-US" i="1" spc="-5" dirty="0"/>
                            <m:t>x</m:t>
                          </m:r>
                          <m:r>
                            <a:rPr lang="en-US" i="1" spc="-5" dirty="0">
                              <a:latin typeface="Cambria Math" panose="02040503050406030204" pitchFamily="18" charset="0"/>
                              <a:cs typeface="Times New Roman"/>
                            </a:rPr>
                            <m:t>=2</m:t>
                          </m:r>
                          <m:r>
                            <a:rPr lang="en-US" i="1" spc="-5">
                              <a:latin typeface="Cambria Math" panose="02040503050406030204" pitchFamily="18" charset="0"/>
                              <a:ea typeface="Cambria Math" panose="02040503050406030204" pitchFamily="18" charset="0"/>
                              <a:cs typeface="Times New Roman"/>
                            </a:rPr>
                            <m:t>𝜋</m:t>
                          </m:r>
                          <m:nary>
                            <m:naryPr>
                              <m:ctrlPr>
                                <a:rPr lang="en-US" i="1" spc="-5">
                                  <a:latin typeface="Cambria Math" panose="02040503050406030204" pitchFamily="18" charset="0"/>
                                  <a:ea typeface="Cambria Math" panose="02040503050406030204" pitchFamily="18" charset="0"/>
                                  <a:cs typeface="Times New Roman"/>
                                </a:rPr>
                              </m:ctrlPr>
                            </m:naryPr>
                            <m:sub>
                              <m:r>
                                <m:rPr>
                                  <m:brk m:alnAt="23"/>
                                </m:rPr>
                                <a:rPr lang="en-US" i="1" spc="-5">
                                  <a:latin typeface="Cambria Math" panose="02040503050406030204" pitchFamily="18" charset="0"/>
                                  <a:ea typeface="Cambria Math" panose="02040503050406030204" pitchFamily="18" charset="0"/>
                                  <a:cs typeface="Times New Roman"/>
                                </a:rPr>
                                <m:t>𝑎</m:t>
                              </m:r>
                            </m:sub>
                            <m:sup>
                              <m:r>
                                <a:rPr lang="en-US" i="1" spc="-5">
                                  <a:latin typeface="Cambria Math" panose="02040503050406030204" pitchFamily="18" charset="0"/>
                                  <a:ea typeface="Cambria Math" panose="02040503050406030204" pitchFamily="18" charset="0"/>
                                  <a:cs typeface="Times New Roman"/>
                                </a:rPr>
                                <m:t>𝑏</m:t>
                              </m:r>
                            </m:sup>
                            <m:e>
                              <m:r>
                                <a:rPr lang="en-US" i="1" spc="-5">
                                  <a:latin typeface="Cambria Math" panose="02040503050406030204" pitchFamily="18" charset="0"/>
                                  <a:ea typeface="Cambria Math" panose="02040503050406030204" pitchFamily="18" charset="0"/>
                                  <a:cs typeface="Times New Roman"/>
                                </a:rPr>
                                <m:t>𝑥</m:t>
                              </m:r>
                              <m:r>
                                <a:rPr lang="en-US" b="0" i="1" spc="-5" smtClean="0">
                                  <a:latin typeface="Cambria Math" panose="02040503050406030204" pitchFamily="18" charset="0"/>
                                  <a:ea typeface="Cambria Math" panose="02040503050406030204" pitchFamily="18" charset="0"/>
                                  <a:cs typeface="Times New Roman"/>
                                </a:rPr>
                                <m:t>(</m:t>
                              </m:r>
                              <m:r>
                                <a:rPr lang="en-US" i="1" spc="-5">
                                  <a:latin typeface="Cambria Math" panose="02040503050406030204" pitchFamily="18" charset="0"/>
                                  <a:ea typeface="Cambria Math" panose="02040503050406030204" pitchFamily="18" charset="0"/>
                                  <a:cs typeface="Times New Roman"/>
                                </a:rPr>
                                <m:t>𝑓</m:t>
                              </m:r>
                              <m:d>
                                <m:dPr>
                                  <m:ctrlPr>
                                    <a:rPr lang="en-US" i="1" spc="-5">
                                      <a:latin typeface="Cambria Math" panose="02040503050406030204" pitchFamily="18" charset="0"/>
                                      <a:ea typeface="Cambria Math" panose="02040503050406030204" pitchFamily="18" charset="0"/>
                                      <a:cs typeface="Times New Roman"/>
                                    </a:rPr>
                                  </m:ctrlPr>
                                </m:dPr>
                                <m:e>
                                  <m:r>
                                    <a:rPr lang="en-US" i="1" spc="-5">
                                      <a:latin typeface="Cambria Math" panose="02040503050406030204" pitchFamily="18" charset="0"/>
                                      <a:ea typeface="Cambria Math" panose="02040503050406030204" pitchFamily="18" charset="0"/>
                                      <a:cs typeface="Times New Roman"/>
                                    </a:rPr>
                                    <m:t>𝑥</m:t>
                                  </m:r>
                                </m:e>
                              </m:d>
                              <m:r>
                                <a:rPr lang="en-US" b="0" i="1" spc="-5" smtClean="0">
                                  <a:latin typeface="Cambria Math" panose="02040503050406030204" pitchFamily="18" charset="0"/>
                                  <a:ea typeface="Cambria Math" panose="02040503050406030204" pitchFamily="18" charset="0"/>
                                  <a:cs typeface="Times New Roman"/>
                                </a:rPr>
                                <m:t>−</m:t>
                              </m:r>
                              <m:r>
                                <a:rPr lang="en-US" b="0" i="1" spc="-5" smtClean="0">
                                  <a:latin typeface="Cambria Math" panose="02040503050406030204" pitchFamily="18" charset="0"/>
                                  <a:ea typeface="Cambria Math" panose="02040503050406030204" pitchFamily="18" charset="0"/>
                                  <a:cs typeface="Times New Roman"/>
                                </a:rPr>
                                <m:t>𝑔</m:t>
                              </m:r>
                              <m:d>
                                <m:dPr>
                                  <m:ctrlPr>
                                    <a:rPr lang="en-US" b="0" i="1" spc="-5" smtClean="0">
                                      <a:latin typeface="Cambria Math" panose="02040503050406030204" pitchFamily="18" charset="0"/>
                                      <a:ea typeface="Cambria Math" panose="02040503050406030204" pitchFamily="18" charset="0"/>
                                      <a:cs typeface="Times New Roman"/>
                                    </a:rPr>
                                  </m:ctrlPr>
                                </m:dPr>
                                <m:e>
                                  <m:r>
                                    <a:rPr lang="en-US" b="0" i="1" spc="-5" smtClean="0">
                                      <a:latin typeface="Cambria Math" panose="02040503050406030204" pitchFamily="18" charset="0"/>
                                      <a:ea typeface="Cambria Math" panose="02040503050406030204" pitchFamily="18" charset="0"/>
                                      <a:cs typeface="Times New Roman"/>
                                    </a:rPr>
                                    <m:t>𝑥</m:t>
                                  </m:r>
                                </m:e>
                              </m:d>
                              <m:r>
                                <a:rPr lang="en-US" b="0" i="1" spc="-5" smtClean="0">
                                  <a:latin typeface="Cambria Math" panose="02040503050406030204" pitchFamily="18" charset="0"/>
                                  <a:ea typeface="Cambria Math" panose="02040503050406030204" pitchFamily="18" charset="0"/>
                                  <a:cs typeface="Times New Roman"/>
                                </a:rPr>
                                <m:t>)</m:t>
                              </m:r>
                            </m:e>
                          </m:nary>
                          <m:r>
                            <a:rPr lang="en-US" i="1" spc="-5">
                              <a:latin typeface="Cambria Math" panose="02040503050406030204" pitchFamily="18" charset="0"/>
                              <a:ea typeface="Cambria Math" panose="02040503050406030204" pitchFamily="18" charset="0"/>
                              <a:cs typeface="Times New Roman"/>
                            </a:rPr>
                            <m:t>𝑑𝑥</m:t>
                          </m:r>
                          <m:r>
                            <a:rPr lang="en-US" i="1" spc="-5">
                              <a:latin typeface="Cambria Math" panose="02040503050406030204" pitchFamily="18" charset="0"/>
                              <a:ea typeface="Cambria Math" panose="02040503050406030204" pitchFamily="18" charset="0"/>
                              <a:cs typeface="Times New Roman"/>
                            </a:rPr>
                            <m:t>.</m:t>
                          </m:r>
                        </m:e>
                      </m:nary>
                    </m:oMath>
                  </m:oMathPara>
                </a14:m>
                <a:endParaRPr lang="en-US"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901"/>
                </a:stretch>
              </a:blipFill>
            </p:spPr>
            <p:txBody>
              <a:bodyPr/>
              <a:lstStyle/>
              <a:p>
                <a:r>
                  <a:rPr lang="en-US">
                    <a:noFill/>
                  </a:rPr>
                  <a:t> </a:t>
                </a:r>
              </a:p>
            </p:txBody>
          </p:sp>
        </mc:Fallback>
      </mc:AlternateContent>
      <p:pic>
        <p:nvPicPr>
          <p:cNvPr id="4" name="Picture 3" descr="Two graphs show the area between two functions rotated about the y axis and the resulting solid of revolution.&#10;In the first graph, the x axis has the point x labeled. The y axis is not scaled. In quadrant 1, the curve of y equals f of x starts on the y axis, is concave down, and ends at an x value greater than the labeled x point on the x axis. The curve of g of x begins lower on the y axis, is concave up, and ends at the same x value yet is below the ending point of the curve of f of x, thus, a gap exists between the curves of the two functions. The region between the curves from the y axis to where both functions end on the graph is shaded. A vertical line segment connects the two curves at the point x equals x. The height of the line segment is labeled f of x minus g of x. A circular arrow is around the y axis. In the second graph, the x axis has a tick mark on the negative x axis and the point x on the positive x axis. The y axis is not scaled, and the z axis is not shown. A circular solid is above the x axis plane and has maximum vertical width on the y axis. Extending out from the y axis, top of the solid is in the same shape as the curve of the function f of x and the bottom of the solid is the same shape as the curve of the function g of x. Inside the solid is the outline of a cylinder with radius x and height f of x.">
            <a:extLst>
              <a:ext uri="{FF2B5EF4-FFF2-40B4-BE49-F238E27FC236}">
                <a16:creationId xmlns="" xmlns:a16="http://schemas.microsoft.com/office/drawing/2014/main" id="{33A06B79-4372-499D-9A9B-9D484E089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462" y="3740426"/>
            <a:ext cx="7013262" cy="2041396"/>
          </a:xfrm>
          <a:prstGeom prst="rect">
            <a:avLst/>
          </a:prstGeom>
        </p:spPr>
      </p:pic>
    </p:spTree>
    <p:extLst>
      <p:ext uri="{BB962C8B-B14F-4D97-AF65-F5344CB8AC3E}">
        <p14:creationId xmlns:p14="http://schemas.microsoft.com/office/powerpoint/2010/main" val="3051724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6.4  Volumes of Revolution: Cylindrical </a:t>
            </a:r>
            <a:r>
              <a:rPr lang="en-US" sz="3100" dirty="0"/>
              <a:t>Shells </a:t>
            </a:r>
            <a:r>
              <a:rPr lang="en-US" sz="3100" dirty="0" smtClean="0"/>
              <a:t>(7 </a:t>
            </a:r>
            <a:r>
              <a:rPr lang="en-US" sz="3100" dirty="0"/>
              <a:t>of 10)</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652760" cy="4737652"/>
              </a:xfrm>
            </p:spPr>
            <p:txBody>
              <a:bodyPr>
                <a:noAutofit/>
              </a:bodyPr>
              <a:lstStyle/>
              <a:p>
                <a:pPr marL="0" marR="5080" indent="0" algn="just">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b="1" spc="-15" dirty="0"/>
                  <a:t>Region</a:t>
                </a:r>
                <a:r>
                  <a:rPr lang="en-US" b="1" dirty="0"/>
                  <a:t> </a:t>
                </a:r>
                <a:r>
                  <a:rPr lang="en-US" b="1" spc="-105" dirty="0"/>
                  <a:t> </a:t>
                </a:r>
                <a:r>
                  <a:rPr lang="en-US" b="1" spc="-40" dirty="0"/>
                  <a:t>Betwee</a:t>
                </a:r>
                <a:r>
                  <a:rPr lang="en-US" b="1" spc="-35" dirty="0"/>
                  <a:t>n</a:t>
                </a:r>
                <a:r>
                  <a:rPr lang="en-US" b="1" dirty="0"/>
                  <a:t> </a:t>
                </a:r>
                <a:r>
                  <a:rPr lang="en-US" b="1" spc="-105" dirty="0"/>
                  <a:t> </a:t>
                </a:r>
                <a:r>
                  <a:rPr lang="en-US" b="1" spc="-60" dirty="0"/>
                  <a:t>T</a:t>
                </a:r>
                <a:r>
                  <a:rPr lang="en-US" b="1" spc="-90" dirty="0"/>
                  <a:t>w</a:t>
                </a:r>
                <a:r>
                  <a:rPr lang="en-US" b="1" spc="-45" dirty="0"/>
                  <a:t>o</a:t>
                </a:r>
                <a:r>
                  <a:rPr lang="en-US" b="1" dirty="0"/>
                  <a:t> </a:t>
                </a:r>
                <a:r>
                  <a:rPr lang="en-US" b="1" spc="-105" dirty="0"/>
                  <a:t> </a:t>
                </a:r>
                <a:r>
                  <a:rPr lang="en-US" b="1" spc="-15" dirty="0"/>
                  <a:t>Curve</a:t>
                </a:r>
                <a:r>
                  <a:rPr lang="en-US" b="1" spc="-10" dirty="0"/>
                  <a:t>s</a:t>
                </a:r>
                <a:r>
                  <a:rPr lang="en-US" b="1" dirty="0"/>
                  <a:t> </a:t>
                </a:r>
                <a:r>
                  <a:rPr lang="en-US" spc="-10" dirty="0"/>
                  <a:t>Fin</a:t>
                </a:r>
                <a:r>
                  <a:rPr lang="en-US" spc="-5" dirty="0"/>
                  <a:t>d</a:t>
                </a:r>
                <a:r>
                  <a:rPr lang="en-US" spc="60" dirty="0"/>
                  <a:t> </a:t>
                </a:r>
                <a:r>
                  <a:rPr lang="en-US" spc="-10" dirty="0"/>
                  <a:t>th</a:t>
                </a:r>
                <a:r>
                  <a:rPr lang="en-US" spc="-5" dirty="0"/>
                  <a:t>e</a:t>
                </a:r>
                <a:r>
                  <a:rPr lang="en-US" spc="60" dirty="0"/>
                  <a:t> </a:t>
                </a:r>
                <a:r>
                  <a:rPr lang="en-US" spc="-15" dirty="0"/>
                  <a:t>volum</a:t>
                </a:r>
                <a:r>
                  <a:rPr lang="en-US" spc="-5" dirty="0"/>
                  <a:t>e</a:t>
                </a:r>
                <a:r>
                  <a:rPr lang="en-US" spc="90" dirty="0"/>
                  <a:t> </a:t>
                </a:r>
                <a:r>
                  <a:rPr lang="en-US" i="1" spc="-10" dirty="0"/>
                  <a:t>V</a:t>
                </a:r>
                <a:r>
                  <a:rPr lang="en-US" i="1" dirty="0"/>
                  <a:t> </a:t>
                </a:r>
                <a:r>
                  <a:rPr lang="en-US" i="1" spc="-40" dirty="0"/>
                  <a:t> </a:t>
                </a:r>
                <a:r>
                  <a:rPr lang="en-US" spc="-10" dirty="0"/>
                  <a:t>obtaine</a:t>
                </a:r>
                <a:r>
                  <a:rPr lang="en-US" spc="-5" dirty="0"/>
                  <a:t>d</a:t>
                </a:r>
                <a:r>
                  <a:rPr lang="en-US" spc="60" dirty="0"/>
                  <a:t> </a:t>
                </a:r>
                <a:r>
                  <a:rPr lang="en-US" spc="-10" dirty="0"/>
                  <a:t>b</a:t>
                </a:r>
                <a:r>
                  <a:rPr lang="en-US" spc="-5" dirty="0"/>
                  <a:t>y</a:t>
                </a:r>
                <a:r>
                  <a:rPr lang="en-US" spc="60" dirty="0"/>
                  <a:t> </a:t>
                </a:r>
                <a:r>
                  <a:rPr lang="en-US" spc="-10" dirty="0"/>
                  <a:t>rotating th</a:t>
                </a:r>
                <a:r>
                  <a:rPr lang="en-US" spc="-5" dirty="0"/>
                  <a:t>e</a:t>
                </a:r>
                <a:r>
                  <a:rPr lang="en-US" spc="-35" dirty="0"/>
                  <a:t> </a:t>
                </a:r>
                <a:r>
                  <a:rPr lang="en-US" spc="-5" dirty="0"/>
                  <a:t>r</a:t>
                </a:r>
                <a:r>
                  <a:rPr lang="en-US" spc="-10" dirty="0"/>
                  <a:t>egio</a:t>
                </a:r>
                <a:r>
                  <a:rPr lang="en-US" spc="-5" dirty="0"/>
                  <a:t>n</a:t>
                </a:r>
                <a:r>
                  <a:rPr lang="en-US" spc="-35" dirty="0"/>
                  <a:t> </a:t>
                </a:r>
                <a:r>
                  <a:rPr lang="en-US" spc="-10" dirty="0"/>
                  <a:t>enclose</a:t>
                </a:r>
                <a:r>
                  <a:rPr lang="en-US" spc="-5" dirty="0"/>
                  <a:t>d</a:t>
                </a:r>
                <a:r>
                  <a:rPr lang="en-US" spc="-35" dirty="0"/>
                  <a:t> </a:t>
                </a:r>
                <a:r>
                  <a:rPr lang="en-US" spc="-10" dirty="0"/>
                  <a:t>b</a:t>
                </a:r>
                <a:r>
                  <a:rPr lang="en-US" spc="-5" dirty="0"/>
                  <a:t>y</a:t>
                </a:r>
                <a:r>
                  <a:rPr lang="en-US" spc="-35" dirty="0"/>
                  <a:t> </a:t>
                </a:r>
                <a:r>
                  <a:rPr lang="en-US" spc="-10" dirty="0"/>
                  <a:t>th</a:t>
                </a:r>
                <a:r>
                  <a:rPr lang="en-US" spc="-5" dirty="0"/>
                  <a:t>e</a:t>
                </a:r>
                <a:r>
                  <a:rPr lang="en-US" spc="-35" dirty="0"/>
                  <a:t> </a:t>
                </a:r>
                <a:r>
                  <a:rPr lang="en-US" spc="-10" dirty="0"/>
                  <a:t>graph</a:t>
                </a:r>
                <a:r>
                  <a:rPr lang="en-US" spc="-5" dirty="0"/>
                  <a:t>s</a:t>
                </a:r>
                <a:r>
                  <a:rPr lang="en-US" spc="-35" dirty="0"/>
                  <a:t> </a:t>
                </a:r>
                <a:r>
                  <a:rPr lang="en-US" spc="-10" dirty="0"/>
                  <a:t>o</a:t>
                </a:r>
                <a:r>
                  <a:rPr lang="en-US" spc="-5" dirty="0"/>
                  <a:t>f</a:t>
                </a:r>
                <a:r>
                  <a:rPr lang="en-US" dirty="0"/>
                  <a:t> </a:t>
                </a:r>
                <a:r>
                  <a:rPr lang="en-US" spc="-70" dirty="0"/>
                  <a:t> </a:t>
                </a:r>
                <a:r>
                  <a:rPr lang="en-US" i="1" spc="-5" dirty="0"/>
                  <a:t>f</a:t>
                </a:r>
                <a:r>
                  <a:rPr lang="en-US" i="1" spc="-45" dirty="0"/>
                  <a:t> </a:t>
                </a:r>
                <a:r>
                  <a:rPr lang="en-US" spc="20" dirty="0"/>
                  <a:t>(</a:t>
                </a:r>
                <a:r>
                  <a:rPr lang="en-US" i="1" spc="-5" dirty="0"/>
                  <a:t>x</a:t>
                </a:r>
                <a:r>
                  <a:rPr lang="en-US" spc="-5" dirty="0"/>
                  <a:t>)</a:t>
                </a:r>
                <a:r>
                  <a:rPr lang="en-US" spc="25" dirty="0"/>
                  <a:t> </a:t>
                </a:r>
                <a:r>
                  <a:rPr lang="en-US" spc="-25" dirty="0"/>
                  <a:t>=</a:t>
                </a:r>
                <a:r>
                  <a:rPr lang="en-US" spc="-15" dirty="0"/>
                  <a:t> </a:t>
                </a:r>
                <a:r>
                  <a:rPr lang="en-US" i="1" spc="-5" dirty="0"/>
                  <a:t>x</a:t>
                </a:r>
                <a:r>
                  <a:rPr lang="en-US" i="1" spc="-165" dirty="0"/>
                  <a:t> </a:t>
                </a:r>
                <a:r>
                  <a:rPr lang="en-US" spc="-5" dirty="0"/>
                  <a:t>(5</a:t>
                </a:r>
                <a:r>
                  <a:rPr lang="en-US" spc="-30" dirty="0"/>
                  <a:t> </a:t>
                </a:r>
                <a:r>
                  <a:rPr lang="en-US" spc="-185" dirty="0"/>
                  <a:t>−</a:t>
                </a:r>
                <a:r>
                  <a:rPr lang="en-US" spc="-70" dirty="0"/>
                  <a:t> </a:t>
                </a:r>
                <a:r>
                  <a:rPr lang="en-US" i="1" spc="-5" dirty="0"/>
                  <a:t>x</a:t>
                </a:r>
                <a:r>
                  <a:rPr lang="en-US" i="1" spc="-165" dirty="0"/>
                  <a:t> </a:t>
                </a:r>
                <a:r>
                  <a:rPr lang="en-US" spc="-5" dirty="0"/>
                  <a:t>)</a:t>
                </a:r>
                <a:r>
                  <a:rPr lang="en-US" spc="-35" dirty="0"/>
                  <a:t> </a:t>
                </a:r>
                <a:r>
                  <a:rPr lang="en-US" spc="-10" dirty="0"/>
                  <a:t>an</a:t>
                </a:r>
                <a:r>
                  <a:rPr lang="en-US" spc="-5" dirty="0"/>
                  <a:t>d</a:t>
                </a:r>
                <a:r>
                  <a:rPr lang="en-US" spc="-15" dirty="0"/>
                  <a:t> </a:t>
                </a:r>
                <a:r>
                  <a:rPr lang="en-US" i="1" spc="25" dirty="0"/>
                  <a:t>g</a:t>
                </a:r>
                <a:r>
                  <a:rPr lang="en-US" spc="20" dirty="0"/>
                  <a:t>(</a:t>
                </a:r>
                <a:r>
                  <a:rPr lang="en-US" i="1" spc="-5" dirty="0"/>
                  <a:t>x</a:t>
                </a:r>
                <a:r>
                  <a:rPr lang="en-US" spc="-5" dirty="0"/>
                  <a:t>)</a:t>
                </a:r>
                <a:r>
                  <a:rPr lang="en-US" spc="25" dirty="0"/>
                  <a:t> </a:t>
                </a:r>
                <a:r>
                  <a:rPr lang="en-US" spc="-25" dirty="0"/>
                  <a:t>=</a:t>
                </a:r>
                <a:r>
                  <a:rPr lang="en-US" spc="-40" dirty="0"/>
                  <a:t> </a:t>
                </a:r>
                <a:r>
                  <a:rPr lang="en-US" spc="-5" dirty="0"/>
                  <a:t>8</a:t>
                </a:r>
                <a:r>
                  <a:rPr lang="en-US" spc="-30" dirty="0"/>
                  <a:t> </a:t>
                </a:r>
                <a:r>
                  <a:rPr lang="en-US" spc="-185" dirty="0"/>
                  <a:t>−</a:t>
                </a:r>
                <a:r>
                  <a:rPr lang="en-US" spc="-70" dirty="0"/>
                  <a:t> </a:t>
                </a:r>
                <a:r>
                  <a:rPr lang="en-US" i="1" spc="-5" dirty="0"/>
                  <a:t>x</a:t>
                </a:r>
                <a:r>
                  <a:rPr lang="en-US" i="1" spc="-165" dirty="0"/>
                  <a:t> </a:t>
                </a:r>
                <a:r>
                  <a:rPr lang="en-US" spc="-5" dirty="0"/>
                  <a:t>(5</a:t>
                </a:r>
                <a:r>
                  <a:rPr lang="en-US" spc="-30" dirty="0"/>
                  <a:t> </a:t>
                </a:r>
                <a:r>
                  <a:rPr lang="en-US" spc="-185" dirty="0"/>
                  <a:t>−</a:t>
                </a:r>
                <a:r>
                  <a:rPr lang="en-US" spc="-70" dirty="0"/>
                  <a:t> </a:t>
                </a:r>
                <a:r>
                  <a:rPr lang="en-US" i="1" spc="-5" dirty="0"/>
                  <a:t>x</a:t>
                </a:r>
                <a:r>
                  <a:rPr lang="en-US" i="1" spc="-165" dirty="0"/>
                  <a:t> </a:t>
                </a:r>
                <a:r>
                  <a:rPr lang="en-US" spc="-5" dirty="0"/>
                  <a:t>)</a:t>
                </a:r>
                <a:r>
                  <a:rPr lang="en-US" spc="-35" dirty="0"/>
                  <a:t> </a:t>
                </a:r>
                <a:r>
                  <a:rPr lang="en-US" spc="-10" dirty="0"/>
                  <a:t>abou</a:t>
                </a:r>
                <a:r>
                  <a:rPr lang="en-US" spc="-5" dirty="0"/>
                  <a:t>t</a:t>
                </a:r>
                <a:r>
                  <a:rPr lang="en-US" spc="-35" dirty="0"/>
                  <a:t> </a:t>
                </a:r>
                <a:r>
                  <a:rPr lang="en-US" spc="-10" dirty="0"/>
                  <a:t>the </a:t>
                </a:r>
                <a:r>
                  <a:rPr lang="en-US" i="1" spc="45" dirty="0"/>
                  <a:t>y</a:t>
                </a:r>
                <a:r>
                  <a:rPr lang="en-US" spc="-5" dirty="0"/>
                  <a:t>-axis.</a:t>
                </a:r>
                <a:endParaRPr lang="en-US" dirty="0"/>
              </a:p>
              <a:p>
                <a:pPr marL="0" marR="5080" indent="0" algn="just">
                  <a:lnSpc>
                    <a:spcPct val="105300"/>
                  </a:lnSpc>
                  <a:spcBef>
                    <a:spcPts val="530"/>
                  </a:spcBef>
                  <a:buNone/>
                </a:pPr>
                <a:r>
                  <a:rPr lang="en-US" b="1" spc="-5" dirty="0"/>
                  <a:t>Solution </a:t>
                </a:r>
                <a:r>
                  <a:rPr lang="en-US" b="1" spc="95" dirty="0"/>
                  <a:t> </a:t>
                </a:r>
                <a:r>
                  <a:rPr lang="en-US" spc="-5" dirty="0"/>
                  <a:t>First,</a:t>
                </a:r>
                <a:r>
                  <a:rPr lang="en-US" spc="50" dirty="0"/>
                  <a:t> </a:t>
                </a:r>
                <a:r>
                  <a:rPr lang="en-US" spc="-5" dirty="0"/>
                  <a:t>find</a:t>
                </a:r>
                <a:r>
                  <a:rPr lang="en-US" spc="50" dirty="0"/>
                  <a:t> </a:t>
                </a:r>
                <a:r>
                  <a:rPr lang="en-US" spc="-5" dirty="0"/>
                  <a:t>the</a:t>
                </a:r>
                <a:r>
                  <a:rPr lang="en-US" spc="50" dirty="0"/>
                  <a:t> </a:t>
                </a:r>
                <a:r>
                  <a:rPr lang="en-US" spc="-5" dirty="0"/>
                  <a:t>points</a:t>
                </a:r>
                <a:r>
                  <a:rPr lang="en-US" spc="50" dirty="0"/>
                  <a:t> </a:t>
                </a:r>
                <a:r>
                  <a:rPr lang="en-US" spc="-10" dirty="0"/>
                  <a:t>o</a:t>
                </a:r>
                <a:r>
                  <a:rPr lang="en-US" spc="-5" dirty="0"/>
                  <a:t>f</a:t>
                </a:r>
                <a:r>
                  <a:rPr lang="en-US" spc="50" dirty="0"/>
                  <a:t> </a:t>
                </a:r>
                <a:r>
                  <a:rPr lang="en-US" spc="-5" dirty="0"/>
                  <a:t>intersection</a:t>
                </a:r>
                <a:r>
                  <a:rPr lang="en-US" spc="50" dirty="0"/>
                  <a:t> </a:t>
                </a:r>
                <a:r>
                  <a:rPr lang="en-US" spc="-10" dirty="0"/>
                  <a:t>b</a:t>
                </a:r>
                <a:r>
                  <a:rPr lang="en-US" spc="-5" dirty="0"/>
                  <a:t>y</a:t>
                </a:r>
                <a:r>
                  <a:rPr lang="en-US" spc="50" dirty="0"/>
                  <a:t> </a:t>
                </a:r>
                <a:r>
                  <a:rPr lang="en-US" spc="-5" dirty="0"/>
                  <a:t>solving</a:t>
                </a:r>
                <a:r>
                  <a:rPr lang="en-US" spc="75" dirty="0"/>
                  <a:t>  </a:t>
                </a:r>
                <a:r>
                  <a:rPr lang="en-US" i="1" spc="-5" dirty="0"/>
                  <a:t>x</a:t>
                </a:r>
                <a:r>
                  <a:rPr lang="en-US" i="1" spc="-165" dirty="0"/>
                  <a:t> </a:t>
                </a:r>
                <a:r>
                  <a:rPr lang="en-US" spc="-5" dirty="0"/>
                  <a:t>(5</a:t>
                </a:r>
                <a:r>
                  <a:rPr lang="en-US" spc="-30" dirty="0"/>
                  <a:t> </a:t>
                </a:r>
                <a:r>
                  <a:rPr lang="en-US" spc="-185" dirty="0"/>
                  <a:t>−</a:t>
                </a:r>
                <a:r>
                  <a:rPr lang="en-US" spc="-70" dirty="0"/>
                  <a:t> </a:t>
                </a:r>
                <a:r>
                  <a:rPr lang="en-US" i="1" spc="-5" dirty="0"/>
                  <a:t>x</a:t>
                </a:r>
                <a:r>
                  <a:rPr lang="en-US" i="1" spc="-165" dirty="0"/>
                  <a:t> </a:t>
                </a:r>
                <a:r>
                  <a:rPr lang="en-US" spc="-5" dirty="0"/>
                  <a:t>)</a:t>
                </a:r>
                <a:r>
                  <a:rPr lang="en-US" spc="25" dirty="0"/>
                  <a:t> </a:t>
                </a:r>
                <a:r>
                  <a:rPr lang="en-US" spc="-25" dirty="0"/>
                  <a:t>=</a:t>
                </a:r>
                <a:r>
                  <a:rPr lang="en-US" spc="-40" dirty="0"/>
                  <a:t> </a:t>
                </a:r>
                <a:r>
                  <a:rPr lang="en-US" spc="-5" dirty="0"/>
                  <a:t>8</a:t>
                </a:r>
                <a:r>
                  <a:rPr lang="en-US" spc="-30" dirty="0"/>
                  <a:t> </a:t>
                </a:r>
                <a:r>
                  <a:rPr lang="en-US" spc="-185" dirty="0"/>
                  <a:t>−</a:t>
                </a:r>
                <a:r>
                  <a:rPr lang="en-US" spc="-70" dirty="0"/>
                  <a:t> </a:t>
                </a:r>
                <a:r>
                  <a:rPr lang="en-US" i="1" spc="-5" dirty="0"/>
                  <a:t>x</a:t>
                </a:r>
                <a:r>
                  <a:rPr lang="en-US" i="1" spc="-165" dirty="0"/>
                  <a:t> </a:t>
                </a:r>
                <a:r>
                  <a:rPr lang="en-US" spc="-5" dirty="0"/>
                  <a:t>(5</a:t>
                </a:r>
                <a:r>
                  <a:rPr lang="en-US" spc="-30" dirty="0"/>
                  <a:t> </a:t>
                </a:r>
                <a:r>
                  <a:rPr lang="en-US" spc="-185" dirty="0"/>
                  <a:t>−</a:t>
                </a:r>
                <a:r>
                  <a:rPr lang="en-US" spc="-70" dirty="0"/>
                  <a:t> </a:t>
                </a:r>
                <a:r>
                  <a:rPr lang="en-US" i="1" spc="-5" dirty="0"/>
                  <a:t>x</a:t>
                </a:r>
                <a:r>
                  <a:rPr lang="en-US" i="1" spc="-165" dirty="0"/>
                  <a:t> </a:t>
                </a:r>
                <a:r>
                  <a:rPr lang="en-US" spc="-5" dirty="0"/>
                  <a:t>).</a:t>
                </a:r>
                <a:r>
                  <a:rPr lang="en-US" spc="50" dirty="0"/>
                  <a:t> </a:t>
                </a:r>
                <a:r>
                  <a:rPr lang="en-US" spc="-10" dirty="0"/>
                  <a:t>We</a:t>
                </a:r>
                <a:r>
                  <a:rPr lang="en-US" spc="-5" dirty="0"/>
                  <a:t> </a:t>
                </a:r>
                <a:r>
                  <a:rPr lang="en-US" spc="-10" dirty="0"/>
                  <a:t>obtai</a:t>
                </a:r>
                <a:r>
                  <a:rPr lang="en-US" spc="-5" dirty="0"/>
                  <a:t>n</a:t>
                </a:r>
                <a:r>
                  <a:rPr lang="en-US" spc="45" dirty="0"/>
                  <a:t>  </a:t>
                </a:r>
                <a:r>
                  <a:rPr lang="en-US" i="1" spc="-5" dirty="0"/>
                  <a:t>x</a:t>
                </a:r>
                <a:r>
                  <a:rPr lang="en-US" baseline="25925" dirty="0"/>
                  <a:t>2</a:t>
                </a:r>
                <a:r>
                  <a:rPr lang="en-US" spc="120" baseline="25925" dirty="0"/>
                  <a:t> </a:t>
                </a:r>
                <a:r>
                  <a:rPr lang="en-US" spc="-185" dirty="0"/>
                  <a:t>−</a:t>
                </a:r>
                <a:r>
                  <a:rPr lang="en-US" spc="-95" dirty="0"/>
                  <a:t> </a:t>
                </a:r>
                <a:r>
                  <a:rPr lang="en-US" spc="20" dirty="0"/>
                  <a:t>5</a:t>
                </a:r>
                <a:r>
                  <a:rPr lang="en-US" i="1" spc="-5" dirty="0"/>
                  <a:t>x</a:t>
                </a:r>
                <a:r>
                  <a:rPr lang="en-US" i="1" spc="60" dirty="0"/>
                  <a:t> </a:t>
                </a:r>
                <a:r>
                  <a:rPr lang="en-US" spc="-25" dirty="0"/>
                  <a:t>+</a:t>
                </a:r>
                <a:r>
                  <a:rPr lang="en-US" spc="-95" dirty="0"/>
                  <a:t> </a:t>
                </a:r>
                <a:r>
                  <a:rPr lang="en-US" spc="-5" dirty="0"/>
                  <a:t>4</a:t>
                </a:r>
                <a:r>
                  <a:rPr lang="en-US" spc="25" dirty="0"/>
                  <a:t> </a:t>
                </a:r>
                <a:r>
                  <a:rPr lang="en-US" spc="-25" dirty="0"/>
                  <a:t>=</a:t>
                </a:r>
                <a:r>
                  <a:rPr lang="en-US" spc="-40" dirty="0"/>
                  <a:t> </a:t>
                </a:r>
                <a:r>
                  <a:rPr lang="en-US" spc="20" dirty="0"/>
                  <a:t>(</a:t>
                </a:r>
                <a:r>
                  <a:rPr lang="en-US" i="1" spc="-5" dirty="0"/>
                  <a:t>x</a:t>
                </a:r>
                <a:r>
                  <a:rPr lang="en-US" i="1" spc="60" dirty="0"/>
                  <a:t> </a:t>
                </a:r>
                <a:r>
                  <a:rPr lang="en-US" spc="-185" dirty="0"/>
                  <a:t>−</a:t>
                </a:r>
                <a:r>
                  <a:rPr lang="en-US" spc="-95" dirty="0"/>
                  <a:t> </a:t>
                </a:r>
                <a:r>
                  <a:rPr lang="en-US" spc="-5" dirty="0"/>
                  <a:t>1)</a:t>
                </a:r>
                <a:r>
                  <a:rPr lang="en-US" spc="20" dirty="0"/>
                  <a:t>(</a:t>
                </a:r>
                <a:r>
                  <a:rPr lang="en-US" i="1" spc="-5" dirty="0"/>
                  <a:t>x</a:t>
                </a:r>
                <a:r>
                  <a:rPr lang="en-US" i="1" spc="60" dirty="0"/>
                  <a:t> </a:t>
                </a:r>
                <a:r>
                  <a:rPr lang="en-US" spc="-185" dirty="0"/>
                  <a:t>−</a:t>
                </a:r>
                <a:r>
                  <a:rPr lang="en-US" spc="-95" dirty="0"/>
                  <a:t> </a:t>
                </a:r>
                <a:r>
                  <a:rPr lang="en-US" spc="-10" dirty="0"/>
                  <a:t>4</a:t>
                </a:r>
                <a:r>
                  <a:rPr lang="en-US" spc="-5" dirty="0"/>
                  <a:t>)</a:t>
                </a:r>
                <a:r>
                  <a:rPr lang="en-US" spc="25" dirty="0"/>
                  <a:t> </a:t>
                </a:r>
                <a:r>
                  <a:rPr lang="en-US" spc="-25" dirty="0"/>
                  <a:t>=</a:t>
                </a:r>
                <a:r>
                  <a:rPr lang="en-US" spc="-40" dirty="0"/>
                  <a:t> </a:t>
                </a:r>
                <a:r>
                  <a:rPr lang="en-US" spc="-10" dirty="0"/>
                  <a:t>0</a:t>
                </a:r>
                <a:r>
                  <a:rPr lang="en-US" spc="-5" dirty="0"/>
                  <a:t>,</a:t>
                </a:r>
                <a:r>
                  <a:rPr lang="en-US" spc="20" dirty="0"/>
                  <a:t> </a:t>
                </a:r>
                <a:r>
                  <a:rPr lang="en-US" spc="-5" dirty="0"/>
                  <a:t>so</a:t>
                </a:r>
                <a:r>
                  <a:rPr lang="en-US" spc="20" dirty="0"/>
                  <a:t> </a:t>
                </a:r>
                <a:r>
                  <a:rPr lang="en-US" spc="-5" dirty="0"/>
                  <a:t>t</a:t>
                </a:r>
                <a:r>
                  <a:rPr lang="en-US" spc="-10" dirty="0"/>
                  <a:t>h</a:t>
                </a:r>
                <a:r>
                  <a:rPr lang="en-US" spc="-5" dirty="0"/>
                  <a:t>e</a:t>
                </a:r>
                <a:r>
                  <a:rPr lang="en-US" spc="20" dirty="0"/>
                  <a:t> </a:t>
                </a:r>
                <a:r>
                  <a:rPr lang="en-US" spc="-10" dirty="0"/>
                  <a:t>curve</a:t>
                </a:r>
                <a:r>
                  <a:rPr lang="en-US" spc="-5" dirty="0"/>
                  <a:t>s</a:t>
                </a:r>
                <a:r>
                  <a:rPr lang="en-US" spc="20" dirty="0"/>
                  <a:t> </a:t>
                </a:r>
                <a:r>
                  <a:rPr lang="en-US" spc="-10" dirty="0"/>
                  <a:t>intersec</a:t>
                </a:r>
                <a:r>
                  <a:rPr lang="en-US" spc="-5" dirty="0"/>
                  <a:t>t</a:t>
                </a:r>
                <a:r>
                  <a:rPr lang="en-US" spc="20" dirty="0"/>
                  <a:t> </a:t>
                </a:r>
                <a:r>
                  <a:rPr lang="en-US" spc="-10" dirty="0"/>
                  <a:t>a</a:t>
                </a:r>
                <a:r>
                  <a:rPr lang="en-US" spc="-5" dirty="0"/>
                  <a:t>t</a:t>
                </a:r>
                <a:r>
                  <a:rPr lang="en-US" spc="45" dirty="0"/>
                  <a:t> </a:t>
                </a:r>
                <a:r>
                  <a:rPr lang="en-US" i="1" spc="-5" dirty="0"/>
                  <a:t>x</a:t>
                </a:r>
                <a:r>
                  <a:rPr lang="en-US" i="1" spc="114" dirty="0"/>
                  <a:t> </a:t>
                </a:r>
                <a:r>
                  <a:rPr lang="en-US" spc="-25" dirty="0"/>
                  <a:t>=</a:t>
                </a:r>
                <a:r>
                  <a:rPr lang="en-US" spc="-40" dirty="0"/>
                  <a:t> </a:t>
                </a:r>
                <a:r>
                  <a:rPr lang="en-US" spc="-10" dirty="0"/>
                  <a:t>1</a:t>
                </a:r>
                <a:r>
                  <a:rPr lang="en-US" spc="-5" dirty="0"/>
                  <a:t>,</a:t>
                </a:r>
                <a:r>
                  <a:rPr lang="en-US" spc="-85" dirty="0"/>
                  <a:t> </a:t>
                </a:r>
                <a:r>
                  <a:rPr lang="en-US" spc="-10" dirty="0"/>
                  <a:t>4</a:t>
                </a:r>
                <a:r>
                  <a:rPr lang="en-US" spc="-5" dirty="0"/>
                  <a:t>.</a:t>
                </a:r>
                <a:r>
                  <a:rPr lang="en-US" spc="20" dirty="0"/>
                  <a:t> </a:t>
                </a:r>
                <a:r>
                  <a:rPr lang="en-US" spc="-10" dirty="0"/>
                  <a:t>Sketching </a:t>
                </a:r>
                <a:r>
                  <a:rPr lang="en-US" spc="-5" dirty="0"/>
                  <a:t>the </a:t>
                </a:r>
                <a:r>
                  <a:rPr lang="en-US" spc="-10" dirty="0"/>
                  <a:t>g</a:t>
                </a:r>
                <a:r>
                  <a:rPr lang="en-US" spc="-5" dirty="0"/>
                  <a:t>raphs</a:t>
                </a:r>
                <a:r>
                  <a:rPr lang="en-US" dirty="0"/>
                  <a:t> </a:t>
                </a:r>
                <a:r>
                  <a:rPr lang="en-US" spc="-5" dirty="0"/>
                  <a:t>(Figure </a:t>
                </a:r>
                <a:r>
                  <a:rPr lang="en-US" spc="-10" dirty="0"/>
                  <a:t>7</a:t>
                </a:r>
                <a:r>
                  <a:rPr lang="en-US" spc="-5" dirty="0"/>
                  <a:t>), </a:t>
                </a:r>
                <a:r>
                  <a:rPr lang="en-US" spc="-10" dirty="0"/>
                  <a:t>we</a:t>
                </a:r>
                <a:r>
                  <a:rPr lang="en-US" spc="-5" dirty="0"/>
                  <a:t> see that</a:t>
                </a:r>
                <a:r>
                  <a:rPr lang="en-US" dirty="0"/>
                  <a:t> </a:t>
                </a:r>
                <a:r>
                  <a:rPr lang="en-US" spc="-35" dirty="0"/>
                  <a:t> </a:t>
                </a:r>
                <a:r>
                  <a:rPr lang="en-US" i="1" spc="-5" dirty="0"/>
                  <a:t>f</a:t>
                </a:r>
                <a:r>
                  <a:rPr lang="en-US" i="1" spc="-45" dirty="0"/>
                  <a:t> </a:t>
                </a:r>
                <a:r>
                  <a:rPr lang="en-US" spc="20" dirty="0"/>
                  <a:t>(</a:t>
                </a:r>
                <a:r>
                  <a:rPr lang="en-US" i="1" spc="-5" dirty="0"/>
                  <a:t>x</a:t>
                </a:r>
                <a:r>
                  <a:rPr lang="en-US" spc="-5" dirty="0"/>
                  <a:t>)</a:t>
                </a:r>
                <a:r>
                  <a:rPr lang="en-US" spc="25" dirty="0"/>
                  <a:t> </a:t>
                </a:r>
                <a:r>
                  <a:rPr lang="en-US" spc="-50" dirty="0"/>
                  <a:t>≥</a:t>
                </a:r>
                <a:r>
                  <a:rPr lang="en-US" spc="-20" dirty="0"/>
                  <a:t> </a:t>
                </a:r>
                <a:r>
                  <a:rPr lang="en-US" i="1" spc="25" dirty="0"/>
                  <a:t>g</a:t>
                </a:r>
                <a:r>
                  <a:rPr lang="en-US" spc="20" dirty="0"/>
                  <a:t>(</a:t>
                </a:r>
                <a:r>
                  <a:rPr lang="en-US" i="1" spc="-5" dirty="0"/>
                  <a:t>x</a:t>
                </a:r>
                <a:r>
                  <a:rPr lang="en-US" spc="-5" dirty="0"/>
                  <a:t>) </a:t>
                </a:r>
                <a:r>
                  <a:rPr lang="en-US" spc="-10" dirty="0"/>
                  <a:t>o</a:t>
                </a:r>
                <a:r>
                  <a:rPr lang="en-US" spc="-5" dirty="0"/>
                  <a:t>n </a:t>
                </a:r>
                <a:r>
                  <a:rPr lang="en-US" spc="-10" dirty="0"/>
                  <a:t>th</a:t>
                </a:r>
                <a:r>
                  <a:rPr lang="en-US" spc="-5" dirty="0"/>
                  <a:t>e i</a:t>
                </a:r>
                <a:r>
                  <a:rPr lang="en-US" spc="-10" dirty="0"/>
                  <a:t>nterva</a:t>
                </a:r>
                <a:r>
                  <a:rPr lang="en-US" spc="-5" dirty="0"/>
                  <a:t>l</a:t>
                </a:r>
                <a:r>
                  <a:rPr lang="en-US" dirty="0"/>
                  <a:t> </a:t>
                </a:r>
                <a:r>
                  <a:rPr lang="en-US" spc="-5" dirty="0"/>
                  <a:t>[1,</a:t>
                </a:r>
                <a:r>
                  <a:rPr lang="en-US" spc="-85" dirty="0"/>
                  <a:t> </a:t>
                </a:r>
                <a:r>
                  <a:rPr lang="en-US" spc="-10" dirty="0"/>
                  <a:t>4</a:t>
                </a:r>
                <a:r>
                  <a:rPr lang="en-US" spc="-5" dirty="0"/>
                  <a:t>] </a:t>
                </a:r>
                <a:r>
                  <a:rPr lang="en-US" spc="-10" dirty="0"/>
                  <a:t>and</a:t>
                </a:r>
                <a:endParaRPr lang="en-US" dirty="0"/>
              </a:p>
              <a:p>
                <a:pPr marL="0" indent="0" algn="ctr">
                  <a:lnSpc>
                    <a:spcPct val="100000"/>
                  </a:lnSpc>
                  <a:spcBef>
                    <a:spcPts val="790"/>
                  </a:spcBef>
                  <a:buNone/>
                </a:pPr>
                <a:r>
                  <a:rPr lang="en-US" spc="-10" dirty="0"/>
                  <a:t>heigh</a:t>
                </a:r>
                <a:r>
                  <a:rPr lang="en-US" spc="-5" dirty="0"/>
                  <a:t>t</a:t>
                </a:r>
                <a:r>
                  <a:rPr lang="en-US" dirty="0"/>
                  <a:t> </a:t>
                </a:r>
                <a:r>
                  <a:rPr lang="en-US" spc="-10" dirty="0"/>
                  <a:t>o</a:t>
                </a:r>
                <a:r>
                  <a:rPr lang="en-US" spc="-5" dirty="0"/>
                  <a:t>f </a:t>
                </a:r>
                <a:r>
                  <a:rPr lang="en-US" spc="-10" dirty="0"/>
                  <a:t>shel</a:t>
                </a:r>
                <a:r>
                  <a:rPr lang="en-US" spc="-5" dirty="0"/>
                  <a:t>l</a:t>
                </a:r>
                <a:r>
                  <a:rPr lang="en-US" spc="25" dirty="0"/>
                  <a:t> </a:t>
                </a:r>
                <a:r>
                  <a:rPr lang="en-US" spc="-25" dirty="0"/>
                  <a:t>=</a:t>
                </a:r>
                <a:r>
                  <a:rPr lang="en-US" dirty="0"/>
                  <a:t> </a:t>
                </a:r>
                <a:r>
                  <a:rPr lang="en-US" spc="-140" dirty="0"/>
                  <a:t> </a:t>
                </a:r>
                <a:r>
                  <a:rPr lang="en-US" i="1" spc="-5" dirty="0"/>
                  <a:t>f</a:t>
                </a:r>
                <a:r>
                  <a:rPr lang="en-US" i="1" spc="-45" dirty="0"/>
                  <a:t> </a:t>
                </a:r>
                <a:r>
                  <a:rPr lang="en-US" spc="20" dirty="0"/>
                  <a:t>(</a:t>
                </a:r>
                <a:r>
                  <a:rPr lang="en-US" i="1" spc="-5" dirty="0"/>
                  <a:t>x</a:t>
                </a:r>
                <a:r>
                  <a:rPr lang="en-US" spc="-5" dirty="0"/>
                  <a:t>)</a:t>
                </a:r>
                <a:r>
                  <a:rPr lang="en-US" spc="-30" dirty="0"/>
                  <a:t> </a:t>
                </a:r>
                <a:r>
                  <a:rPr lang="en-US" spc="-185" dirty="0"/>
                  <a:t>−</a:t>
                </a:r>
                <a:r>
                  <a:rPr lang="en-US" spc="-75" dirty="0"/>
                  <a:t> </a:t>
                </a:r>
                <a:r>
                  <a:rPr lang="en-US" i="1" spc="25" dirty="0"/>
                  <a:t>g</a:t>
                </a:r>
                <a:r>
                  <a:rPr lang="en-US" spc="20" dirty="0"/>
                  <a:t>(</a:t>
                </a:r>
                <a:r>
                  <a:rPr lang="en-US" i="1" spc="-5" dirty="0"/>
                  <a:t>x</a:t>
                </a:r>
                <a:r>
                  <a:rPr lang="en-US" spc="-5" dirty="0"/>
                  <a:t>)</a:t>
                </a:r>
                <a:r>
                  <a:rPr lang="en-US" spc="25" dirty="0"/>
                  <a:t> </a:t>
                </a:r>
                <a:r>
                  <a:rPr lang="en-US" spc="-25" dirty="0"/>
                  <a:t>=</a:t>
                </a:r>
                <a:r>
                  <a:rPr lang="en-US" spc="-15" dirty="0"/>
                  <a:t> </a:t>
                </a:r>
                <a:r>
                  <a:rPr lang="en-US" i="1" spc="-5" dirty="0"/>
                  <a:t>x</a:t>
                </a:r>
                <a:r>
                  <a:rPr lang="en-US" i="1" spc="-165" dirty="0"/>
                  <a:t> </a:t>
                </a:r>
                <a:r>
                  <a:rPr lang="en-US" spc="-5" dirty="0"/>
                  <a:t>(5</a:t>
                </a:r>
                <a:r>
                  <a:rPr lang="en-US" spc="-30" dirty="0"/>
                  <a:t> </a:t>
                </a:r>
                <a:r>
                  <a:rPr lang="en-US" spc="-185" dirty="0"/>
                  <a:t>−</a:t>
                </a:r>
                <a:r>
                  <a:rPr lang="en-US" spc="-70" dirty="0"/>
                  <a:t> </a:t>
                </a:r>
                <a:r>
                  <a:rPr lang="en-US" i="1" spc="-5" dirty="0"/>
                  <a:t>x</a:t>
                </a:r>
                <a:r>
                  <a:rPr lang="en-US" spc="-5" dirty="0"/>
                  <a:t>)</a:t>
                </a:r>
                <a:r>
                  <a:rPr lang="en-US" spc="-30" dirty="0"/>
                  <a:t> </a:t>
                </a:r>
                <a:r>
                  <a:rPr lang="en-US" spc="-185" dirty="0"/>
                  <a:t>−</a:t>
                </a:r>
                <a:r>
                  <a:rPr lang="en-US" dirty="0"/>
                  <a:t> </a:t>
                </a:r>
                <a:r>
                  <a:rPr lang="en-US" spc="-10" dirty="0"/>
                  <a:t> </a:t>
                </a:r>
                <a:r>
                  <a:rPr lang="en-US" spc="-5" dirty="0"/>
                  <a:t>8</a:t>
                </a:r>
                <a:r>
                  <a:rPr lang="en-US" spc="-30" dirty="0"/>
                  <a:t> </a:t>
                </a:r>
                <a:r>
                  <a:rPr lang="en-US" spc="-185" dirty="0"/>
                  <a:t>−</a:t>
                </a:r>
                <a:r>
                  <a:rPr lang="en-US" spc="-70" dirty="0"/>
                  <a:t> </a:t>
                </a:r>
                <a:r>
                  <a:rPr lang="en-US" i="1" spc="-5" dirty="0"/>
                  <a:t>x</a:t>
                </a:r>
                <a:r>
                  <a:rPr lang="en-US" i="1" spc="-165" dirty="0"/>
                  <a:t> </a:t>
                </a:r>
                <a:r>
                  <a:rPr lang="en-US" spc="-5" dirty="0"/>
                  <a:t>(5</a:t>
                </a:r>
                <a:r>
                  <a:rPr lang="en-US" spc="-30" dirty="0"/>
                  <a:t> </a:t>
                </a:r>
                <a:r>
                  <a:rPr lang="en-US" spc="-185" dirty="0"/>
                  <a:t>−</a:t>
                </a:r>
                <a:r>
                  <a:rPr lang="en-US" spc="-70" dirty="0"/>
                  <a:t> </a:t>
                </a:r>
                <a:r>
                  <a:rPr lang="en-US" i="1" spc="-5" dirty="0"/>
                  <a:t>x</a:t>
                </a:r>
                <a:r>
                  <a:rPr lang="en-US" spc="-5" dirty="0"/>
                  <a:t>) = 10</a:t>
                </a:r>
                <a:r>
                  <a:rPr lang="en-US" i="1" spc="-5" dirty="0"/>
                  <a:t>x</a:t>
                </a:r>
                <a:r>
                  <a:rPr lang="en-US" spc="-5" dirty="0"/>
                  <a:t> – 2</a:t>
                </a:r>
                <a:r>
                  <a:rPr lang="en-US" i="1" spc="-5" dirty="0"/>
                  <a:t>x</a:t>
                </a:r>
                <a:r>
                  <a:rPr lang="en-US" spc="-5" baseline="30000" dirty="0"/>
                  <a:t>2</a:t>
                </a:r>
                <a:r>
                  <a:rPr lang="en-US" spc="-5" dirty="0"/>
                  <a:t> – 8</a:t>
                </a:r>
              </a:p>
              <a:p>
                <a:pPr marL="0" indent="0">
                  <a:lnSpc>
                    <a:spcPct val="100000"/>
                  </a:lnSpc>
                  <a:spcBef>
                    <a:spcPts val="790"/>
                  </a:spcBef>
                  <a:buNone/>
                </a:pPr>
                <a:r>
                  <a:rPr lang="en-US" spc="-5" dirty="0"/>
                  <a:t>The volume is</a:t>
                </a:r>
              </a:p>
              <a:p>
                <a:pPr marL="0" indent="0">
                  <a:lnSpc>
                    <a:spcPct val="100000"/>
                  </a:lnSpc>
                  <a:spcBef>
                    <a:spcPts val="79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4</m:t>
                          </m:r>
                        </m:sup>
                        <m:e>
                          <m:r>
                            <a:rPr lang="en-US" b="0" i="1" smtClean="0">
                              <a:latin typeface="Cambria Math" panose="02040503050406030204" pitchFamily="18" charset="0"/>
                              <a:ea typeface="Cambria Math" panose="02040503050406030204" pitchFamily="18" charset="0"/>
                            </a:rPr>
                            <m:t>(10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nary>
                      <m:r>
                        <a:rPr lang="en-US" b="0" i="1" smtClean="0">
                          <a:latin typeface="Cambria Math" panose="02040503050406030204" pitchFamily="18" charset="0"/>
                          <a:ea typeface="Cambria Math" panose="02040503050406030204" pitchFamily="18" charset="0"/>
                        </a:rPr>
                        <m:t>𝑑𝑥</m:t>
                      </m:r>
                    </m:oMath>
                  </m:oMathPara>
                </a14:m>
                <a:endParaRPr lang="en-US" dirty="0"/>
              </a:p>
              <a:p>
                <a:pPr marL="0" indent="0">
                  <a:lnSpc>
                    <a:spcPct val="100000"/>
                  </a:lnSpc>
                  <a:spcBef>
                    <a:spcPts val="790"/>
                  </a:spcBef>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10</m:t>
                              </m:r>
                            </m:num>
                            <m:den>
                              <m:r>
                                <a:rPr lang="en-US" b="0" i="1" smtClean="0">
                                  <a:latin typeface="Cambria Math" panose="02040503050406030204" pitchFamily="18" charset="0"/>
                                  <a:ea typeface="Cambria Math" panose="02040503050406030204" pitchFamily="18" charset="0"/>
                                </a:rPr>
                                <m:t>3</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−4</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2</m:t>
                              </m:r>
                            </m:sup>
                          </m:sSup>
                        </m:e>
                      </m:d>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4</m:t>
                          </m:r>
                        </m:sup>
                      </m:sSubSup>
                      <m:r>
                        <a:rPr lang="en-US" b="0" i="1" smtClean="0">
                          <a:latin typeface="Cambria Math" panose="02040503050406030204" pitchFamily="18" charset="0"/>
                          <a:ea typeface="Cambria Math" panose="02040503050406030204" pitchFamily="18" charset="0"/>
                        </a:rPr>
                        <m:t>=45</m:t>
                      </m:r>
                      <m:r>
                        <a:rPr lang="en-US" b="0" i="1" smtClean="0">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652760" cy="4737652"/>
              </a:xfrm>
              <a:blipFill>
                <a:blip r:embed="rId2"/>
                <a:stretch>
                  <a:fillRect l="-744" t="-901" r="-687"/>
                </a:stretch>
              </a:blipFill>
            </p:spPr>
            <p:txBody>
              <a:bodyPr/>
              <a:lstStyle/>
              <a:p>
                <a:r>
                  <a:rPr lang="en-US">
                    <a:noFill/>
                  </a:rPr>
                  <a:t> </a:t>
                </a:r>
              </a:p>
            </p:txBody>
          </p:sp>
        </mc:Fallback>
      </mc:AlternateContent>
      <p:pic>
        <p:nvPicPr>
          <p:cNvPr id="4" name="Picture 3" descr="A graph shows two curves with a vertical segment at x equals x that will generate a shell of radius x and height f of x minus g of x. &#10;The x axis ranges from 0 to 5, with points 1, x, 4, and 5 labeled, where x is between 1 and 4. The y axis ranges from 0 to 6 in increments of 2, with points 2, 4, and 6 labeled. The curve of f of x equals x times quantity 5 minus 2 is a parabola in quadrant 1 that opens up, with a minimum at y equals 2. The curve of g of x equals 8 minus x times quantity 5 minus x is a parabola in quadrant 1 that opens down, with a maximum at y equals 6. The curves intersect at point (1, 4) and at point (4, 4). The region between the curves from x equals 1 to x equals 4 is shaded. At x equals x, a vertical line segment connects a point on the curve of f of x to a point on the curve of g of x.">
            <a:extLst>
              <a:ext uri="{FF2B5EF4-FFF2-40B4-BE49-F238E27FC236}">
                <a16:creationId xmlns="" xmlns:a16="http://schemas.microsoft.com/office/drawing/2014/main" id="{3AEB17AC-3882-49C9-B8F2-8B31891DEC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790" y="3777340"/>
            <a:ext cx="2510881" cy="2619314"/>
          </a:xfrm>
          <a:prstGeom prst="rect">
            <a:avLst/>
          </a:prstGeom>
        </p:spPr>
      </p:pic>
    </p:spTree>
    <p:extLst>
      <p:ext uri="{BB962C8B-B14F-4D97-AF65-F5344CB8AC3E}">
        <p14:creationId xmlns:p14="http://schemas.microsoft.com/office/powerpoint/2010/main" val="3257611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6.4  Volumes of Revolution: Cylindrical </a:t>
            </a:r>
            <a:r>
              <a:rPr lang="en-US" sz="3100" dirty="0"/>
              <a:t>Shells </a:t>
            </a:r>
            <a:r>
              <a:rPr lang="en-US" sz="3100" dirty="0" smtClean="0"/>
              <a:t>(8 </a:t>
            </a:r>
            <a:r>
              <a:rPr lang="en-US" sz="3100" dirty="0"/>
              <a:t>of 10)</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dirty="0">
                    <a:solidFill>
                      <a:schemeClr val="tx1"/>
                    </a:solidFill>
                  </a:rPr>
                  <a:t>:</a:t>
                </a:r>
                <a:r>
                  <a:rPr lang="en-US" dirty="0">
                    <a:solidFill>
                      <a:schemeClr val="tx1"/>
                    </a:solidFill>
                  </a:rPr>
                  <a:t> </a:t>
                </a:r>
                <a:r>
                  <a:rPr lang="en-US" spc="-120" dirty="0">
                    <a:solidFill>
                      <a:schemeClr val="tx1"/>
                    </a:solidFill>
                  </a:rPr>
                  <a:t> </a:t>
                </a:r>
                <a:r>
                  <a:rPr lang="en-US" b="1" spc="-30" dirty="0">
                    <a:solidFill>
                      <a:schemeClr val="tx1"/>
                    </a:solidFill>
                  </a:rPr>
                  <a:t>Rotatin</a:t>
                </a:r>
                <a:r>
                  <a:rPr lang="en-US" b="1" spc="-25" dirty="0">
                    <a:solidFill>
                      <a:schemeClr val="tx1"/>
                    </a:solidFill>
                  </a:rPr>
                  <a:t>g</a:t>
                </a:r>
                <a:r>
                  <a:rPr lang="en-US" b="1" spc="105" dirty="0">
                    <a:solidFill>
                      <a:schemeClr val="tx1"/>
                    </a:solidFill>
                  </a:rPr>
                  <a:t> </a:t>
                </a:r>
                <a:r>
                  <a:rPr lang="en-US" b="1" spc="-65" dirty="0">
                    <a:solidFill>
                      <a:schemeClr val="tx1"/>
                    </a:solidFill>
                  </a:rPr>
                  <a:t>Abou</a:t>
                </a:r>
                <a:r>
                  <a:rPr lang="en-US" b="1" spc="-35" dirty="0">
                    <a:solidFill>
                      <a:schemeClr val="tx1"/>
                    </a:solidFill>
                  </a:rPr>
                  <a:t>t</a:t>
                </a:r>
                <a:r>
                  <a:rPr lang="en-US" b="1" spc="105" dirty="0">
                    <a:solidFill>
                      <a:schemeClr val="tx1"/>
                    </a:solidFill>
                  </a:rPr>
                  <a:t> </a:t>
                </a:r>
                <a:r>
                  <a:rPr lang="en-US" b="1" dirty="0">
                    <a:solidFill>
                      <a:schemeClr val="tx1"/>
                    </a:solidFill>
                  </a:rPr>
                  <a:t>a</a:t>
                </a:r>
                <a:r>
                  <a:rPr lang="en-US" b="1" spc="100" dirty="0">
                    <a:solidFill>
                      <a:schemeClr val="tx1"/>
                    </a:solidFill>
                  </a:rPr>
                  <a:t> </a:t>
                </a:r>
                <a:r>
                  <a:rPr lang="en-US" b="1" spc="-85" dirty="0">
                    <a:solidFill>
                      <a:schemeClr val="tx1"/>
                    </a:solidFill>
                  </a:rPr>
                  <a:t>V</a:t>
                </a:r>
                <a:r>
                  <a:rPr lang="en-US" b="1" spc="-5" dirty="0">
                    <a:solidFill>
                      <a:schemeClr val="tx1"/>
                    </a:solidFill>
                  </a:rPr>
                  <a:t>ertica</a:t>
                </a:r>
                <a:r>
                  <a:rPr lang="en-US" b="1" dirty="0">
                    <a:solidFill>
                      <a:schemeClr val="tx1"/>
                    </a:solidFill>
                  </a:rPr>
                  <a:t>l</a:t>
                </a:r>
                <a:r>
                  <a:rPr lang="en-US" b="1" spc="105" dirty="0">
                    <a:solidFill>
                      <a:schemeClr val="tx1"/>
                    </a:solidFill>
                  </a:rPr>
                  <a:t> </a:t>
                </a:r>
                <a:r>
                  <a:rPr lang="en-US" b="1" spc="-5" dirty="0">
                    <a:solidFill>
                      <a:schemeClr val="tx1"/>
                    </a:solidFill>
                  </a:rPr>
                  <a:t>Axi</a:t>
                </a:r>
                <a:r>
                  <a:rPr lang="en-US" b="1" dirty="0">
                    <a:solidFill>
                      <a:schemeClr val="tx1"/>
                    </a:solidFill>
                  </a:rPr>
                  <a:t>s </a:t>
                </a:r>
                <a:r>
                  <a:rPr lang="en-US" dirty="0">
                    <a:solidFill>
                      <a:schemeClr val="tx1"/>
                    </a:solidFill>
                  </a:rPr>
                  <a:t>We u</a:t>
                </a:r>
                <a:r>
                  <a:rPr lang="en-US" spc="-15" dirty="0">
                    <a:solidFill>
                      <a:schemeClr val="tx1"/>
                    </a:solidFill>
                  </a:rPr>
                  <a:t>s</a:t>
                </a:r>
                <a:r>
                  <a:rPr lang="en-US" spc="-5" dirty="0">
                    <a:solidFill>
                      <a:schemeClr val="tx1"/>
                    </a:solidFill>
                  </a:rPr>
                  <a:t>e</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5" dirty="0">
                    <a:solidFill>
                      <a:schemeClr val="tx1"/>
                    </a:solidFill>
                  </a:rPr>
                  <a:t> </a:t>
                </a:r>
                <a:r>
                  <a:rPr lang="en-US" spc="-10" dirty="0">
                    <a:solidFill>
                      <a:schemeClr val="tx1"/>
                    </a:solidFill>
                  </a:rPr>
                  <a:t>Shel</a:t>
                </a:r>
                <a:r>
                  <a:rPr lang="en-US" spc="-5" dirty="0">
                    <a:solidFill>
                      <a:schemeClr val="tx1"/>
                    </a:solidFill>
                  </a:rPr>
                  <a:t>l</a:t>
                </a:r>
                <a:r>
                  <a:rPr lang="en-US" spc="45" dirty="0">
                    <a:solidFill>
                      <a:schemeClr val="tx1"/>
                    </a:solidFill>
                  </a:rPr>
                  <a:t> </a:t>
                </a:r>
                <a:r>
                  <a:rPr lang="en-US" spc="-10" dirty="0">
                    <a:solidFill>
                      <a:schemeClr val="tx1"/>
                    </a:solidFill>
                  </a:rPr>
                  <a:t>Metho</a:t>
                </a:r>
                <a:r>
                  <a:rPr lang="en-US" spc="-5" dirty="0">
                    <a:solidFill>
                      <a:schemeClr val="tx1"/>
                    </a:solidFill>
                  </a:rPr>
                  <a:t>d</a:t>
                </a:r>
                <a:r>
                  <a:rPr lang="en-US" spc="45" dirty="0">
                    <a:solidFill>
                      <a:schemeClr val="tx1"/>
                    </a:solidFill>
                  </a:rPr>
                  <a:t> </a:t>
                </a:r>
                <a:r>
                  <a:rPr lang="en-US" spc="-10" dirty="0">
                    <a:solidFill>
                      <a:schemeClr val="tx1"/>
                    </a:solidFill>
                  </a:rPr>
                  <a:t>t</a:t>
                </a:r>
                <a:r>
                  <a:rPr lang="en-US" spc="-5" dirty="0">
                    <a:solidFill>
                      <a:schemeClr val="tx1"/>
                    </a:solidFill>
                  </a:rPr>
                  <a:t>o</a:t>
                </a:r>
                <a:r>
                  <a:rPr lang="en-US" spc="45" dirty="0">
                    <a:solidFill>
                      <a:schemeClr val="tx1"/>
                    </a:solidFill>
                  </a:rPr>
                  <a:t> </a:t>
                </a:r>
                <a:r>
                  <a:rPr lang="en-US" spc="-10" dirty="0">
                    <a:solidFill>
                      <a:schemeClr val="tx1"/>
                    </a:solidFill>
                  </a:rPr>
                  <a:t>calculat</a:t>
                </a:r>
                <a:r>
                  <a:rPr lang="en-US" spc="-5" dirty="0">
                    <a:solidFill>
                      <a:schemeClr val="tx1"/>
                    </a:solidFill>
                  </a:rPr>
                  <a:t>e</a:t>
                </a:r>
                <a:r>
                  <a:rPr lang="en-US" spc="45" dirty="0">
                    <a:solidFill>
                      <a:schemeClr val="tx1"/>
                    </a:solidFill>
                  </a:rPr>
                  <a:t> </a:t>
                </a:r>
                <a:r>
                  <a:rPr lang="en-US" spc="-5" dirty="0">
                    <a:solidFill>
                      <a:schemeClr val="tx1"/>
                    </a:solidFill>
                  </a:rPr>
                  <a:t>t</a:t>
                </a:r>
                <a:r>
                  <a:rPr lang="en-US" spc="-10" dirty="0">
                    <a:solidFill>
                      <a:schemeClr val="tx1"/>
                    </a:solidFill>
                  </a:rPr>
                  <a:t>he volum</a:t>
                </a:r>
                <a:r>
                  <a:rPr lang="en-US" spc="-5" dirty="0">
                    <a:solidFill>
                      <a:schemeClr val="tx1"/>
                    </a:solidFill>
                  </a:rPr>
                  <a:t>e</a:t>
                </a:r>
                <a:r>
                  <a:rPr lang="en-US" spc="100" dirty="0">
                    <a:solidFill>
                      <a:schemeClr val="tx1"/>
                    </a:solidFill>
                  </a:rPr>
                  <a:t> </a:t>
                </a:r>
                <a:r>
                  <a:rPr lang="en-US" i="1" spc="-10" dirty="0">
                    <a:solidFill>
                      <a:schemeClr val="tx1"/>
                    </a:solidFill>
                  </a:rPr>
                  <a:t>V</a:t>
                </a:r>
                <a:r>
                  <a:rPr lang="en-US" i="1" dirty="0">
                    <a:solidFill>
                      <a:schemeClr val="tx1"/>
                    </a:solidFill>
                  </a:rPr>
                  <a:t> </a:t>
                </a:r>
                <a:r>
                  <a:rPr lang="en-US" i="1" spc="-25" dirty="0">
                    <a:solidFill>
                      <a:schemeClr val="tx1"/>
                    </a:solidFill>
                  </a:rPr>
                  <a:t> </a:t>
                </a:r>
                <a:r>
                  <a:rPr lang="en-US" spc="-10" dirty="0">
                    <a:solidFill>
                      <a:schemeClr val="tx1"/>
                    </a:solidFill>
                  </a:rPr>
                  <a:t>obtaine</a:t>
                </a:r>
                <a:r>
                  <a:rPr lang="en-US" spc="-5" dirty="0">
                    <a:solidFill>
                      <a:schemeClr val="tx1"/>
                    </a:solidFill>
                  </a:rPr>
                  <a:t>d</a:t>
                </a:r>
                <a:r>
                  <a:rPr lang="en-US" spc="75" dirty="0">
                    <a:solidFill>
                      <a:schemeClr val="tx1"/>
                    </a:solidFill>
                  </a:rPr>
                  <a:t> </a:t>
                </a:r>
                <a:r>
                  <a:rPr lang="en-US" spc="-10" dirty="0">
                    <a:solidFill>
                      <a:schemeClr val="tx1"/>
                    </a:solidFill>
                  </a:rPr>
                  <a:t>b</a:t>
                </a:r>
                <a:r>
                  <a:rPr lang="en-US" spc="-5" dirty="0">
                    <a:solidFill>
                      <a:schemeClr val="tx1"/>
                    </a:solidFill>
                  </a:rPr>
                  <a:t>y</a:t>
                </a:r>
                <a:r>
                  <a:rPr lang="en-US" spc="70" dirty="0">
                    <a:solidFill>
                      <a:schemeClr val="tx1"/>
                    </a:solidFill>
                  </a:rPr>
                  <a:t> </a:t>
                </a:r>
                <a:r>
                  <a:rPr lang="en-US" spc="-10" dirty="0">
                    <a:solidFill>
                      <a:schemeClr val="tx1"/>
                    </a:solidFill>
                  </a:rPr>
                  <a:t>rotatin</a:t>
                </a:r>
                <a:r>
                  <a:rPr lang="en-US" spc="-5" dirty="0">
                    <a:solidFill>
                      <a:schemeClr val="tx1"/>
                    </a:solidFill>
                  </a:rPr>
                  <a:t>g</a:t>
                </a:r>
                <a:r>
                  <a:rPr lang="en-US" spc="7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70" dirty="0">
                    <a:solidFill>
                      <a:schemeClr val="tx1"/>
                    </a:solidFill>
                  </a:rPr>
                  <a:t> </a:t>
                </a:r>
                <a:r>
                  <a:rPr lang="en-US" spc="-10" dirty="0">
                    <a:solidFill>
                      <a:schemeClr val="tx1"/>
                    </a:solidFill>
                  </a:rPr>
                  <a:t>regio</a:t>
                </a:r>
                <a:r>
                  <a:rPr lang="en-US" spc="-5" dirty="0">
                    <a:solidFill>
                      <a:schemeClr val="tx1"/>
                    </a:solidFill>
                  </a:rPr>
                  <a:t>n</a:t>
                </a:r>
                <a:r>
                  <a:rPr lang="en-US" spc="70" dirty="0">
                    <a:solidFill>
                      <a:schemeClr val="tx1"/>
                    </a:solidFill>
                  </a:rPr>
                  <a:t> </a:t>
                </a:r>
                <a:r>
                  <a:rPr lang="en-US" spc="-10" dirty="0">
                    <a:solidFill>
                      <a:schemeClr val="tx1"/>
                    </a:solidFill>
                  </a:rPr>
                  <a:t>unde</a:t>
                </a:r>
                <a:r>
                  <a:rPr lang="en-US" spc="-5" dirty="0">
                    <a:solidFill>
                      <a:schemeClr val="tx1"/>
                    </a:solidFill>
                  </a:rPr>
                  <a:t>r</a:t>
                </a:r>
                <a:r>
                  <a:rPr lang="en-US" spc="75" dirty="0">
                    <a:solidFill>
                      <a:schemeClr val="tx1"/>
                    </a:solidFill>
                  </a:rPr>
                  <a:t> </a:t>
                </a:r>
                <a:r>
                  <a:rPr lang="en-US" spc="-10" dirty="0">
                    <a:solidFill>
                      <a:schemeClr val="tx1"/>
                    </a:solidFill>
                  </a:rPr>
                  <a:t>th</a:t>
                </a:r>
                <a:r>
                  <a:rPr lang="en-US" spc="-5" dirty="0">
                    <a:solidFill>
                      <a:schemeClr val="tx1"/>
                    </a:solidFill>
                  </a:rPr>
                  <a:t>e</a:t>
                </a:r>
                <a:r>
                  <a:rPr lang="en-US" spc="70" dirty="0">
                    <a:solidFill>
                      <a:schemeClr val="tx1"/>
                    </a:solidFill>
                  </a:rPr>
                  <a:t> </a:t>
                </a:r>
                <a:r>
                  <a:rPr lang="en-US" spc="-10" dirty="0">
                    <a:solidFill>
                      <a:schemeClr val="tx1"/>
                    </a:solidFill>
                  </a:rPr>
                  <a:t>grap</a:t>
                </a:r>
                <a:r>
                  <a:rPr lang="en-US" spc="-5" dirty="0">
                    <a:solidFill>
                      <a:schemeClr val="tx1"/>
                    </a:solidFill>
                  </a:rPr>
                  <a:t>h</a:t>
                </a:r>
                <a:r>
                  <a:rPr lang="en-US" spc="70"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40"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spc="-209" baseline="29629" dirty="0">
                    <a:solidFill>
                      <a:schemeClr val="tx1"/>
                    </a:solidFill>
                  </a:rPr>
                  <a:t>−</a:t>
                </a:r>
                <a:r>
                  <a:rPr lang="en-US" baseline="29629" dirty="0">
                    <a:solidFill>
                      <a:schemeClr val="tx1"/>
                    </a:solidFill>
                  </a:rPr>
                  <a:t>1</a:t>
                </a:r>
                <a:r>
                  <a:rPr lang="en-US" i="1" spc="209" baseline="29629" dirty="0">
                    <a:solidFill>
                      <a:schemeClr val="tx1"/>
                    </a:solidFill>
                  </a:rPr>
                  <a:t>/</a:t>
                </a:r>
                <a:r>
                  <a:rPr lang="en-US" baseline="29629" dirty="0">
                    <a:solidFill>
                      <a:schemeClr val="tx1"/>
                    </a:solidFill>
                  </a:rPr>
                  <a:t>2 </a:t>
                </a:r>
                <a:r>
                  <a:rPr lang="en-US" spc="-7" baseline="29629" dirty="0">
                    <a:solidFill>
                      <a:schemeClr val="tx1"/>
                    </a:solidFill>
                  </a:rPr>
                  <a:t> </a:t>
                </a:r>
                <a:r>
                  <a:rPr lang="en-US" spc="-10" dirty="0">
                    <a:solidFill>
                      <a:schemeClr val="tx1"/>
                    </a:solidFill>
                  </a:rPr>
                  <a:t>ove</a:t>
                </a:r>
                <a:r>
                  <a:rPr lang="en-US" spc="-5" dirty="0">
                    <a:solidFill>
                      <a:schemeClr val="tx1"/>
                    </a:solidFill>
                  </a:rPr>
                  <a:t>r</a:t>
                </a:r>
                <a:r>
                  <a:rPr lang="en-US" spc="70" dirty="0">
                    <a:solidFill>
                      <a:schemeClr val="tx1"/>
                    </a:solidFill>
                  </a:rPr>
                  <a:t> </a:t>
                </a:r>
                <a:r>
                  <a:rPr lang="en-US" spc="-5" dirty="0">
                    <a:solidFill>
                      <a:schemeClr val="tx1"/>
                    </a:solidFill>
                  </a:rPr>
                  <a:t>[1,</a:t>
                </a:r>
                <a:r>
                  <a:rPr lang="en-US" spc="-85" dirty="0">
                    <a:solidFill>
                      <a:schemeClr val="tx1"/>
                    </a:solidFill>
                  </a:rPr>
                  <a:t> </a:t>
                </a:r>
                <a:r>
                  <a:rPr lang="en-US" spc="-10" dirty="0">
                    <a:solidFill>
                      <a:schemeClr val="tx1"/>
                    </a:solidFill>
                  </a:rPr>
                  <a:t>4</a:t>
                </a:r>
                <a:r>
                  <a:rPr lang="en-US" spc="-5" dirty="0">
                    <a:solidFill>
                      <a:schemeClr val="tx1"/>
                    </a:solidFill>
                  </a:rPr>
                  <a:t>] </a:t>
                </a:r>
                <a:r>
                  <a:rPr lang="en-US" spc="-10" dirty="0">
                    <a:solidFill>
                      <a:schemeClr val="tx1"/>
                    </a:solidFill>
                  </a:rPr>
                  <a:t>abou</a:t>
                </a:r>
                <a:r>
                  <a:rPr lang="en-US" spc="-5" dirty="0">
                    <a:solidFill>
                      <a:schemeClr val="tx1"/>
                    </a:solidFill>
                  </a:rPr>
                  <a:t>t</a:t>
                </a:r>
                <a:r>
                  <a:rPr lang="en-US"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axi</a:t>
                </a:r>
                <a:r>
                  <a:rPr lang="en-US" spc="-5" dirty="0">
                    <a:solidFill>
                      <a:schemeClr val="tx1"/>
                    </a:solidFill>
                  </a:rPr>
                  <a:t>s</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10" dirty="0">
                    <a:solidFill>
                      <a:schemeClr val="tx1"/>
                    </a:solidFill>
                  </a:rPr>
                  <a:t>3</a:t>
                </a:r>
                <a:r>
                  <a:rPr lang="en-US" spc="-5" dirty="0">
                    <a:solidFill>
                      <a:schemeClr val="tx1"/>
                    </a:solidFill>
                  </a:rPr>
                  <a:t>.  If</a:t>
                </a:r>
                <a:r>
                  <a:rPr lang="en-US" spc="100" dirty="0">
                    <a:solidFill>
                      <a:schemeClr val="tx1"/>
                    </a:solidFill>
                  </a:rPr>
                  <a:t> </a:t>
                </a:r>
                <a:r>
                  <a:rPr lang="en-US" spc="-10" dirty="0">
                    <a:solidFill>
                      <a:schemeClr val="tx1"/>
                    </a:solidFill>
                  </a:rPr>
                  <a:t>we</a:t>
                </a:r>
                <a:r>
                  <a:rPr lang="en-US" spc="105" dirty="0">
                    <a:solidFill>
                      <a:schemeClr val="tx1"/>
                    </a:solidFill>
                  </a:rPr>
                  <a:t> </a:t>
                </a:r>
                <a:r>
                  <a:rPr lang="en-US" spc="-5" dirty="0">
                    <a:solidFill>
                      <a:schemeClr val="tx1"/>
                    </a:solidFill>
                  </a:rPr>
                  <a:t>were</a:t>
                </a:r>
                <a:r>
                  <a:rPr lang="en-US" spc="105" dirty="0">
                    <a:solidFill>
                      <a:schemeClr val="tx1"/>
                    </a:solidFill>
                  </a:rPr>
                  <a:t> </a:t>
                </a:r>
                <a:r>
                  <a:rPr lang="en-US" spc="-5" dirty="0">
                    <a:solidFill>
                      <a:schemeClr val="tx1"/>
                    </a:solidFill>
                  </a:rPr>
                  <a:t>rotating</a:t>
                </a:r>
                <a:r>
                  <a:rPr lang="en-US" spc="100" dirty="0">
                    <a:solidFill>
                      <a:schemeClr val="tx1"/>
                    </a:solidFill>
                  </a:rPr>
                  <a:t> </a:t>
                </a:r>
                <a:r>
                  <a:rPr lang="en-US" spc="-5" dirty="0">
                    <a:solidFill>
                      <a:schemeClr val="tx1"/>
                    </a:solidFill>
                  </a:rPr>
                  <a:t>this</a:t>
                </a:r>
                <a:r>
                  <a:rPr lang="en-US" spc="105" dirty="0">
                    <a:solidFill>
                      <a:schemeClr val="tx1"/>
                    </a:solidFill>
                  </a:rPr>
                  <a:t> </a:t>
                </a:r>
                <a:r>
                  <a:rPr lang="en-US" spc="-5" dirty="0">
                    <a:solidFill>
                      <a:schemeClr val="tx1"/>
                    </a:solidFill>
                  </a:rPr>
                  <a:t>region</a:t>
                </a:r>
                <a:r>
                  <a:rPr lang="en-US" spc="105" dirty="0">
                    <a:solidFill>
                      <a:schemeClr val="tx1"/>
                    </a:solidFill>
                  </a:rPr>
                  <a:t> </a:t>
                </a:r>
                <a:r>
                  <a:rPr lang="en-US" spc="-5" dirty="0">
                    <a:solidFill>
                      <a:schemeClr val="tx1"/>
                    </a:solidFill>
                  </a:rPr>
                  <a:t>about</a:t>
                </a:r>
                <a:r>
                  <a:rPr lang="en-US" spc="105" dirty="0">
                    <a:solidFill>
                      <a:schemeClr val="tx1"/>
                    </a:solidFill>
                  </a:rPr>
                  <a:t> </a:t>
                </a:r>
                <a:r>
                  <a:rPr lang="en-US" spc="-5" dirty="0">
                    <a:solidFill>
                      <a:schemeClr val="tx1"/>
                    </a:solidFill>
                  </a:rPr>
                  <a:t>the</a:t>
                </a:r>
                <a:r>
                  <a:rPr lang="en-US" dirty="0">
                    <a:solidFill>
                      <a:schemeClr val="tx1"/>
                    </a:solidFill>
                  </a:rPr>
                  <a:t> </a:t>
                </a:r>
                <a:r>
                  <a:rPr lang="en-US" spc="-85" dirty="0">
                    <a:solidFill>
                      <a:schemeClr val="tx1"/>
                    </a:solidFill>
                  </a:rPr>
                  <a:t> </a:t>
                </a:r>
                <a:r>
                  <a:rPr lang="en-US" i="1" spc="45" dirty="0">
                    <a:solidFill>
                      <a:schemeClr val="tx1"/>
                    </a:solidFill>
                  </a:rPr>
                  <a:t>y</a:t>
                </a:r>
                <a:r>
                  <a:rPr lang="en-US" spc="-5" dirty="0">
                    <a:solidFill>
                      <a:schemeClr val="tx1"/>
                    </a:solidFill>
                  </a:rPr>
                  <a:t>-axis</a:t>
                </a:r>
                <a:r>
                  <a:rPr lang="en-US" spc="105" dirty="0">
                    <a:solidFill>
                      <a:schemeClr val="tx1"/>
                    </a:solidFill>
                  </a:rPr>
                  <a:t> </a:t>
                </a:r>
                <a:r>
                  <a:rPr lang="en-US" spc="-5" dirty="0">
                    <a:solidFill>
                      <a:schemeClr val="tx1"/>
                    </a:solidFill>
                  </a:rPr>
                  <a:t>(i.e.,</a:t>
                </a:r>
                <a:r>
                  <a:rPr lang="en-US" dirty="0">
                    <a:solidFill>
                      <a:schemeClr val="tx1"/>
                    </a:solidFill>
                  </a:rPr>
                  <a:t> </a:t>
                </a:r>
                <a:r>
                  <a:rPr lang="en-US" spc="-120"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a:t>
                </a:r>
                <a:r>
                  <a:rPr lang="en-US" spc="100" dirty="0">
                    <a:solidFill>
                      <a:schemeClr val="tx1"/>
                    </a:solidFill>
                  </a:rPr>
                  <a:t> </a:t>
                </a:r>
                <a:r>
                  <a:rPr lang="en-US" spc="-10" dirty="0">
                    <a:solidFill>
                      <a:schemeClr val="tx1"/>
                    </a:solidFill>
                  </a:rPr>
                  <a:t>we</a:t>
                </a:r>
                <a:r>
                  <a:rPr lang="en-US" spc="105" dirty="0">
                    <a:solidFill>
                      <a:schemeClr val="tx1"/>
                    </a:solidFill>
                  </a:rPr>
                  <a:t> </a:t>
                </a:r>
                <a:r>
                  <a:rPr lang="en-US" spc="-5" dirty="0">
                    <a:solidFill>
                      <a:schemeClr val="tx1"/>
                    </a:solidFill>
                  </a:rPr>
                  <a:t>would</a:t>
                </a:r>
                <a:r>
                  <a:rPr lang="en-US" spc="105" dirty="0">
                    <a:solidFill>
                      <a:schemeClr val="tx1"/>
                    </a:solidFill>
                  </a:rPr>
                  <a:t> </a:t>
                </a:r>
                <a:r>
                  <a:rPr lang="en-US" spc="-10" dirty="0">
                    <a:solidFill>
                      <a:schemeClr val="tx1"/>
                    </a:solidFill>
                  </a:rPr>
                  <a:t>u</a:t>
                </a:r>
                <a:r>
                  <a:rPr lang="en-US" spc="-5" dirty="0">
                    <a:solidFill>
                      <a:schemeClr val="tx1"/>
                    </a:solidFill>
                  </a:rPr>
                  <a:t>se Eq.</a:t>
                </a:r>
                <a:r>
                  <a:rPr lang="en-US" dirty="0">
                    <a:solidFill>
                      <a:schemeClr val="tx1"/>
                    </a:solidFill>
                  </a:rPr>
                  <a:t> </a:t>
                </a:r>
                <a:r>
                  <a:rPr lang="en-US" spc="-5" dirty="0">
                    <a:solidFill>
                      <a:schemeClr val="tx1"/>
                    </a:solidFill>
                  </a:rPr>
                  <a:t>(3).</a:t>
                </a:r>
                <a:r>
                  <a:rPr lang="en-US" dirty="0">
                    <a:solidFill>
                      <a:schemeClr val="tx1"/>
                    </a:solidFill>
                  </a:rPr>
                  <a:t> </a:t>
                </a:r>
                <a:r>
                  <a:rPr lang="en-US" spc="-15" dirty="0">
                    <a:solidFill>
                      <a:schemeClr val="tx1"/>
                    </a:solidFill>
                  </a:rPr>
                  <a:t>T</a:t>
                </a:r>
                <a:r>
                  <a:rPr lang="en-US" spc="-5" dirty="0">
                    <a:solidFill>
                      <a:schemeClr val="tx1"/>
                    </a:solidFill>
                  </a:rPr>
                  <a:t>o</a:t>
                </a:r>
                <a:r>
                  <a:rPr lang="en-US" dirty="0">
                    <a:solidFill>
                      <a:schemeClr val="tx1"/>
                    </a:solidFill>
                  </a:rPr>
                  <a:t> </a:t>
                </a:r>
                <a:r>
                  <a:rPr lang="en-US" spc="-5" dirty="0">
                    <a:solidFill>
                      <a:schemeClr val="tx1"/>
                    </a:solidFill>
                  </a:rPr>
                  <a:t>rotate</a:t>
                </a:r>
                <a:r>
                  <a:rPr lang="en-US" dirty="0">
                    <a:solidFill>
                      <a:schemeClr val="tx1"/>
                    </a:solidFill>
                  </a:rPr>
                  <a:t> </a:t>
                </a:r>
                <a:r>
                  <a:rPr lang="en-US" spc="-5" dirty="0">
                    <a:solidFill>
                      <a:schemeClr val="tx1"/>
                    </a:solidFill>
                  </a:rPr>
                  <a:t>it</a:t>
                </a:r>
                <a:r>
                  <a:rPr lang="en-US" dirty="0">
                    <a:solidFill>
                      <a:schemeClr val="tx1"/>
                    </a:solidFill>
                  </a:rPr>
                  <a:t> </a:t>
                </a:r>
                <a:r>
                  <a:rPr lang="en-US" spc="-10" dirty="0">
                    <a:solidFill>
                      <a:schemeClr val="tx1"/>
                    </a:solidFill>
                  </a:rPr>
                  <a:t>a</a:t>
                </a:r>
                <a:r>
                  <a:rPr lang="en-US" spc="-5" dirty="0">
                    <a:solidFill>
                      <a:schemeClr val="tx1"/>
                    </a:solidFill>
                  </a:rPr>
                  <a:t>round</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line</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spc="-10" dirty="0">
                    <a:solidFill>
                      <a:schemeClr val="tx1"/>
                    </a:solidFill>
                  </a:rPr>
                  <a:t>3</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5" dirty="0">
                    <a:solidFill>
                      <a:schemeClr val="tx1"/>
                    </a:solidFill>
                  </a:rPr>
                  <a:t>mus</a:t>
                </a:r>
                <a:r>
                  <a:rPr lang="en-US" spc="-5" dirty="0">
                    <a:solidFill>
                      <a:schemeClr val="tx1"/>
                    </a:solidFill>
                  </a:rPr>
                  <a:t>t</a:t>
                </a:r>
                <a:r>
                  <a:rPr lang="en-US" dirty="0">
                    <a:solidFill>
                      <a:schemeClr val="tx1"/>
                    </a:solidFill>
                  </a:rPr>
                  <a:t> </a:t>
                </a:r>
                <a:r>
                  <a:rPr lang="en-US" spc="-5" dirty="0">
                    <a:solidFill>
                      <a:schemeClr val="tx1"/>
                    </a:solidFill>
                  </a:rPr>
                  <a:t>t</a:t>
                </a:r>
                <a:r>
                  <a:rPr lang="en-US" spc="-10" dirty="0">
                    <a:solidFill>
                      <a:schemeClr val="tx1"/>
                    </a:solidFill>
                  </a:rPr>
                  <a:t>ak</a:t>
                </a:r>
                <a:r>
                  <a:rPr lang="en-US" spc="-5" dirty="0">
                    <a:solidFill>
                      <a:schemeClr val="tx1"/>
                    </a:solidFill>
                  </a:rPr>
                  <a:t>e</a:t>
                </a:r>
                <a:r>
                  <a:rPr lang="en-US" dirty="0">
                    <a:solidFill>
                      <a:schemeClr val="tx1"/>
                    </a:solidFill>
                  </a:rPr>
                  <a:t> </a:t>
                </a:r>
                <a:r>
                  <a:rPr lang="en-US" spc="-10" dirty="0">
                    <a:solidFill>
                      <a:schemeClr val="tx1"/>
                    </a:solidFill>
                  </a:rPr>
                  <a:t>int</a:t>
                </a:r>
                <a:r>
                  <a:rPr lang="en-US" spc="-5" dirty="0">
                    <a:solidFill>
                      <a:schemeClr val="tx1"/>
                    </a:solidFill>
                  </a:rPr>
                  <a:t>o</a:t>
                </a:r>
                <a:r>
                  <a:rPr lang="en-US" dirty="0">
                    <a:solidFill>
                      <a:schemeClr val="tx1"/>
                    </a:solidFill>
                  </a:rPr>
                  <a:t> </a:t>
                </a:r>
                <a:r>
                  <a:rPr lang="en-US" spc="-10" dirty="0">
                    <a:solidFill>
                      <a:schemeClr val="tx1"/>
                    </a:solidFill>
                  </a:rPr>
                  <a:t>accoun</a:t>
                </a:r>
                <a:r>
                  <a:rPr lang="en-US" spc="-5" dirty="0">
                    <a:solidFill>
                      <a:schemeClr val="tx1"/>
                    </a:solidFill>
                  </a:rPr>
                  <a:t>t</a:t>
                </a:r>
                <a:r>
                  <a:rPr lang="en-US" spc="5" dirty="0">
                    <a:solidFill>
                      <a:schemeClr val="tx1"/>
                    </a:solidFill>
                  </a:rPr>
                  <a:t> </a:t>
                </a:r>
                <a:r>
                  <a:rPr lang="en-US" spc="-10" dirty="0">
                    <a:solidFill>
                      <a:schemeClr val="tx1"/>
                    </a:solidFill>
                  </a:rPr>
                  <a:t>tha</a:t>
                </a:r>
                <a:r>
                  <a:rPr lang="en-US" spc="-5" dirty="0">
                    <a:solidFill>
                      <a:schemeClr val="tx1"/>
                    </a:solidFill>
                  </a:rPr>
                  <a:t>t</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5" dirty="0">
                    <a:solidFill>
                      <a:schemeClr val="tx1"/>
                    </a:solidFill>
                  </a:rPr>
                  <a:t>r</a:t>
                </a:r>
                <a:r>
                  <a:rPr lang="en-US" spc="-10" dirty="0">
                    <a:solidFill>
                      <a:schemeClr val="tx1"/>
                    </a:solidFill>
                  </a:rPr>
                  <a:t>adiu</a:t>
                </a:r>
                <a:r>
                  <a:rPr lang="en-US" spc="-5" dirty="0">
                    <a:solidFill>
                      <a:schemeClr val="tx1"/>
                    </a:solidFill>
                  </a:rPr>
                  <a:t>s</a:t>
                </a:r>
                <a:r>
                  <a:rPr lang="en-US" dirty="0">
                    <a:solidFill>
                      <a:schemeClr val="tx1"/>
                    </a:solidFill>
                  </a:rPr>
                  <a:t> </a:t>
                </a:r>
                <a:r>
                  <a:rPr lang="en-US" spc="-10" dirty="0">
                    <a:solidFill>
                      <a:schemeClr val="tx1"/>
                    </a:solidFill>
                  </a:rPr>
                  <a:t>of revolutio</a:t>
                </a:r>
                <a:r>
                  <a:rPr lang="en-US" spc="-5" dirty="0">
                    <a:solidFill>
                      <a:schemeClr val="tx1"/>
                    </a:solidFill>
                  </a:rPr>
                  <a:t>n is </a:t>
                </a:r>
                <a:r>
                  <a:rPr lang="en-US" spc="-10" dirty="0">
                    <a:solidFill>
                      <a:schemeClr val="tx1"/>
                    </a:solidFill>
                  </a:rPr>
                  <a:t>now</a:t>
                </a:r>
                <a:r>
                  <a:rPr lang="en-US" dirty="0">
                    <a:solidFill>
                      <a:schemeClr val="tx1"/>
                    </a:solidFill>
                  </a:rPr>
                  <a:t> </a:t>
                </a:r>
                <a:r>
                  <a:rPr lang="en-US" spc="-5" dirty="0">
                    <a:solidFill>
                      <a:schemeClr val="tx1"/>
                    </a:solidFill>
                  </a:rPr>
                  <a:t>3 units longer. </a:t>
                </a:r>
                <a:r>
                  <a:rPr lang="en-US" spc="-10" dirty="0">
                    <a:solidFill>
                      <a:schemeClr val="tx1"/>
                    </a:solidFill>
                  </a:rPr>
                  <a:t>Figur</a:t>
                </a:r>
                <a:r>
                  <a:rPr lang="en-US" spc="-5" dirty="0">
                    <a:solidFill>
                      <a:schemeClr val="tx1"/>
                    </a:solidFill>
                  </a:rPr>
                  <a:t>e</a:t>
                </a:r>
                <a:r>
                  <a:rPr lang="en-US" spc="-15" dirty="0">
                    <a:solidFill>
                      <a:schemeClr val="tx1"/>
                    </a:solidFill>
                  </a:rPr>
                  <a:t> </a:t>
                </a:r>
                <a:r>
                  <a:rPr lang="en-US" spc="-5" dirty="0">
                    <a:solidFill>
                      <a:schemeClr val="tx1"/>
                    </a:solidFill>
                  </a:rPr>
                  <a:t>8</a:t>
                </a:r>
                <a:r>
                  <a:rPr lang="en-US" spc="-15" dirty="0">
                    <a:solidFill>
                      <a:schemeClr val="tx1"/>
                    </a:solidFill>
                  </a:rPr>
                  <a:t> show</a:t>
                </a:r>
                <a:r>
                  <a:rPr lang="en-US" spc="-5" dirty="0">
                    <a:solidFill>
                      <a:schemeClr val="tx1"/>
                    </a:solidFill>
                  </a:rPr>
                  <a:t>s</a:t>
                </a:r>
                <a:r>
                  <a:rPr lang="en-US" spc="-1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r</a:t>
                </a:r>
                <a:r>
                  <a:rPr lang="en-US" spc="-10" dirty="0">
                    <a:solidFill>
                      <a:schemeClr val="tx1"/>
                    </a:solidFill>
                  </a:rPr>
                  <a:t>adiu</a:t>
                </a:r>
                <a:r>
                  <a:rPr lang="en-US" spc="-5" dirty="0">
                    <a:solidFill>
                      <a:schemeClr val="tx1"/>
                    </a:solidFill>
                  </a:rPr>
                  <a:t>s</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s</a:t>
                </a:r>
                <a:r>
                  <a:rPr lang="en-US" spc="-10" dirty="0">
                    <a:solidFill>
                      <a:schemeClr val="tx1"/>
                    </a:solidFill>
                  </a:rPr>
                  <a:t>hel</a:t>
                </a:r>
                <a:r>
                  <a:rPr lang="en-US" spc="-5" dirty="0">
                    <a:solidFill>
                      <a:schemeClr val="tx1"/>
                    </a:solidFill>
                  </a:rPr>
                  <a:t>l</a:t>
                </a:r>
                <a:r>
                  <a:rPr lang="en-US" spc="-15" dirty="0">
                    <a:solidFill>
                      <a:schemeClr val="tx1"/>
                    </a:solidFill>
                  </a:rPr>
                  <a:t> </a:t>
                </a:r>
                <a:r>
                  <a:rPr lang="en-US" spc="-10" dirty="0">
                    <a:solidFill>
                      <a:schemeClr val="tx1"/>
                    </a:solidFill>
                  </a:rPr>
                  <a:t>a</a:t>
                </a:r>
                <a:r>
                  <a:rPr lang="en-US" spc="-5" dirty="0">
                    <a:solidFill>
                      <a:schemeClr val="tx1"/>
                    </a:solidFill>
                  </a:rPr>
                  <a:t>t</a:t>
                </a:r>
                <a:r>
                  <a:rPr lang="en-US" spc="10" dirty="0">
                    <a:solidFill>
                      <a:schemeClr val="tx1"/>
                    </a:solidFill>
                  </a:rPr>
                  <a:t> </a:t>
                </a:r>
                <a:r>
                  <a:rPr lang="en-US" i="1" spc="-5" dirty="0">
                    <a:solidFill>
                      <a:schemeClr val="tx1"/>
                    </a:solidFill>
                  </a:rPr>
                  <a:t>x</a:t>
                </a:r>
                <a:r>
                  <a:rPr lang="en-US" i="1" spc="70" dirty="0">
                    <a:solidFill>
                      <a:schemeClr val="tx1"/>
                    </a:solidFill>
                  </a:rPr>
                  <a:t> </a:t>
                </a:r>
                <a:r>
                  <a:rPr lang="en-US" spc="-10" dirty="0">
                    <a:solidFill>
                      <a:schemeClr val="tx1"/>
                    </a:solidFill>
                  </a:rPr>
                  <a:t>i</a:t>
                </a:r>
                <a:r>
                  <a:rPr lang="en-US" spc="-5" dirty="0">
                    <a:solidFill>
                      <a:schemeClr val="tx1"/>
                    </a:solidFill>
                  </a:rPr>
                  <a:t>s</a:t>
                </a:r>
                <a:r>
                  <a:rPr lang="en-US" spc="-15" dirty="0">
                    <a:solidFill>
                      <a:schemeClr val="tx1"/>
                    </a:solidFill>
                  </a:rPr>
                  <a:t> </a:t>
                </a:r>
                <a:r>
                  <a:rPr lang="en-US" spc="-10" dirty="0">
                    <a:solidFill>
                      <a:schemeClr val="tx1"/>
                    </a:solidFill>
                  </a:rPr>
                  <a:t>now</a:t>
                </a:r>
                <a:r>
                  <a:rPr lang="en-US" spc="10" dirty="0">
                    <a:solidFill>
                      <a:schemeClr val="tx1"/>
                    </a:solidFill>
                  </a:rPr>
                  <a:t> </a:t>
                </a:r>
              </a:p>
              <a:p>
                <a:pPr marL="36900" indent="0">
                  <a:lnSpc>
                    <a:spcPct val="100000"/>
                  </a:lnSpc>
                  <a:buNone/>
                </a:pPr>
                <a:r>
                  <a:rPr lang="en-US" i="1" spc="-5" dirty="0">
                    <a:solidFill>
                      <a:schemeClr val="tx1"/>
                    </a:solidFill>
                  </a:rPr>
                  <a:t>x</a:t>
                </a:r>
                <a:r>
                  <a:rPr lang="en-US" i="1" spc="60" dirty="0">
                    <a:solidFill>
                      <a:schemeClr val="tx1"/>
                    </a:solidFill>
                  </a:rPr>
                  <a:t> </a:t>
                </a:r>
                <a:r>
                  <a:rPr lang="en-US" spc="-185" dirty="0">
                    <a:solidFill>
                      <a:schemeClr val="tx1"/>
                    </a:solidFill>
                  </a:rPr>
                  <a:t>−</a:t>
                </a:r>
                <a:r>
                  <a:rPr lang="en-US" spc="-95" dirty="0">
                    <a:solidFill>
                      <a:schemeClr val="tx1"/>
                    </a:solidFill>
                  </a:rPr>
                  <a:t> </a:t>
                </a:r>
                <a:r>
                  <a:rPr lang="en-US" spc="-5" dirty="0">
                    <a:solidFill>
                      <a:schemeClr val="tx1"/>
                    </a:solidFill>
                  </a:rPr>
                  <a:t>(</a:t>
                </a:r>
                <a:r>
                  <a:rPr lang="en-US" spc="-190" dirty="0">
                    <a:solidFill>
                      <a:schemeClr val="tx1"/>
                    </a:solidFill>
                  </a:rPr>
                  <a:t>−</a:t>
                </a:r>
                <a:r>
                  <a:rPr lang="en-US" spc="-10" dirty="0">
                    <a:solidFill>
                      <a:schemeClr val="tx1"/>
                    </a:solidFill>
                  </a:rPr>
                  <a:t>3</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55"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3</a:t>
                </a:r>
                <a:r>
                  <a:rPr lang="en-US" spc="-5" dirty="0">
                    <a:solidFill>
                      <a:schemeClr val="tx1"/>
                    </a:solidFill>
                  </a:rPr>
                  <a:t>.</a:t>
                </a:r>
                <a:r>
                  <a:rPr lang="en-US" spc="-15" dirty="0">
                    <a:solidFill>
                      <a:schemeClr val="tx1"/>
                    </a:solidFill>
                  </a:rPr>
                  <a:t> Th</a:t>
                </a:r>
                <a:r>
                  <a:rPr lang="en-US" spc="-5" dirty="0">
                    <a:solidFill>
                      <a:schemeClr val="tx1"/>
                    </a:solidFill>
                  </a:rPr>
                  <a:t>e</a:t>
                </a:r>
                <a:r>
                  <a:rPr lang="en-US" spc="-15" dirty="0">
                    <a:solidFill>
                      <a:schemeClr val="tx1"/>
                    </a:solidFill>
                  </a:rPr>
                  <a:t> </a:t>
                </a:r>
                <a:r>
                  <a:rPr lang="en-US" spc="-10" dirty="0">
                    <a:solidFill>
                      <a:schemeClr val="tx1"/>
                    </a:solidFill>
                  </a:rPr>
                  <a:t>height </a:t>
                </a:r>
                <a:r>
                  <a:rPr lang="en-US" spc="-5" dirty="0">
                    <a:solidFill>
                      <a:schemeClr val="tx1"/>
                    </a:solidFill>
                  </a:rPr>
                  <a:t>of the shell is still</a:t>
                </a:r>
                <a:r>
                  <a:rPr lang="en-US" dirty="0">
                    <a:solidFill>
                      <a:schemeClr val="tx1"/>
                    </a:solidFill>
                  </a:rPr>
                  <a:t> </a:t>
                </a:r>
                <a:r>
                  <a:rPr lang="en-US" spc="-35"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spc="-209" baseline="25925" dirty="0">
                    <a:solidFill>
                      <a:schemeClr val="tx1"/>
                    </a:solidFill>
                  </a:rPr>
                  <a:t>−</a:t>
                </a:r>
                <a:r>
                  <a:rPr lang="en-US" baseline="25925" dirty="0">
                    <a:solidFill>
                      <a:schemeClr val="tx1"/>
                    </a:solidFill>
                  </a:rPr>
                  <a:t>1</a:t>
                </a:r>
                <a:r>
                  <a:rPr lang="en-US" i="1" spc="209" baseline="25925" dirty="0">
                    <a:solidFill>
                      <a:schemeClr val="tx1"/>
                    </a:solidFill>
                  </a:rPr>
                  <a:t>/</a:t>
                </a:r>
                <a:r>
                  <a:rPr lang="en-US" spc="75" baseline="25925" dirty="0">
                    <a:solidFill>
                      <a:schemeClr val="tx1"/>
                    </a:solidFill>
                  </a:rPr>
                  <a:t>2</a:t>
                </a:r>
                <a:r>
                  <a:rPr lang="en-US" spc="-5" dirty="0">
                    <a:solidFill>
                      <a:schemeClr val="tx1"/>
                    </a:solidFill>
                  </a:rPr>
                  <a:t>, so</a:t>
                </a:r>
                <a:endParaRPr lang="en-US" dirty="0">
                  <a:solidFill>
                    <a:schemeClr val="tx1"/>
                  </a:solidFill>
                </a:endParaRPr>
              </a:p>
              <a:p>
                <a:pPr marL="36900" indent="0" algn="ctr">
                  <a:lnSpc>
                    <a:spcPct val="100000"/>
                  </a:lnSpc>
                  <a:buNone/>
                </a:pPr>
                <a14:m>
                  <m:oMath xmlns:m="http://schemas.openxmlformats.org/officeDocument/2006/math">
                    <m:r>
                      <a:rPr lang="en-US" b="0" i="1" smtClean="0">
                        <a:solidFill>
                          <a:schemeClr val="tx1"/>
                        </a:solidFill>
                        <a:latin typeface="Cambria Math" panose="02040503050406030204" pitchFamily="18" charset="0"/>
                        <a:cs typeface="Times New Roman"/>
                      </a:rPr>
                      <m:t>𝑉</m:t>
                    </m:r>
                    <m:r>
                      <a:rPr lang="en-US" b="0" i="1" smtClean="0">
                        <a:solidFill>
                          <a:schemeClr val="tx1"/>
                        </a:solidFill>
                        <a:latin typeface="Cambria Math" panose="02040503050406030204" pitchFamily="18" charset="0"/>
                        <a:cs typeface="Times New Roman"/>
                      </a:rPr>
                      <m:t>=</m:t>
                    </m:r>
                  </m:oMath>
                </a14:m>
                <a:r>
                  <a:rPr lang="en-US" spc="-5" dirty="0">
                    <a:ea typeface="Cambria Math" panose="02040503050406030204" pitchFamily="18" charset="0"/>
                    <a:cs typeface="Times New Roman"/>
                  </a:rPr>
                  <a:t> </a:t>
                </a:r>
                <a14:m>
                  <m:oMath xmlns:m="http://schemas.openxmlformats.org/officeDocument/2006/math">
                    <m:nary>
                      <m:naryPr>
                        <m:ctrlPr>
                          <a:rPr lang="en-US" i="1" spc="-5">
                            <a:latin typeface="Cambria Math" panose="02040503050406030204" pitchFamily="18" charset="0"/>
                            <a:ea typeface="Cambria Math" panose="02040503050406030204" pitchFamily="18" charset="0"/>
                            <a:cs typeface="Times New Roman"/>
                          </a:rPr>
                        </m:ctrlPr>
                      </m:naryPr>
                      <m:sub>
                        <m:r>
                          <a:rPr lang="en-US" i="1" spc="-5">
                            <a:latin typeface="Cambria Math" panose="02040503050406030204" pitchFamily="18" charset="0"/>
                            <a:ea typeface="Cambria Math" panose="02040503050406030204" pitchFamily="18" charset="0"/>
                            <a:cs typeface="Times New Roman"/>
                          </a:rPr>
                          <m:t>1</m:t>
                        </m:r>
                      </m:sub>
                      <m:sup>
                        <m:r>
                          <a:rPr lang="en-US" i="1" spc="-5">
                            <a:latin typeface="Cambria Math" panose="02040503050406030204" pitchFamily="18" charset="0"/>
                            <a:ea typeface="Cambria Math" panose="02040503050406030204" pitchFamily="18" charset="0"/>
                            <a:cs typeface="Times New Roman"/>
                          </a:rPr>
                          <m:t>4</m:t>
                        </m:r>
                      </m:sup>
                      <m:e>
                        <m:r>
                          <a:rPr lang="en-US" i="1" spc="-5">
                            <a:latin typeface="Cambria Math" panose="02040503050406030204" pitchFamily="18" charset="0"/>
                            <a:ea typeface="Cambria Math" panose="02040503050406030204" pitchFamily="18" charset="0"/>
                            <a:cs typeface="Times New Roman"/>
                          </a:rPr>
                          <m:t>(</m:t>
                        </m:r>
                        <m:r>
                          <a:rPr lang="en-US" i="1" spc="-5">
                            <a:latin typeface="Cambria Math" panose="02040503050406030204" pitchFamily="18" charset="0"/>
                            <a:ea typeface="Cambria Math" panose="02040503050406030204" pitchFamily="18" charset="0"/>
                            <a:cs typeface="Times New Roman"/>
                          </a:rPr>
                          <m:t>𝑥</m:t>
                        </m:r>
                        <m:r>
                          <a:rPr lang="en-US" i="1" spc="-5">
                            <a:latin typeface="Cambria Math" panose="02040503050406030204" pitchFamily="18" charset="0"/>
                            <a:ea typeface="Cambria Math" panose="02040503050406030204" pitchFamily="18" charset="0"/>
                            <a:cs typeface="Times New Roman"/>
                          </a:rPr>
                          <m:t>+3)</m:t>
                        </m:r>
                        <m:sSup>
                          <m:sSupPr>
                            <m:ctrlPr>
                              <a:rPr lang="en-US" i="1" spc="-5">
                                <a:latin typeface="Cambria Math" panose="02040503050406030204" pitchFamily="18" charset="0"/>
                                <a:ea typeface="Cambria Math" panose="02040503050406030204" pitchFamily="18" charset="0"/>
                                <a:cs typeface="Times New Roman"/>
                              </a:rPr>
                            </m:ctrlPr>
                          </m:sSupPr>
                          <m:e>
                            <m:r>
                              <a:rPr lang="en-US" i="1" spc="-5">
                                <a:latin typeface="Cambria Math" panose="02040503050406030204" pitchFamily="18" charset="0"/>
                                <a:ea typeface="Cambria Math" panose="02040503050406030204" pitchFamily="18" charset="0"/>
                                <a:cs typeface="Times New Roman"/>
                              </a:rPr>
                              <m:t>𝑥</m:t>
                            </m:r>
                          </m:e>
                          <m:sup>
                            <m:r>
                              <a:rPr lang="en-US" i="1" spc="-5">
                                <a:latin typeface="Cambria Math" panose="02040503050406030204" pitchFamily="18" charset="0"/>
                                <a:ea typeface="Cambria Math" panose="02040503050406030204" pitchFamily="18" charset="0"/>
                                <a:cs typeface="Times New Roman"/>
                              </a:rPr>
                              <m:t>−</m:t>
                            </m:r>
                            <m:f>
                              <m:fPr>
                                <m:type m:val="skw"/>
                                <m:ctrlPr>
                                  <a:rPr lang="en-US" i="1" spc="-5">
                                    <a:latin typeface="Cambria Math" panose="02040503050406030204" pitchFamily="18" charset="0"/>
                                    <a:ea typeface="Cambria Math" panose="02040503050406030204" pitchFamily="18" charset="0"/>
                                    <a:cs typeface="Times New Roman"/>
                                  </a:rPr>
                                </m:ctrlPr>
                              </m:fPr>
                              <m:num>
                                <m:r>
                                  <a:rPr lang="en-US" i="1" spc="-5">
                                    <a:latin typeface="Cambria Math" panose="02040503050406030204" pitchFamily="18" charset="0"/>
                                    <a:ea typeface="Cambria Math" panose="02040503050406030204" pitchFamily="18" charset="0"/>
                                    <a:cs typeface="Times New Roman"/>
                                  </a:rPr>
                                  <m:t>1</m:t>
                                </m:r>
                              </m:num>
                              <m:den>
                                <m:r>
                                  <a:rPr lang="en-US" i="1" spc="-5">
                                    <a:latin typeface="Cambria Math" panose="02040503050406030204" pitchFamily="18" charset="0"/>
                                    <a:ea typeface="Cambria Math" panose="02040503050406030204" pitchFamily="18" charset="0"/>
                                    <a:cs typeface="Times New Roman"/>
                                  </a:rPr>
                                  <m:t>2</m:t>
                                </m:r>
                              </m:den>
                            </m:f>
                          </m:sup>
                        </m:sSup>
                      </m:e>
                    </m:nary>
                    <m:r>
                      <m:rPr>
                        <m:sty m:val="p"/>
                      </m:rPr>
                      <a:rPr lang="en-US" b="0" i="0" spc="-5" smtClean="0">
                        <a:latin typeface="Cambria Math" panose="02040503050406030204" pitchFamily="18" charset="0"/>
                        <a:ea typeface="Cambria Math" panose="02040503050406030204" pitchFamily="18" charset="0"/>
                        <a:cs typeface="Times New Roman"/>
                      </a:rPr>
                      <m:t>dx</m:t>
                    </m:r>
                    <m:r>
                      <a:rPr lang="en-US" b="0" i="0" spc="-5" smtClean="0">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ea typeface="Cambria Math" panose="02040503050406030204" pitchFamily="18" charset="0"/>
                        <a:cs typeface="Times New Roman"/>
                      </a:rPr>
                      <m:t>𝜋</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2</m:t>
                            </m:r>
                          </m:num>
                          <m:den>
                            <m:r>
                              <a:rPr lang="en-US" b="0" i="1" smtClean="0">
                                <a:solidFill>
                                  <a:schemeClr val="tx1"/>
                                </a:solidFill>
                                <a:latin typeface="Cambria Math" panose="02040503050406030204" pitchFamily="18" charset="0"/>
                                <a:ea typeface="Cambria Math" panose="02040503050406030204" pitchFamily="18" charset="0"/>
                                <a:cs typeface="Times New Roman"/>
                              </a:rPr>
                              <m:t>3</m:t>
                            </m:r>
                          </m:den>
                        </m:f>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p>
                            <m:f>
                              <m:fPr>
                                <m:type m:val="skw"/>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3</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sup>
                        </m:sSup>
                        <m:r>
                          <a:rPr lang="en-US" b="0" i="1" smtClean="0">
                            <a:solidFill>
                              <a:schemeClr val="tx1"/>
                            </a:solidFill>
                            <a:latin typeface="Cambria Math" panose="02040503050406030204" pitchFamily="18" charset="0"/>
                            <a:ea typeface="Cambria Math" panose="02040503050406030204" pitchFamily="18" charset="0"/>
                            <a:cs typeface="Times New Roman"/>
                          </a:rPr>
                          <m:t>+6</m:t>
                        </m:r>
                        <m:sSup>
                          <m:s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sup>
                            <m:f>
                              <m:fPr>
                                <m:type m:val="skw"/>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1</m:t>
                                </m:r>
                              </m:num>
                              <m:den>
                                <m:r>
                                  <a:rPr lang="en-US" b="0" i="1" smtClean="0">
                                    <a:solidFill>
                                      <a:schemeClr val="tx1"/>
                                    </a:solidFill>
                                    <a:latin typeface="Cambria Math" panose="02040503050406030204" pitchFamily="18" charset="0"/>
                                    <a:ea typeface="Cambria Math" panose="02040503050406030204" pitchFamily="18" charset="0"/>
                                    <a:cs typeface="Times New Roman"/>
                                  </a:rPr>
                                  <m:t>2</m:t>
                                </m:r>
                              </m:den>
                            </m:f>
                          </m:sup>
                        </m:sSup>
                      </m:e>
                    </m:d>
                    <m:sSubSup>
                      <m:sSubSupPr>
                        <m:ctrlPr>
                          <a:rPr lang="en-US" b="0" i="1" smtClean="0">
                            <a:solidFill>
                              <a:schemeClr val="tx1"/>
                            </a:solidFill>
                            <a:latin typeface="Cambria Math" panose="02040503050406030204" pitchFamily="18" charset="0"/>
                            <a:ea typeface="Cambria Math" panose="02040503050406030204" pitchFamily="18" charset="0"/>
                            <a:cs typeface="Times New Roman"/>
                          </a:rPr>
                        </m:ctrlPr>
                      </m:sSubSupPr>
                      <m:e>
                        <m:r>
                          <a:rPr lang="en-US" b="0" i="1" smtClean="0">
                            <a:solidFill>
                              <a:schemeClr val="tx1"/>
                            </a:solidFill>
                            <a:latin typeface="Cambria Math" panose="02040503050406030204" pitchFamily="18" charset="0"/>
                            <a:ea typeface="Cambria Math" panose="02040503050406030204" pitchFamily="18" charset="0"/>
                            <a:cs typeface="Times New Roman"/>
                          </a:rPr>
                          <m:t>|</m:t>
                        </m:r>
                      </m:e>
                      <m:sub>
                        <m:r>
                          <a:rPr lang="en-US" b="0" i="1" smtClean="0">
                            <a:solidFill>
                              <a:schemeClr val="tx1"/>
                            </a:solidFill>
                            <a:latin typeface="Cambria Math" panose="02040503050406030204" pitchFamily="18" charset="0"/>
                            <a:ea typeface="Cambria Math" panose="02040503050406030204" pitchFamily="18" charset="0"/>
                            <a:cs typeface="Times New Roman"/>
                          </a:rPr>
                          <m:t>1</m:t>
                        </m:r>
                      </m:sub>
                      <m:sup>
                        <m:r>
                          <a:rPr lang="en-US" b="0" i="1" smtClean="0">
                            <a:solidFill>
                              <a:schemeClr val="tx1"/>
                            </a:solidFill>
                            <a:latin typeface="Cambria Math" panose="02040503050406030204" pitchFamily="18" charset="0"/>
                            <a:ea typeface="Cambria Math" panose="02040503050406030204" pitchFamily="18" charset="0"/>
                            <a:cs typeface="Times New Roman"/>
                          </a:rPr>
                          <m:t>4</m:t>
                        </m:r>
                      </m:sup>
                    </m:sSubSup>
                    <m:r>
                      <a:rPr lang="en-US" b="0" i="1"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mtClean="0">
                            <a:solidFill>
                              <a:schemeClr val="tx1"/>
                            </a:solidFill>
                            <a:latin typeface="Cambria Math" panose="02040503050406030204" pitchFamily="18" charset="0"/>
                            <a:ea typeface="Cambria Math" panose="02040503050406030204" pitchFamily="18" charset="0"/>
                            <a:cs typeface="Times New Roman"/>
                          </a:rPr>
                        </m:ctrlPr>
                      </m:fPr>
                      <m:num>
                        <m:r>
                          <a:rPr lang="en-US" b="0" i="1" smtClean="0">
                            <a:solidFill>
                              <a:schemeClr val="tx1"/>
                            </a:solidFill>
                            <a:latin typeface="Cambria Math" panose="02040503050406030204" pitchFamily="18" charset="0"/>
                            <a:ea typeface="Cambria Math" panose="02040503050406030204" pitchFamily="18" charset="0"/>
                            <a:cs typeface="Times New Roman"/>
                          </a:rPr>
                          <m:t>64</m:t>
                        </m:r>
                        <m:r>
                          <a:rPr lang="en-US" b="0" i="1" smtClean="0">
                            <a:solidFill>
                              <a:schemeClr val="tx1"/>
                            </a:solidFill>
                            <a:latin typeface="Cambria Math" panose="02040503050406030204" pitchFamily="18" charset="0"/>
                            <a:ea typeface="Cambria Math" panose="02040503050406030204" pitchFamily="18" charset="0"/>
                            <a:cs typeface="Times New Roman"/>
                          </a:rPr>
                          <m:t>𝜋</m:t>
                        </m:r>
                      </m:num>
                      <m:den>
                        <m:r>
                          <a:rPr lang="en-US" b="0" i="1" smtClean="0">
                            <a:solidFill>
                              <a:schemeClr val="tx1"/>
                            </a:solidFill>
                            <a:latin typeface="Cambria Math" panose="02040503050406030204" pitchFamily="18" charset="0"/>
                            <a:ea typeface="Cambria Math" panose="02040503050406030204" pitchFamily="18" charset="0"/>
                            <a:cs typeface="Times New Roman"/>
                          </a:rPr>
                          <m:t>3</m:t>
                        </m:r>
                      </m:den>
                    </m:f>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901"/>
                </a:stretch>
              </a:blipFill>
            </p:spPr>
            <p:txBody>
              <a:bodyPr/>
              <a:lstStyle/>
              <a:p>
                <a:r>
                  <a:rPr lang="en-US">
                    <a:noFill/>
                  </a:rPr>
                  <a:t> </a:t>
                </a:r>
              </a:p>
            </p:txBody>
          </p:sp>
        </mc:Fallback>
      </mc:AlternateContent>
      <p:pic>
        <p:nvPicPr>
          <p:cNvPr id="5" name="Picture 4" descr="Two graphs show the area under a function rotated about a vertical axis of revolution not the y axis and the resulting solid of revolution.&#10;In the first graph, the x axis ranges from negative 3 to 4, with points negative 3, 1, x, and 4 labeled, where x is between 1 and 4. The y axis is not scaled. In quadrant 1, the curve of y equals x to the negative one-half is concave in quadrant 1, begins near the y axis with a steep negative slope, becomes less steep upon approaching the x axis. Vertical segments connect the points at x equals 1, x equals x, and x equals 4, to the curve. In quadrant 1, the area under the curve between x equals 1 and x equals 4 is shaded. A vertical line at x equals negative 3 is labeled axis x equals negative 3 and a circular arrow is around this axis. The distance between the line at x equals negative 3 and the vertical segment at x equals x is labeled radius x plus 3. In the second graph, the x axis has points negative 3, 1, x, and 4 labeled, where x is between 1 and 4. A circular solid similar to a ring has width from x equals 1 to x equals 4. The solid is centered around the line x equals negative 3. The top of the solid is the same shape as the curve y equals x to the negative one-half. An outline of a cylinder has a radius from x equals negative 3 to x equals 1 and height 1.">
            <a:extLst>
              <a:ext uri="{FF2B5EF4-FFF2-40B4-BE49-F238E27FC236}">
                <a16:creationId xmlns="" xmlns:a16="http://schemas.microsoft.com/office/drawing/2014/main" id="{82A1D530-48E3-42EC-96EF-C586771390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2860" y="4308221"/>
            <a:ext cx="6409778" cy="2328765"/>
          </a:xfrm>
          <a:prstGeom prst="rect">
            <a:avLst/>
          </a:prstGeom>
        </p:spPr>
      </p:pic>
      <p:pic>
        <p:nvPicPr>
          <p:cNvPr id="6" name="Picture 5" descr="Figure 8: Rotation about the axis x equals negative 3">
            <a:extLst>
              <a:ext uri="{FF2B5EF4-FFF2-40B4-BE49-F238E27FC236}">
                <a16:creationId xmlns="" xmlns:a16="http://schemas.microsoft.com/office/drawing/2014/main" id="{BB36E3D1-AB82-47B8-B37D-741D04477A52}"/>
              </a:ext>
            </a:extLst>
          </p:cNvPr>
          <p:cNvPicPr>
            <a:picLocks noChangeAspect="1"/>
          </p:cNvPicPr>
          <p:nvPr/>
        </p:nvPicPr>
        <p:blipFill>
          <a:blip r:embed="rId4"/>
          <a:stretch>
            <a:fillRect/>
          </a:stretch>
        </p:blipFill>
        <p:spPr>
          <a:xfrm>
            <a:off x="1484171" y="5258169"/>
            <a:ext cx="2139549" cy="418313"/>
          </a:xfrm>
          <a:prstGeom prst="rect">
            <a:avLst/>
          </a:prstGeom>
        </p:spPr>
      </p:pic>
    </p:spTree>
    <p:extLst>
      <p:ext uri="{BB962C8B-B14F-4D97-AF65-F5344CB8AC3E}">
        <p14:creationId xmlns:p14="http://schemas.microsoft.com/office/powerpoint/2010/main" val="1886192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6.4  Volumes of Revolution: Cylindrical </a:t>
            </a:r>
            <a:r>
              <a:rPr lang="en-US" sz="3100" dirty="0"/>
              <a:t>Shells </a:t>
            </a:r>
            <a:r>
              <a:rPr lang="en-US" sz="3100" dirty="0" smtClean="0"/>
              <a:t>(9 </a:t>
            </a:r>
            <a:r>
              <a:rPr lang="en-US" sz="3100" dirty="0"/>
              <a:t>of 10)</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dirty="0"/>
                  <a:t>:</a:t>
                </a:r>
                <a:r>
                  <a:rPr lang="en-US" spc="-120" dirty="0"/>
                  <a:t> </a:t>
                </a:r>
                <a:r>
                  <a:rPr lang="en-US" b="1" spc="-30" dirty="0"/>
                  <a:t>Rotatin</a:t>
                </a:r>
                <a:r>
                  <a:rPr lang="en-US" b="1" spc="-25" dirty="0"/>
                  <a:t>g</a:t>
                </a:r>
                <a:r>
                  <a:rPr lang="en-US" b="1" dirty="0"/>
                  <a:t> </a:t>
                </a:r>
                <a:r>
                  <a:rPr lang="en-US" b="1" spc="-65" dirty="0"/>
                  <a:t>Abou</a:t>
                </a:r>
                <a:r>
                  <a:rPr lang="en-US" b="1" spc="-35" dirty="0"/>
                  <a:t>t</a:t>
                </a:r>
                <a:r>
                  <a:rPr lang="en-US" b="1" dirty="0"/>
                  <a:t> </a:t>
                </a:r>
                <a:r>
                  <a:rPr lang="en-US" b="1" spc="-45" dirty="0"/>
                  <a:t>th</a:t>
                </a:r>
                <a:r>
                  <a:rPr lang="en-US" b="1" spc="-50" dirty="0"/>
                  <a:t>e</a:t>
                </a:r>
                <a:r>
                  <a:rPr lang="en-US" b="1" spc="-5" dirty="0"/>
                  <a:t> </a:t>
                </a:r>
                <a:r>
                  <a:rPr lang="en-US" b="1" i="1" spc="-10" dirty="0"/>
                  <a:t>x</a:t>
                </a:r>
                <a:r>
                  <a:rPr lang="en-US" b="1" dirty="0"/>
                  <a:t>-Axis  </a:t>
                </a:r>
                <a:r>
                  <a:rPr lang="en-US" spc="90" dirty="0"/>
                  <a:t> We u</a:t>
                </a:r>
                <a:r>
                  <a:rPr lang="en-US" spc="-15" dirty="0"/>
                  <a:t>s</a:t>
                </a:r>
                <a:r>
                  <a:rPr lang="en-US" spc="-5" dirty="0"/>
                  <a:t>e</a:t>
                </a:r>
                <a:r>
                  <a:rPr lang="en-US" spc="-50" dirty="0"/>
                  <a:t> </a:t>
                </a:r>
                <a:r>
                  <a:rPr lang="en-US" spc="-5" dirty="0"/>
                  <a:t>t</a:t>
                </a:r>
                <a:r>
                  <a:rPr lang="en-US" spc="-10" dirty="0"/>
                  <a:t>h</a:t>
                </a:r>
                <a:r>
                  <a:rPr lang="en-US" spc="-5" dirty="0"/>
                  <a:t>e</a:t>
                </a:r>
                <a:r>
                  <a:rPr lang="en-US" spc="-50" dirty="0"/>
                  <a:t> </a:t>
                </a:r>
                <a:r>
                  <a:rPr lang="en-US" spc="-10" dirty="0"/>
                  <a:t>Shel</a:t>
                </a:r>
                <a:r>
                  <a:rPr lang="en-US" spc="-5" dirty="0"/>
                  <a:t>l</a:t>
                </a:r>
                <a:r>
                  <a:rPr lang="en-US" spc="-50" dirty="0"/>
                  <a:t> </a:t>
                </a:r>
                <a:r>
                  <a:rPr lang="en-US" spc="-10" dirty="0"/>
                  <a:t>Metho</a:t>
                </a:r>
                <a:r>
                  <a:rPr lang="en-US" spc="-5" dirty="0"/>
                  <a:t>d</a:t>
                </a:r>
                <a:r>
                  <a:rPr lang="en-US" spc="-50" dirty="0"/>
                  <a:t> </a:t>
                </a:r>
                <a:r>
                  <a:rPr lang="en-US" spc="-10" dirty="0"/>
                  <a:t>t</a:t>
                </a:r>
                <a:r>
                  <a:rPr lang="en-US" spc="-5" dirty="0"/>
                  <a:t>o</a:t>
                </a:r>
                <a:r>
                  <a:rPr lang="en-US" spc="-50" dirty="0"/>
                  <a:t> </a:t>
                </a:r>
                <a:r>
                  <a:rPr lang="en-US" spc="-10" dirty="0"/>
                  <a:t>comput</a:t>
                </a:r>
                <a:r>
                  <a:rPr lang="en-US" spc="-5" dirty="0"/>
                  <a:t>e</a:t>
                </a:r>
                <a:r>
                  <a:rPr lang="en-US" spc="-50" dirty="0"/>
                  <a:t> </a:t>
                </a:r>
                <a:r>
                  <a:rPr lang="en-US" spc="-5" dirty="0"/>
                  <a:t>t</a:t>
                </a:r>
                <a:r>
                  <a:rPr lang="en-US" spc="-10" dirty="0"/>
                  <a:t>h</a:t>
                </a:r>
                <a:r>
                  <a:rPr lang="en-US" spc="-5" dirty="0"/>
                  <a:t>e</a:t>
                </a:r>
                <a:r>
                  <a:rPr lang="en-US" spc="-50" dirty="0"/>
                  <a:t> </a:t>
                </a:r>
                <a:r>
                  <a:rPr lang="en-US" spc="-10" dirty="0"/>
                  <a:t>volume </a:t>
                </a:r>
                <a:r>
                  <a:rPr lang="en-US" i="1" spc="-10" dirty="0"/>
                  <a:t>V</a:t>
                </a:r>
                <a:r>
                  <a:rPr lang="en-US" i="1" spc="114" dirty="0"/>
                  <a:t> </a:t>
                </a:r>
                <a:r>
                  <a:rPr lang="en-US" spc="-10" dirty="0"/>
                  <a:t>obtaine</a:t>
                </a:r>
                <a:r>
                  <a:rPr lang="en-US" spc="-5" dirty="0"/>
                  <a:t>d</a:t>
                </a:r>
                <a:r>
                  <a:rPr lang="en-US" spc="-35" dirty="0"/>
                  <a:t> </a:t>
                </a:r>
                <a:r>
                  <a:rPr lang="en-US" spc="-10" dirty="0"/>
                  <a:t>b</a:t>
                </a:r>
                <a:r>
                  <a:rPr lang="en-US" spc="-5" dirty="0"/>
                  <a:t>y</a:t>
                </a:r>
                <a:r>
                  <a:rPr lang="en-US" spc="-35" dirty="0"/>
                  <a:t> </a:t>
                </a:r>
                <a:r>
                  <a:rPr lang="en-US" spc="-10" dirty="0"/>
                  <a:t>rotatin</a:t>
                </a:r>
                <a:r>
                  <a:rPr lang="en-US" spc="-5" dirty="0"/>
                  <a:t>g</a:t>
                </a:r>
                <a:r>
                  <a:rPr lang="en-US" spc="-35" dirty="0"/>
                  <a:t> </a:t>
                </a:r>
                <a:r>
                  <a:rPr lang="en-US" spc="-5" dirty="0"/>
                  <a:t>t</a:t>
                </a:r>
                <a:r>
                  <a:rPr lang="en-US" spc="-10" dirty="0"/>
                  <a:t>h</a:t>
                </a:r>
                <a:r>
                  <a:rPr lang="en-US" spc="-5" dirty="0"/>
                  <a:t>e</a:t>
                </a:r>
                <a:r>
                  <a:rPr lang="en-US" spc="-35" dirty="0"/>
                  <a:t> </a:t>
                </a:r>
                <a:r>
                  <a:rPr lang="en-US" spc="-10" dirty="0"/>
                  <a:t>regio</a:t>
                </a:r>
                <a:r>
                  <a:rPr lang="en-US" spc="-5" dirty="0"/>
                  <a:t>n</a:t>
                </a:r>
                <a:r>
                  <a:rPr lang="en-US" spc="-35" dirty="0"/>
                  <a:t> </a:t>
                </a:r>
                <a:r>
                  <a:rPr lang="en-US" spc="-10" dirty="0"/>
                  <a:t>i</a:t>
                </a:r>
                <a:r>
                  <a:rPr lang="en-US" spc="-5" dirty="0"/>
                  <a:t>n</a:t>
                </a:r>
                <a:r>
                  <a:rPr lang="en-US" spc="-35" dirty="0"/>
                  <a:t> </a:t>
                </a:r>
                <a:r>
                  <a:rPr lang="en-US" spc="-10" dirty="0"/>
                  <a:t>th</a:t>
                </a:r>
                <a:r>
                  <a:rPr lang="en-US" spc="-5" dirty="0"/>
                  <a:t>e</a:t>
                </a:r>
                <a:r>
                  <a:rPr lang="en-US" spc="-35" dirty="0"/>
                  <a:t> </a:t>
                </a:r>
                <a:r>
                  <a:rPr lang="en-US" spc="-5" dirty="0"/>
                  <a:t>f</a:t>
                </a:r>
                <a:r>
                  <a:rPr lang="en-US" spc="-10" dirty="0"/>
                  <a:t>irs</a:t>
                </a:r>
                <a:r>
                  <a:rPr lang="en-US" spc="-5" dirty="0"/>
                  <a:t>t</a:t>
                </a:r>
                <a:r>
                  <a:rPr lang="en-US" spc="-35" dirty="0"/>
                  <a:t> </a:t>
                </a:r>
                <a:r>
                  <a:rPr lang="en-US" spc="-10" dirty="0"/>
                  <a:t>quadran</a:t>
                </a:r>
                <a:r>
                  <a:rPr lang="en-US" spc="-5" dirty="0"/>
                  <a:t>t</a:t>
                </a:r>
                <a:r>
                  <a:rPr lang="en-US" spc="-35" dirty="0"/>
                  <a:t> </a:t>
                </a:r>
                <a:r>
                  <a:rPr lang="en-US" spc="-10" dirty="0"/>
                  <a:t>betwee</a:t>
                </a:r>
                <a:r>
                  <a:rPr lang="en-US" spc="-5" dirty="0"/>
                  <a:t>n</a:t>
                </a:r>
                <a:r>
                  <a:rPr lang="en-US" spc="30" dirty="0"/>
                  <a:t> </a:t>
                </a:r>
                <a:r>
                  <a:rPr lang="en-US" i="1" spc="-5" dirty="0"/>
                  <a:t>y</a:t>
                </a:r>
                <a:r>
                  <a:rPr lang="en-US" i="1" spc="75" dirty="0"/>
                  <a:t> </a:t>
                </a:r>
                <a:r>
                  <a:rPr lang="en-US" spc="-25" dirty="0"/>
                  <a:t>=</a:t>
                </a:r>
                <a:r>
                  <a:rPr lang="en-US" spc="-40" dirty="0"/>
                  <a:t> </a:t>
                </a:r>
                <a:r>
                  <a:rPr lang="en-US" spc="-5" dirty="0"/>
                  <a:t>9</a:t>
                </a:r>
                <a:r>
                  <a:rPr lang="en-US" spc="-30" dirty="0"/>
                  <a:t> </a:t>
                </a:r>
                <a:r>
                  <a:rPr lang="en-US" spc="-185" dirty="0"/>
                  <a:t>−</a:t>
                </a:r>
                <a:r>
                  <a:rPr lang="en-US" spc="-70" dirty="0"/>
                  <a:t> </a:t>
                </a:r>
                <a:r>
                  <a:rPr lang="en-US" i="1" spc="-5" dirty="0"/>
                  <a:t>x</a:t>
                </a:r>
                <a:r>
                  <a:rPr lang="en-US" i="1" spc="-165" dirty="0"/>
                  <a:t> </a:t>
                </a:r>
                <a:r>
                  <a:rPr lang="en-US" baseline="25925" dirty="0"/>
                  <a:t>2</a:t>
                </a:r>
                <a:r>
                  <a:rPr lang="en-US" spc="120" baseline="25925" dirty="0"/>
                  <a:t> </a:t>
                </a:r>
                <a:r>
                  <a:rPr lang="en-US" spc="-10" dirty="0"/>
                  <a:t>an</a:t>
                </a:r>
                <a:r>
                  <a:rPr lang="en-US" spc="-5" dirty="0"/>
                  <a:t>d</a:t>
                </a:r>
                <a:r>
                  <a:rPr lang="en-US" spc="-35" dirty="0"/>
                  <a:t> </a:t>
                </a:r>
                <a:r>
                  <a:rPr lang="en-US" spc="-10" dirty="0"/>
                  <a:t>th</a:t>
                </a:r>
                <a:r>
                  <a:rPr lang="en-US" spc="-5" dirty="0"/>
                  <a:t>e</a:t>
                </a:r>
                <a:r>
                  <a:rPr lang="en-US" spc="-10" dirty="0"/>
                  <a:t> </a:t>
                </a:r>
                <a:r>
                  <a:rPr lang="en-US" i="1" spc="-5" dirty="0"/>
                  <a:t>x</a:t>
                </a:r>
                <a:r>
                  <a:rPr lang="en-US" spc="-5" dirty="0"/>
                  <a:t>-axis </a:t>
                </a:r>
                <a:r>
                  <a:rPr lang="en-US" spc="-10" dirty="0"/>
                  <a:t>abou</a:t>
                </a:r>
                <a:r>
                  <a:rPr lang="en-US" spc="-5" dirty="0"/>
                  <a:t>t</a:t>
                </a:r>
                <a:r>
                  <a:rPr lang="en-US" dirty="0"/>
                  <a:t> </a:t>
                </a:r>
                <a:r>
                  <a:rPr lang="en-US" spc="-10" dirty="0"/>
                  <a:t>th</a:t>
                </a:r>
                <a:r>
                  <a:rPr lang="en-US" spc="-5" dirty="0"/>
                  <a:t>e</a:t>
                </a:r>
                <a:r>
                  <a:rPr lang="en-US" spc="25" dirty="0"/>
                  <a:t> </a:t>
                </a:r>
                <a:r>
                  <a:rPr lang="en-US" i="1" spc="-5" dirty="0"/>
                  <a:t>x</a:t>
                </a:r>
                <a:r>
                  <a:rPr lang="en-US" spc="-5" dirty="0"/>
                  <a:t>-axis. </a:t>
                </a:r>
                <a:r>
                  <a:rPr lang="en-US" spc="-15" dirty="0"/>
                  <a:t>Whe</a:t>
                </a:r>
                <a:r>
                  <a:rPr lang="en-US" spc="-5" dirty="0"/>
                  <a:t>n</a:t>
                </a:r>
                <a:r>
                  <a:rPr lang="en-US" spc="30" dirty="0"/>
                  <a:t> </a:t>
                </a:r>
                <a:r>
                  <a:rPr lang="en-US" spc="-15" dirty="0"/>
                  <a:t>w</a:t>
                </a:r>
                <a:r>
                  <a:rPr lang="en-US" spc="-5" dirty="0"/>
                  <a:t>e</a:t>
                </a:r>
                <a:r>
                  <a:rPr lang="en-US" spc="30" dirty="0"/>
                  <a:t> </a:t>
                </a:r>
                <a:r>
                  <a:rPr lang="en-US" spc="-10" dirty="0"/>
                  <a:t>rotat</a:t>
                </a:r>
                <a:r>
                  <a:rPr lang="en-US" spc="-5" dirty="0"/>
                  <a:t>e</a:t>
                </a:r>
                <a:r>
                  <a:rPr lang="en-US" spc="30" dirty="0"/>
                  <a:t> </a:t>
                </a:r>
                <a:r>
                  <a:rPr lang="en-US" spc="-10" dirty="0"/>
                  <a:t>abou</a:t>
                </a:r>
                <a:r>
                  <a:rPr lang="en-US" spc="-5" dirty="0"/>
                  <a:t>t</a:t>
                </a:r>
                <a:r>
                  <a:rPr lang="en-US" spc="30" dirty="0"/>
                  <a:t> </a:t>
                </a:r>
                <a:r>
                  <a:rPr lang="en-US" spc="-10" dirty="0"/>
                  <a:t>th</a:t>
                </a:r>
                <a:r>
                  <a:rPr lang="en-US" spc="-5" dirty="0"/>
                  <a:t>e</a:t>
                </a:r>
                <a:r>
                  <a:rPr lang="en-US" spc="55" dirty="0"/>
                  <a:t> </a:t>
                </a:r>
                <a:r>
                  <a:rPr lang="en-US" i="1" spc="-5" dirty="0"/>
                  <a:t>x</a:t>
                </a:r>
                <a:r>
                  <a:rPr lang="en-US" spc="-5" dirty="0"/>
                  <a:t>-axis,</a:t>
                </a:r>
                <a:r>
                  <a:rPr lang="en-US" spc="30" dirty="0"/>
                  <a:t> </a:t>
                </a:r>
                <a:r>
                  <a:rPr lang="en-US" spc="-5" dirty="0"/>
                  <a:t>the</a:t>
                </a:r>
                <a:r>
                  <a:rPr lang="en-US" spc="30" dirty="0"/>
                  <a:t> </a:t>
                </a:r>
                <a:r>
                  <a:rPr lang="en-US" spc="-5" dirty="0"/>
                  <a:t>cylindrical</a:t>
                </a:r>
                <a:r>
                  <a:rPr lang="en-US" spc="30" dirty="0"/>
                  <a:t> </a:t>
                </a:r>
                <a:r>
                  <a:rPr lang="en-US" spc="-5" dirty="0"/>
                  <a:t>shells</a:t>
                </a:r>
                <a:r>
                  <a:rPr lang="en-US" spc="30" dirty="0"/>
                  <a:t> </a:t>
                </a:r>
                <a:r>
                  <a:rPr lang="en-US" spc="-5" dirty="0"/>
                  <a:t>are</a:t>
                </a:r>
                <a:r>
                  <a:rPr lang="en-US" spc="30" dirty="0"/>
                  <a:t> </a:t>
                </a:r>
                <a:r>
                  <a:rPr lang="en-US" spc="-5" dirty="0"/>
                  <a:t>generated</a:t>
                </a:r>
                <a:r>
                  <a:rPr lang="en-US" spc="30" dirty="0"/>
                  <a:t> </a:t>
                </a:r>
                <a:r>
                  <a:rPr lang="en-US" spc="-5" dirty="0"/>
                  <a:t>by</a:t>
                </a:r>
                <a:r>
                  <a:rPr lang="en-US" spc="30" dirty="0"/>
                  <a:t> </a:t>
                </a:r>
                <a:r>
                  <a:rPr lang="en-US" spc="-5" dirty="0"/>
                  <a:t>hori</a:t>
                </a:r>
                <a:r>
                  <a:rPr lang="en-US" spc="-10" dirty="0"/>
                  <a:t>zonta</a:t>
                </a:r>
                <a:r>
                  <a:rPr lang="en-US" spc="-5" dirty="0"/>
                  <a:t>l</a:t>
                </a:r>
                <a:r>
                  <a:rPr lang="en-US" dirty="0"/>
                  <a:t> </a:t>
                </a:r>
                <a:r>
                  <a:rPr lang="en-US" spc="-10" dirty="0"/>
                  <a:t>segment</a:t>
                </a:r>
                <a:r>
                  <a:rPr lang="en-US" spc="-5" dirty="0"/>
                  <a:t>s</a:t>
                </a:r>
                <a:r>
                  <a:rPr lang="en-US" dirty="0"/>
                  <a:t> </a:t>
                </a:r>
                <a:r>
                  <a:rPr lang="en-US" spc="-5" dirty="0"/>
                  <a:t>(</a:t>
                </a:r>
                <a:r>
                  <a:rPr lang="en-US" i="1" spc="80" dirty="0"/>
                  <a:t>A</a:t>
                </a:r>
                <a:r>
                  <a:rPr lang="en-US" i="1" spc="-10" dirty="0"/>
                  <a:t>B</a:t>
                </a:r>
                <a:r>
                  <a:rPr lang="en-US" i="1" spc="60" dirty="0"/>
                  <a:t> </a:t>
                </a:r>
                <a:r>
                  <a:rPr lang="en-US" spc="-10" dirty="0"/>
                  <a:t>i</a:t>
                </a:r>
                <a:r>
                  <a:rPr lang="en-US" spc="-5" dirty="0"/>
                  <a:t>n </a:t>
                </a:r>
                <a:r>
                  <a:rPr lang="en-US" spc="-10" dirty="0"/>
                  <a:t>Figur</a:t>
                </a:r>
                <a:r>
                  <a:rPr lang="en-US" spc="-5" dirty="0"/>
                  <a:t>e </a:t>
                </a:r>
                <a:r>
                  <a:rPr lang="en-US" spc="-10" dirty="0"/>
                  <a:t>9</a:t>
                </a:r>
                <a:r>
                  <a:rPr lang="en-US" spc="-5" dirty="0"/>
                  <a:t>) </a:t>
                </a:r>
                <a:r>
                  <a:rPr lang="en-US" spc="-10" dirty="0"/>
                  <a:t>an</a:t>
                </a:r>
                <a:r>
                  <a:rPr lang="en-US" spc="-5" dirty="0"/>
                  <a:t>d</a:t>
                </a:r>
                <a:r>
                  <a:rPr lang="en-US" dirty="0"/>
                  <a:t> </a:t>
                </a:r>
                <a:r>
                  <a:rPr lang="en-US" spc="-10" dirty="0"/>
                  <a:t>th</a:t>
                </a:r>
                <a:r>
                  <a:rPr lang="en-US" spc="-5" dirty="0"/>
                  <a:t>e </a:t>
                </a:r>
                <a:r>
                  <a:rPr lang="en-US" spc="-10" dirty="0"/>
                  <a:t>Shel</a:t>
                </a:r>
                <a:r>
                  <a:rPr lang="en-US" spc="-5" dirty="0"/>
                  <a:t>l</a:t>
                </a:r>
                <a:r>
                  <a:rPr lang="en-US" dirty="0"/>
                  <a:t> </a:t>
                </a:r>
                <a:r>
                  <a:rPr lang="en-US" spc="-10" dirty="0"/>
                  <a:t>Metho</a:t>
                </a:r>
                <a:r>
                  <a:rPr lang="en-US" spc="-5" dirty="0"/>
                  <a:t>d</a:t>
                </a:r>
                <a:r>
                  <a:rPr lang="en-US" dirty="0"/>
                  <a:t> </a:t>
                </a:r>
                <a:r>
                  <a:rPr lang="en-US" spc="-10" dirty="0"/>
                  <a:t>give</a:t>
                </a:r>
                <a:r>
                  <a:rPr lang="en-US" spc="-5" dirty="0"/>
                  <a:t>s</a:t>
                </a:r>
                <a:r>
                  <a:rPr lang="en-US" dirty="0"/>
                  <a:t> </a:t>
                </a:r>
                <a:r>
                  <a:rPr lang="en-US" spc="-10" dirty="0"/>
                  <a:t>u</a:t>
                </a:r>
                <a:r>
                  <a:rPr lang="en-US" spc="-5" dirty="0"/>
                  <a:t>s</a:t>
                </a:r>
                <a:r>
                  <a:rPr lang="en-US" dirty="0"/>
                  <a:t> </a:t>
                </a:r>
                <a:r>
                  <a:rPr lang="en-US" spc="-10" dirty="0"/>
                  <a:t>a</a:t>
                </a:r>
                <a:r>
                  <a:rPr lang="en-US" spc="-5" dirty="0"/>
                  <a:t>n </a:t>
                </a:r>
                <a:r>
                  <a:rPr lang="en-US" spc="-10" dirty="0"/>
                  <a:t>integra</a:t>
                </a:r>
                <a:r>
                  <a:rPr lang="en-US" spc="-5" dirty="0"/>
                  <a:t>l</a:t>
                </a:r>
                <a:r>
                  <a:rPr lang="en-US" dirty="0"/>
                  <a:t> </a:t>
                </a:r>
                <a:r>
                  <a:rPr lang="en-US" spc="-10" dirty="0"/>
                  <a:t>wit</a:t>
                </a:r>
                <a:r>
                  <a:rPr lang="en-US" spc="-5" dirty="0"/>
                  <a:t>h </a:t>
                </a:r>
                <a:r>
                  <a:rPr lang="en-US" spc="-10" dirty="0"/>
                  <a:t>respect </a:t>
                </a:r>
                <a:r>
                  <a:rPr lang="en-US" spc="-5" dirty="0"/>
                  <a:t>to</a:t>
                </a:r>
                <a:r>
                  <a:rPr lang="en-US" dirty="0"/>
                  <a:t> </a:t>
                </a:r>
                <a:r>
                  <a:rPr lang="en-US" spc="-65" dirty="0"/>
                  <a:t> </a:t>
                </a:r>
                <a:r>
                  <a:rPr lang="en-US" i="1" spc="45" dirty="0"/>
                  <a:t>y</a:t>
                </a:r>
                <a:r>
                  <a:rPr lang="en-US" spc="-5" dirty="0"/>
                  <a:t>.</a:t>
                </a:r>
                <a:r>
                  <a:rPr lang="en-US" dirty="0"/>
                  <a:t> </a:t>
                </a:r>
                <a:r>
                  <a:rPr lang="en-US" spc="-15" dirty="0"/>
                  <a:t>Th</a:t>
                </a:r>
                <a:r>
                  <a:rPr lang="en-US" spc="-5" dirty="0"/>
                  <a:t>e</a:t>
                </a:r>
                <a:r>
                  <a:rPr lang="en-US" dirty="0"/>
                  <a:t> </a:t>
                </a:r>
                <a:r>
                  <a:rPr lang="en-US" spc="-125" dirty="0"/>
                  <a:t> </a:t>
                </a:r>
                <a:r>
                  <a:rPr lang="en-US" spc="-10" dirty="0"/>
                  <a:t>radiu</a:t>
                </a:r>
                <a:r>
                  <a:rPr lang="en-US" spc="-5" dirty="0"/>
                  <a:t>s</a:t>
                </a:r>
                <a:r>
                  <a:rPr lang="en-US" dirty="0"/>
                  <a:t> </a:t>
                </a:r>
                <a:r>
                  <a:rPr lang="en-US" spc="-125" dirty="0"/>
                  <a:t> </a:t>
                </a:r>
                <a:r>
                  <a:rPr lang="en-US" spc="-10" dirty="0"/>
                  <a:t>o</a:t>
                </a:r>
                <a:r>
                  <a:rPr lang="en-US" spc="-5" dirty="0"/>
                  <a:t>f</a:t>
                </a:r>
                <a:r>
                  <a:rPr lang="en-US" dirty="0"/>
                  <a:t> </a:t>
                </a:r>
                <a:r>
                  <a:rPr lang="en-US" spc="-125" dirty="0"/>
                  <a:t> </a:t>
                </a:r>
                <a:r>
                  <a:rPr lang="en-US" spc="-10" dirty="0"/>
                  <a:t>th</a:t>
                </a:r>
                <a:r>
                  <a:rPr lang="en-US" spc="-5" dirty="0"/>
                  <a:t>e</a:t>
                </a:r>
                <a:r>
                  <a:rPr lang="en-US" dirty="0"/>
                  <a:t> </a:t>
                </a:r>
                <a:r>
                  <a:rPr lang="en-US" spc="-125" dirty="0"/>
                  <a:t> </a:t>
                </a:r>
                <a:r>
                  <a:rPr lang="en-US" spc="-5" dirty="0"/>
                  <a:t>s</a:t>
                </a:r>
                <a:r>
                  <a:rPr lang="en-US" spc="-10" dirty="0"/>
                  <a:t>hel</a:t>
                </a:r>
                <a:r>
                  <a:rPr lang="en-US" spc="-5" dirty="0"/>
                  <a:t>l</a:t>
                </a:r>
                <a:r>
                  <a:rPr lang="en-US" dirty="0"/>
                  <a:t> </a:t>
                </a:r>
                <a:r>
                  <a:rPr lang="en-US" spc="-125" dirty="0"/>
                  <a:t> </a:t>
                </a:r>
                <a:r>
                  <a:rPr lang="en-US" spc="-5" dirty="0"/>
                  <a:t>is</a:t>
                </a:r>
                <a:r>
                  <a:rPr lang="en-US" dirty="0"/>
                  <a:t> </a:t>
                </a:r>
                <a:r>
                  <a:rPr lang="en-US" spc="-65" dirty="0"/>
                  <a:t> </a:t>
                </a:r>
                <a:r>
                  <a:rPr lang="en-US" i="1" spc="45" dirty="0"/>
                  <a:t>y</a:t>
                </a:r>
                <a:r>
                  <a:rPr lang="en-US" spc="-5" dirty="0"/>
                  <a:t>,</a:t>
                </a:r>
                <a:r>
                  <a:rPr lang="en-US" dirty="0"/>
                  <a:t> </a:t>
                </a:r>
                <a:r>
                  <a:rPr lang="en-US" spc="-125" dirty="0"/>
                  <a:t> </a:t>
                </a:r>
                <a:r>
                  <a:rPr lang="en-US" spc="-5" dirty="0"/>
                  <a:t>t</a:t>
                </a:r>
                <a:r>
                  <a:rPr lang="en-US" spc="-10" dirty="0"/>
                  <a:t>h</a:t>
                </a:r>
                <a:r>
                  <a:rPr lang="en-US" spc="-5" dirty="0"/>
                  <a:t>e</a:t>
                </a:r>
                <a:r>
                  <a:rPr lang="en-US" dirty="0"/>
                  <a:t> </a:t>
                </a:r>
                <a:r>
                  <a:rPr lang="en-US" spc="-125" dirty="0"/>
                  <a:t> </a:t>
                </a:r>
                <a:r>
                  <a:rPr lang="en-US" spc="-10" dirty="0"/>
                  <a:t>distanc</a:t>
                </a:r>
                <a:r>
                  <a:rPr lang="en-US" spc="-5" dirty="0"/>
                  <a:t>e</a:t>
                </a:r>
                <a:r>
                  <a:rPr lang="en-US" dirty="0"/>
                  <a:t> </a:t>
                </a:r>
                <a:r>
                  <a:rPr lang="en-US" spc="-125" dirty="0"/>
                  <a:t> </a:t>
                </a:r>
                <a:r>
                  <a:rPr lang="en-US" spc="-10" dirty="0"/>
                  <a:t>from</a:t>
                </a:r>
                <a:r>
                  <a:rPr lang="en-US" dirty="0"/>
                  <a:t> </a:t>
                </a:r>
                <a:r>
                  <a:rPr lang="en-US" spc="-125" dirty="0"/>
                  <a:t> </a:t>
                </a:r>
                <a:r>
                  <a:rPr lang="en-US" spc="-10" dirty="0"/>
                  <a:t>th</a:t>
                </a:r>
                <a:r>
                  <a:rPr lang="en-US" spc="-5" dirty="0"/>
                  <a:t>e</a:t>
                </a:r>
                <a:r>
                  <a:rPr lang="en-US" dirty="0"/>
                  <a:t> </a:t>
                </a:r>
                <a:r>
                  <a:rPr lang="en-US" spc="-125" dirty="0"/>
                  <a:t> </a:t>
                </a:r>
                <a:r>
                  <a:rPr lang="en-US" spc="-5" dirty="0"/>
                  <a:t>r</a:t>
                </a:r>
                <a:r>
                  <a:rPr lang="en-US" spc="-10" dirty="0"/>
                  <a:t>otatio</a:t>
                </a:r>
                <a:r>
                  <a:rPr lang="en-US" spc="-5" dirty="0"/>
                  <a:t>n</a:t>
                </a:r>
                <a:r>
                  <a:rPr lang="en-US" dirty="0"/>
                  <a:t> </a:t>
                </a:r>
                <a:r>
                  <a:rPr lang="en-US" spc="-125" dirty="0"/>
                  <a:t> </a:t>
                </a:r>
                <a:r>
                  <a:rPr lang="en-US" spc="-10" dirty="0"/>
                  <a:t>axi</a:t>
                </a:r>
                <a:r>
                  <a:rPr lang="en-US" spc="-5" dirty="0"/>
                  <a:t>s</a:t>
                </a:r>
                <a:r>
                  <a:rPr lang="en-US" dirty="0"/>
                  <a:t> </a:t>
                </a:r>
                <a:r>
                  <a:rPr lang="en-US" spc="-125" dirty="0"/>
                  <a:t> </a:t>
                </a:r>
                <a:r>
                  <a:rPr lang="en-US" spc="-5" dirty="0"/>
                  <a:t>to</a:t>
                </a:r>
                <a:r>
                  <a:rPr lang="en-US" dirty="0"/>
                  <a:t> </a:t>
                </a:r>
                <a:r>
                  <a:rPr lang="en-US" spc="-125" dirty="0"/>
                  <a:t> </a:t>
                </a:r>
                <a:r>
                  <a:rPr lang="en-US" spc="-5" dirty="0"/>
                  <a:t>t</a:t>
                </a:r>
                <a:r>
                  <a:rPr lang="en-US" spc="-10" dirty="0"/>
                  <a:t>h</a:t>
                </a:r>
                <a:r>
                  <a:rPr lang="en-US" spc="-5" dirty="0"/>
                  <a:t>e</a:t>
                </a:r>
                <a:r>
                  <a:rPr lang="en-US" dirty="0"/>
                  <a:t> </a:t>
                </a:r>
                <a:r>
                  <a:rPr lang="en-US" spc="-125" dirty="0"/>
                  <a:t> </a:t>
                </a:r>
                <a:r>
                  <a:rPr lang="en-US" spc="-10" dirty="0"/>
                  <a:t>segment. Th</a:t>
                </a:r>
                <a:r>
                  <a:rPr lang="en-US" spc="-5" dirty="0"/>
                  <a:t>e</a:t>
                </a:r>
                <a:r>
                  <a:rPr lang="en-US" spc="75" dirty="0"/>
                  <a:t> </a:t>
                </a:r>
                <a:r>
                  <a:rPr lang="en-US" spc="-5" dirty="0"/>
                  <a:t>l</a:t>
                </a:r>
                <a:r>
                  <a:rPr lang="en-US" spc="-10" dirty="0"/>
                  <a:t>engt</a:t>
                </a:r>
                <a:r>
                  <a:rPr lang="en-US" spc="-5" dirty="0"/>
                  <a:t>h</a:t>
                </a:r>
                <a:r>
                  <a:rPr lang="en-US" spc="75" dirty="0"/>
                  <a:t> </a:t>
                </a:r>
                <a:r>
                  <a:rPr lang="en-US" spc="-10" dirty="0"/>
                  <a:t>o</a:t>
                </a:r>
                <a:r>
                  <a:rPr lang="en-US" spc="-5" dirty="0"/>
                  <a:t>f</a:t>
                </a:r>
                <a:r>
                  <a:rPr lang="en-US" dirty="0"/>
                  <a:t> </a:t>
                </a:r>
                <a:r>
                  <a:rPr lang="en-US" spc="-80" dirty="0"/>
                  <a:t> </a:t>
                </a:r>
                <a:r>
                  <a:rPr lang="en-US" i="1" spc="80" dirty="0"/>
                  <a:t>A</a:t>
                </a:r>
                <a:r>
                  <a:rPr lang="en-US" i="1" spc="-10" dirty="0"/>
                  <a:t>B</a:t>
                </a:r>
                <a:r>
                  <a:rPr lang="en-US" i="1" dirty="0"/>
                  <a:t> </a:t>
                </a:r>
                <a:r>
                  <a:rPr lang="en-US" i="1" spc="-114" dirty="0"/>
                  <a:t> </a:t>
                </a:r>
                <a:r>
                  <a:rPr lang="en-US" spc="-10" dirty="0"/>
                  <a:t>i</a:t>
                </a:r>
                <a:r>
                  <a:rPr lang="en-US" spc="-5" dirty="0"/>
                  <a:t>s</a:t>
                </a:r>
                <a:r>
                  <a:rPr lang="en-US" spc="70" dirty="0"/>
                  <a:t> </a:t>
                </a:r>
                <a:r>
                  <a:rPr lang="en-US" spc="-10" dirty="0"/>
                  <a:t>th</a:t>
                </a:r>
                <a:r>
                  <a:rPr lang="en-US" spc="-5" dirty="0"/>
                  <a:t>e</a:t>
                </a:r>
                <a:r>
                  <a:rPr lang="en-US" spc="70" dirty="0"/>
                  <a:t> </a:t>
                </a:r>
                <a:r>
                  <a:rPr lang="en-US" spc="-10" dirty="0"/>
                  <a:t>heigh</a:t>
                </a:r>
                <a:r>
                  <a:rPr lang="en-US" spc="-5" dirty="0"/>
                  <a:t>t</a:t>
                </a:r>
                <a:r>
                  <a:rPr lang="en-US" spc="75" dirty="0"/>
                  <a:t> </a:t>
                </a:r>
                <a:r>
                  <a:rPr lang="en-US" spc="-10" dirty="0"/>
                  <a:t>o</a:t>
                </a:r>
                <a:r>
                  <a:rPr lang="en-US" spc="-5" dirty="0"/>
                  <a:t>f</a:t>
                </a:r>
                <a:r>
                  <a:rPr lang="en-US" spc="70" dirty="0"/>
                  <a:t> </a:t>
                </a:r>
                <a:r>
                  <a:rPr lang="en-US" spc="-10" dirty="0"/>
                  <a:t>th</a:t>
                </a:r>
                <a:r>
                  <a:rPr lang="en-US" spc="-5" dirty="0"/>
                  <a:t>e</a:t>
                </a:r>
                <a:r>
                  <a:rPr lang="en-US" spc="75" dirty="0"/>
                  <a:t> </a:t>
                </a:r>
                <a:r>
                  <a:rPr lang="en-US" spc="-5" dirty="0"/>
                  <a:t>s</a:t>
                </a:r>
                <a:r>
                  <a:rPr lang="en-US" spc="-10" dirty="0"/>
                  <a:t>hel</a:t>
                </a:r>
                <a:r>
                  <a:rPr lang="en-US" spc="-5" dirty="0"/>
                  <a:t>l</a:t>
                </a:r>
                <a:r>
                  <a:rPr lang="en-US" spc="70" dirty="0"/>
                  <a:t> </a:t>
                </a:r>
                <a:r>
                  <a:rPr lang="en-US" spc="-5" dirty="0"/>
                  <a:t>(</a:t>
                </a:r>
                <a:r>
                  <a:rPr lang="en-US" spc="-15" dirty="0"/>
                  <a:t>w</a:t>
                </a:r>
                <a:r>
                  <a:rPr lang="en-US" spc="-5" dirty="0"/>
                  <a:t>e</a:t>
                </a:r>
                <a:r>
                  <a:rPr lang="en-US" spc="70" dirty="0"/>
                  <a:t> </a:t>
                </a:r>
                <a:r>
                  <a:rPr lang="en-US" spc="-10" dirty="0"/>
                  <a:t>us</a:t>
                </a:r>
                <a:r>
                  <a:rPr lang="en-US" spc="-5" dirty="0"/>
                  <a:t>e</a:t>
                </a:r>
                <a:r>
                  <a:rPr lang="en-US" spc="70" dirty="0"/>
                  <a:t> </a:t>
                </a:r>
                <a:r>
                  <a:rPr lang="en-US" spc="-5" dirty="0"/>
                  <a:t>t</a:t>
                </a:r>
                <a:r>
                  <a:rPr lang="en-US" spc="-10" dirty="0"/>
                  <a:t>h</a:t>
                </a:r>
                <a:r>
                  <a:rPr lang="en-US" spc="-5" dirty="0"/>
                  <a:t>e</a:t>
                </a:r>
                <a:r>
                  <a:rPr lang="en-US" spc="70" dirty="0"/>
                  <a:t> </a:t>
                </a:r>
                <a:r>
                  <a:rPr lang="en-US" spc="-10" dirty="0"/>
                  <a:t>term</a:t>
                </a:r>
                <a:r>
                  <a:rPr lang="en-US" spc="70" dirty="0"/>
                  <a:t> </a:t>
                </a:r>
                <a:r>
                  <a:rPr lang="en-US" spc="-10" dirty="0"/>
                  <a:t>“height</a:t>
                </a:r>
                <a:r>
                  <a:rPr lang="en-US" spc="-5" dirty="0"/>
                  <a:t>”</a:t>
                </a:r>
                <a:r>
                  <a:rPr lang="en-US" spc="75" dirty="0"/>
                  <a:t> </a:t>
                </a:r>
                <a:r>
                  <a:rPr lang="en-US" spc="-10" dirty="0"/>
                  <a:t>eve</a:t>
                </a:r>
                <a:r>
                  <a:rPr lang="en-US" spc="-5" dirty="0"/>
                  <a:t>n</a:t>
                </a:r>
                <a:r>
                  <a:rPr lang="en-US" spc="75" dirty="0"/>
                  <a:t> </a:t>
                </a:r>
                <a:r>
                  <a:rPr lang="en-US" spc="-10" dirty="0"/>
                  <a:t>thoug</a:t>
                </a:r>
                <a:r>
                  <a:rPr lang="en-US" spc="-5" dirty="0"/>
                  <a:t>h</a:t>
                </a:r>
                <a:r>
                  <a:rPr lang="en-US" spc="75" dirty="0"/>
                  <a:t> </a:t>
                </a:r>
                <a:r>
                  <a:rPr lang="en-US" spc="-10" dirty="0"/>
                  <a:t>the </a:t>
                </a:r>
                <a:r>
                  <a:rPr lang="en-US" spc="-5" dirty="0"/>
                  <a:t>shell is horizontal).</a:t>
                </a:r>
                <a:r>
                  <a:rPr lang="en-US" spc="5" dirty="0"/>
                  <a:t> </a:t>
                </a:r>
                <a:r>
                  <a:rPr lang="en-US" spc="-10" dirty="0"/>
                  <a:t>The</a:t>
                </a:r>
                <a:r>
                  <a:rPr lang="en-US" spc="5" dirty="0"/>
                  <a:t> </a:t>
                </a:r>
                <a:r>
                  <a:rPr lang="en-US" spc="-5" dirty="0"/>
                  <a:t>length</a:t>
                </a:r>
                <a:r>
                  <a:rPr lang="en-US" spc="5" dirty="0"/>
                  <a:t> </a:t>
                </a:r>
                <a:r>
                  <a:rPr lang="en-US" spc="-10" dirty="0"/>
                  <a:t>o</a:t>
                </a:r>
                <a:r>
                  <a:rPr lang="en-US" spc="-5" dirty="0"/>
                  <a:t>f</a:t>
                </a:r>
                <a:r>
                  <a:rPr lang="en-US" spc="100" dirty="0"/>
                  <a:t> </a:t>
                </a:r>
                <a:r>
                  <a:rPr lang="en-US" i="1" spc="80" dirty="0"/>
                  <a:t>A</a:t>
                </a:r>
                <a:r>
                  <a:rPr lang="en-US" i="1" spc="-10" dirty="0"/>
                  <a:t>B</a:t>
                </a:r>
                <a:r>
                  <a:rPr lang="en-US" i="1" spc="65" dirty="0"/>
                  <a:t> </a:t>
                </a:r>
                <a:r>
                  <a:rPr lang="en-US" spc="-10" dirty="0">
                    <a:latin typeface="Times New Roman"/>
                    <a:cs typeface="Times New Roman"/>
                  </a:rPr>
                  <a:t>i</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n</a:t>
                </a:r>
                <a:r>
                  <a:rPr lang="en-US" spc="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positiv</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valu</a:t>
                </a:r>
                <a:r>
                  <a:rPr lang="en-US" spc="-5" dirty="0">
                    <a:latin typeface="Times New Roman"/>
                    <a:cs typeface="Times New Roman"/>
                  </a:rPr>
                  <a:t>e</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i="1" spc="-5" dirty="0">
                    <a:latin typeface="Times New Roman"/>
                    <a:cs typeface="Times New Roman"/>
                  </a:rPr>
                  <a:t>x</a:t>
                </a:r>
                <a:r>
                  <a:rPr lang="en-US" i="1" spc="9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parabola </a:t>
                </a:r>
                <a:r>
                  <a:rPr lang="en-US" spc="-5" dirty="0">
                    <a:latin typeface="Times New Roman"/>
                    <a:cs typeface="Times New Roman"/>
                  </a:rPr>
                  <a:t>associated with</a:t>
                </a:r>
                <a:r>
                  <a:rPr lang="en-US" spc="6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 that</a:t>
                </a:r>
                <a:r>
                  <a:rPr lang="en-US" dirty="0">
                    <a:latin typeface="Times New Roman"/>
                    <a:cs typeface="Times New Roman"/>
                  </a:rPr>
                  <a:t> </a:t>
                </a:r>
                <a:r>
                  <a:rPr lang="en-US" spc="-5" dirty="0">
                    <a:latin typeface="Times New Roman"/>
                    <a:cs typeface="Times New Roman"/>
                  </a:rPr>
                  <a:t>is, </a:t>
                </a:r>
                <a:r>
                  <a:rPr lang="en-US" spc="-10" dirty="0">
                    <a:latin typeface="Times New Roman"/>
                    <a:cs typeface="Times New Roman"/>
                  </a:rPr>
                  <a:t>b</a:t>
                </a:r>
                <a:r>
                  <a:rPr lang="en-US" spc="-5" dirty="0">
                    <a:latin typeface="Times New Roman"/>
                    <a:cs typeface="Times New Roman"/>
                  </a:rPr>
                  <a:t>y </a:t>
                </a:r>
                <a14:m>
                  <m:oMath xmlns:m="http://schemas.openxmlformats.org/officeDocument/2006/math">
                    <m:r>
                      <a:rPr lang="en-US" b="0" i="1" spc="-5" smtClean="0">
                        <a:latin typeface="Cambria Math" panose="02040503050406030204" pitchFamily="18" charset="0"/>
                        <a:cs typeface="Times New Roman"/>
                      </a:rPr>
                      <m:t>𝑥</m:t>
                    </m:r>
                    <m:r>
                      <a:rPr lang="en-US" b="0" i="1" spc="-5" smtClean="0">
                        <a:latin typeface="Cambria Math" panose="02040503050406030204" pitchFamily="18" charset="0"/>
                        <a:cs typeface="Times New Roman"/>
                      </a:rPr>
                      <m:t>=</m:t>
                    </m:r>
                    <m:rad>
                      <m:radPr>
                        <m:degHide m:val="on"/>
                        <m:ctrlPr>
                          <a:rPr lang="en-US" b="0" i="1" spc="-5" smtClean="0">
                            <a:latin typeface="Cambria Math" panose="02040503050406030204" pitchFamily="18" charset="0"/>
                            <a:cs typeface="Times New Roman"/>
                          </a:rPr>
                        </m:ctrlPr>
                      </m:radPr>
                      <m:deg/>
                      <m:e>
                        <m:r>
                          <a:rPr lang="en-US" b="0" i="1" spc="-5" smtClean="0">
                            <a:latin typeface="Cambria Math" panose="02040503050406030204" pitchFamily="18" charset="0"/>
                            <a:cs typeface="Times New Roman"/>
                          </a:rPr>
                          <m:t>9−</m:t>
                        </m:r>
                        <m:r>
                          <a:rPr lang="en-US" b="0" i="1" spc="-5" smtClean="0">
                            <a:latin typeface="Cambria Math" panose="02040503050406030204" pitchFamily="18" charset="0"/>
                            <a:cs typeface="Times New Roman"/>
                          </a:rPr>
                          <m:t>𝑦</m:t>
                        </m:r>
                      </m:e>
                    </m:rad>
                    <m:r>
                      <a:rPr lang="en-US" b="0" i="1" spc="-5" smtClean="0">
                        <a:latin typeface="Cambria Math" panose="02040503050406030204" pitchFamily="18" charset="0"/>
                        <a:cs typeface="Times New Roman"/>
                      </a:rPr>
                      <m:t>.</m:t>
                    </m:r>
                  </m:oMath>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t="-901"/>
                </a:stretch>
              </a:blipFill>
            </p:spPr>
            <p:txBody>
              <a:bodyPr/>
              <a:lstStyle/>
              <a:p>
                <a:r>
                  <a:rPr lang="en-US">
                    <a:noFill/>
                  </a:rPr>
                  <a:t> </a:t>
                </a:r>
              </a:p>
            </p:txBody>
          </p:sp>
        </mc:Fallback>
      </mc:AlternateContent>
      <p:pic>
        <p:nvPicPr>
          <p:cNvPr id="5" name="Picture 4" descr="Two graphs show  the area under a function rotated about the x axis and the resulting solid of revolution.&#10;In the first graph, the x axis ranges from 0 to 3, with the point 3 labeled. The y axis ranges from 0 to 9, with the points y and 9 labeled, where y is between 0 and 9. The curve of y equals 9 minus x squared begins in quadrant 3, is concave down with a negative slope, crosses the y axis at y equals 9 into quadrant 1 passes through the x axis at x equals 3 into quadrant 4. The region under the curve from x equals 0 to x equals 3 is shaded. A horizontal segment connects the point on the y axis y equals y, labeled capital a, to a point on the curve, labeled capital b. The horizontal distance between capital a and capital b is x equals square root of quantity 9 minus y. A circular arrow is around the x axis. In the second graph, the x axis ranges from 0 to 3, with the point 3 labeled. The y axis is not scaled and the z axis is not shown. A circular solid revolves around the x axis with the sides of the solid the same shape as the curve y equals 9 minus x square. An outline of a horizontal cylinder has a horizontal segment along its side from the y axis and a point on the curve, similar to horizontal segment in the first graph.">
            <a:extLst>
              <a:ext uri="{FF2B5EF4-FFF2-40B4-BE49-F238E27FC236}">
                <a16:creationId xmlns="" xmlns:a16="http://schemas.microsoft.com/office/drawing/2014/main" id="{003D8FC2-192A-4BD3-903C-95B3AC7E98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7117" y="3867920"/>
            <a:ext cx="6220231" cy="2722451"/>
          </a:xfrm>
          <a:prstGeom prst="rect">
            <a:avLst/>
          </a:prstGeom>
        </p:spPr>
      </p:pic>
      <p:pic>
        <p:nvPicPr>
          <p:cNvPr id="6" name="Picture 5" descr="Figure 9: Shell generated by a horizontal segment in the region under the graph of y equals 9 minus x squared">
            <a:extLst>
              <a:ext uri="{FF2B5EF4-FFF2-40B4-BE49-F238E27FC236}">
                <a16:creationId xmlns="" xmlns:a16="http://schemas.microsoft.com/office/drawing/2014/main" id="{12497D4D-886B-44DA-B15F-335B0FE7D10C}"/>
              </a:ext>
            </a:extLst>
          </p:cNvPr>
          <p:cNvPicPr>
            <a:picLocks noChangeAspect="1"/>
          </p:cNvPicPr>
          <p:nvPr/>
        </p:nvPicPr>
        <p:blipFill>
          <a:blip r:embed="rId4"/>
          <a:stretch>
            <a:fillRect/>
          </a:stretch>
        </p:blipFill>
        <p:spPr>
          <a:xfrm>
            <a:off x="2186113" y="5363564"/>
            <a:ext cx="2502185" cy="745688"/>
          </a:xfrm>
          <a:prstGeom prst="rect">
            <a:avLst/>
          </a:prstGeom>
        </p:spPr>
      </p:pic>
    </p:spTree>
    <p:extLst>
      <p:ext uri="{BB962C8B-B14F-4D97-AF65-F5344CB8AC3E}">
        <p14:creationId xmlns:p14="http://schemas.microsoft.com/office/powerpoint/2010/main" val="2186464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6.4  Volumes of Revolution: Cylindrical </a:t>
            </a:r>
            <a:r>
              <a:rPr lang="en-US" sz="3100" dirty="0"/>
              <a:t>Shells (</a:t>
            </a:r>
            <a:r>
              <a:rPr lang="en-US" sz="3100" dirty="0" smtClean="0"/>
              <a:t>10 </a:t>
            </a:r>
            <a:r>
              <a:rPr lang="en-US" sz="3100" dirty="0"/>
              <a:t>of 10)</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10" dirty="0">
                    <a:solidFill>
                      <a:schemeClr val="tx1"/>
                    </a:solidFill>
                  </a:rPr>
                  <a:t>The </a:t>
                </a:r>
                <a:r>
                  <a:rPr lang="en-US" spc="-114" dirty="0">
                    <a:solidFill>
                      <a:schemeClr val="tx1"/>
                    </a:solidFill>
                  </a:rPr>
                  <a:t> </a:t>
                </a:r>
                <a:r>
                  <a:rPr lang="en-US" spc="-5" dirty="0">
                    <a:solidFill>
                      <a:schemeClr val="tx1"/>
                    </a:solidFill>
                  </a:rPr>
                  <a:t>volume</a:t>
                </a:r>
                <a:r>
                  <a:rPr lang="en-US" dirty="0">
                    <a:solidFill>
                      <a:schemeClr val="tx1"/>
                    </a:solidFill>
                  </a:rPr>
                  <a:t> </a:t>
                </a:r>
                <a:r>
                  <a:rPr lang="en-US" spc="-114" dirty="0">
                    <a:solidFill>
                      <a:schemeClr val="tx1"/>
                    </a:solidFill>
                  </a:rPr>
                  <a:t> </a:t>
                </a:r>
                <a:r>
                  <a:rPr lang="en-US" spc="-5" dirty="0">
                    <a:solidFill>
                      <a:schemeClr val="tx1"/>
                    </a:solidFill>
                  </a:rPr>
                  <a:t>is</a:t>
                </a:r>
                <a:r>
                  <a:rPr lang="en-US" dirty="0">
                    <a:solidFill>
                      <a:schemeClr val="tx1"/>
                    </a:solidFill>
                  </a:rPr>
                  <a:t> </a:t>
                </a:r>
                <a:r>
                  <a:rPr lang="en-US" spc="-114" dirty="0">
                    <a:solidFill>
                      <a:schemeClr val="tx1"/>
                    </a:solidFill>
                  </a:rPr>
                  <a:t> </a:t>
                </a:r>
                <a:r>
                  <a:rPr lang="en-US" spc="-5" dirty="0">
                    <a:solidFill>
                      <a:schemeClr val="tx1"/>
                    </a:solidFill>
                  </a:rPr>
                  <a:t>then</a:t>
                </a:r>
                <a:r>
                  <a:rPr lang="en-US" dirty="0">
                    <a:solidFill>
                      <a:schemeClr val="tx1"/>
                    </a:solidFill>
                  </a:rPr>
                  <a:t> </a:t>
                </a:r>
                <a:r>
                  <a:rPr lang="en-US" spc="-114" dirty="0">
                    <a:solidFill>
                      <a:schemeClr val="tx1"/>
                    </a:solidFill>
                  </a:rPr>
                  <a:t> </a:t>
                </a:r>
                <a:r>
                  <a:rPr lang="en-US" spc="-5" dirty="0">
                    <a:solidFill>
                      <a:schemeClr val="tx1"/>
                    </a:solidFill>
                  </a:rPr>
                  <a:t>obtained</a:t>
                </a:r>
                <a:r>
                  <a:rPr lang="en-US" dirty="0">
                    <a:solidFill>
                      <a:schemeClr val="tx1"/>
                    </a:solidFill>
                  </a:rPr>
                  <a:t> </a:t>
                </a:r>
                <a:r>
                  <a:rPr lang="en-US" spc="-114" dirty="0">
                    <a:solidFill>
                      <a:schemeClr val="tx1"/>
                    </a:solidFill>
                  </a:rPr>
                  <a:t> </a:t>
                </a:r>
                <a:r>
                  <a:rPr lang="en-US" spc="-5" dirty="0">
                    <a:solidFill>
                      <a:schemeClr val="tx1"/>
                    </a:solidFill>
                  </a:rPr>
                  <a:t>as</a:t>
                </a:r>
                <a:r>
                  <a:rPr lang="en-US" dirty="0">
                    <a:solidFill>
                      <a:schemeClr val="tx1"/>
                    </a:solidFill>
                  </a:rPr>
                  <a:t> </a:t>
                </a:r>
                <a:r>
                  <a:rPr lang="en-US" spc="-114" dirty="0">
                    <a:solidFill>
                      <a:schemeClr val="tx1"/>
                    </a:solidFill>
                  </a:rPr>
                  <a:t> </a:t>
                </a:r>
                <a:r>
                  <a:rPr lang="en-US" spc="-5" dirty="0">
                    <a:solidFill>
                      <a:schemeClr val="tx1"/>
                    </a:solidFill>
                  </a:rPr>
                  <a:t>follows,</a:t>
                </a:r>
                <a:r>
                  <a:rPr lang="en-US" dirty="0">
                    <a:solidFill>
                      <a:schemeClr val="tx1"/>
                    </a:solidFill>
                  </a:rPr>
                  <a:t> </a:t>
                </a:r>
                <a:r>
                  <a:rPr lang="en-US" spc="-114" dirty="0">
                    <a:solidFill>
                      <a:schemeClr val="tx1"/>
                    </a:solidFill>
                  </a:rPr>
                  <a:t> </a:t>
                </a:r>
                <a:r>
                  <a:rPr lang="en-US" spc="-15" dirty="0">
                    <a:solidFill>
                      <a:schemeClr val="tx1"/>
                    </a:solidFill>
                  </a:rPr>
                  <a:t>w</a:t>
                </a:r>
                <a:r>
                  <a:rPr lang="en-US" spc="-5" dirty="0">
                    <a:solidFill>
                      <a:schemeClr val="tx1"/>
                    </a:solidFill>
                  </a:rPr>
                  <a:t>here</a:t>
                </a:r>
                <a:r>
                  <a:rPr lang="en-US" dirty="0">
                    <a:solidFill>
                      <a:schemeClr val="tx1"/>
                    </a:solidFill>
                  </a:rPr>
                  <a:t> </a:t>
                </a:r>
                <a:r>
                  <a:rPr lang="en-US" spc="-114"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14" dirty="0">
                    <a:solidFill>
                      <a:schemeClr val="tx1"/>
                    </a:solidFill>
                  </a:rPr>
                  <a:t> </a:t>
                </a:r>
                <a:r>
                  <a:rPr lang="en-US" spc="-10" dirty="0">
                    <a:solidFill>
                      <a:schemeClr val="tx1"/>
                    </a:solidFill>
                  </a:rPr>
                  <a:t>u</a:t>
                </a:r>
                <a:r>
                  <a:rPr lang="en-US" spc="-5" dirty="0">
                    <a:solidFill>
                      <a:schemeClr val="tx1"/>
                    </a:solidFill>
                  </a:rPr>
                  <a:t>se</a:t>
                </a:r>
                <a:r>
                  <a:rPr lang="en-US" dirty="0">
                    <a:solidFill>
                      <a:schemeClr val="tx1"/>
                    </a:solidFill>
                  </a:rPr>
                  <a:t> </a:t>
                </a:r>
                <a:r>
                  <a:rPr lang="en-US" spc="-114" dirty="0">
                    <a:solidFill>
                      <a:schemeClr val="tx1"/>
                    </a:solidFill>
                  </a:rPr>
                  <a:t> </a:t>
                </a:r>
                <a:r>
                  <a:rPr lang="en-US" spc="-5" dirty="0">
                    <a:solidFill>
                      <a:schemeClr val="tx1"/>
                    </a:solidFill>
                  </a:rPr>
                  <a:t>a</a:t>
                </a:r>
                <a:r>
                  <a:rPr lang="en-US" dirty="0">
                    <a:solidFill>
                      <a:schemeClr val="tx1"/>
                    </a:solidFill>
                  </a:rPr>
                  <a:t> </a:t>
                </a:r>
                <a:r>
                  <a:rPr lang="en-US" spc="-114" dirty="0">
                    <a:solidFill>
                      <a:schemeClr val="tx1"/>
                    </a:solidFill>
                  </a:rPr>
                  <a:t> </a:t>
                </a:r>
                <a:r>
                  <a:rPr lang="en-US" spc="-5" dirty="0">
                    <a:solidFill>
                      <a:schemeClr val="tx1"/>
                    </a:solidFill>
                  </a:rPr>
                  <a:t>substitution</a:t>
                </a:r>
                <a:r>
                  <a:rPr lang="en-US" dirty="0">
                    <a:solidFill>
                      <a:schemeClr val="tx1"/>
                    </a:solidFill>
                  </a:rPr>
                  <a:t> </a:t>
                </a:r>
                <a:r>
                  <a:rPr lang="en-US" spc="-120" dirty="0">
                    <a:solidFill>
                      <a:schemeClr val="tx1"/>
                    </a:solidFill>
                  </a:rPr>
                  <a:t> </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9</a:t>
                </a:r>
                <a:r>
                  <a:rPr lang="en-US" spc="-30" dirty="0">
                    <a:solidFill>
                      <a:schemeClr val="tx1"/>
                    </a:solidFill>
                  </a:rPr>
                  <a:t> </a:t>
                </a:r>
                <a:r>
                  <a:rPr lang="en-US" spc="-185" dirty="0">
                    <a:solidFill>
                      <a:schemeClr val="tx1"/>
                    </a:solidFill>
                  </a:rPr>
                  <a:t>−</a:t>
                </a:r>
                <a:r>
                  <a:rPr lang="en-US" spc="-35" dirty="0">
                    <a:solidFill>
                      <a:schemeClr val="tx1"/>
                    </a:solidFill>
                  </a:rPr>
                  <a:t> </a:t>
                </a:r>
                <a:r>
                  <a:rPr lang="en-US" i="1" spc="45" dirty="0">
                    <a:solidFill>
                      <a:schemeClr val="tx1"/>
                    </a:solidFill>
                  </a:rPr>
                  <a:t>y</a:t>
                </a:r>
                <a:r>
                  <a:rPr lang="en-US" spc="-5" dirty="0">
                    <a:solidFill>
                      <a:schemeClr val="tx1"/>
                    </a:solidFill>
                  </a:rPr>
                  <a:t>, </a:t>
                </a:r>
                <a:r>
                  <a:rPr lang="en-US" i="1" spc="60" dirty="0">
                    <a:solidFill>
                      <a:schemeClr val="tx1"/>
                    </a:solidFill>
                  </a:rPr>
                  <a:t>d</a:t>
                </a:r>
                <a:r>
                  <a:rPr lang="en-US" i="1" spc="-5" dirty="0">
                    <a:solidFill>
                      <a:schemeClr val="tx1"/>
                    </a:solidFill>
                  </a:rPr>
                  <a:t>u</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i="1" spc="85" dirty="0" err="1">
                    <a:solidFill>
                      <a:schemeClr val="tx1"/>
                    </a:solidFill>
                  </a:rPr>
                  <a:t>d</a:t>
                </a:r>
                <a:r>
                  <a:rPr lang="en-US" i="1" spc="45" dirty="0" err="1">
                    <a:solidFill>
                      <a:schemeClr val="tx1"/>
                    </a:solidFill>
                  </a:rPr>
                  <a:t>y</a:t>
                </a:r>
                <a:r>
                  <a:rPr lang="en-US" spc="-5" dirty="0">
                    <a:solidFill>
                      <a:schemeClr val="tx1"/>
                    </a:solidFill>
                  </a:rPr>
                  <a:t>,</a:t>
                </a:r>
                <a:r>
                  <a:rPr lang="en-US" dirty="0">
                    <a:solidFill>
                      <a:schemeClr val="tx1"/>
                    </a:solidFill>
                  </a:rPr>
                  <a:t> </a:t>
                </a:r>
                <a:r>
                  <a:rPr lang="en-US" spc="-5" dirty="0">
                    <a:solidFill>
                      <a:schemeClr val="tx1"/>
                    </a:solidFill>
                  </a:rPr>
                  <a:t>in t</a:t>
                </a:r>
                <a:r>
                  <a:rPr lang="en-US" spc="-10" dirty="0">
                    <a:solidFill>
                      <a:schemeClr val="tx1"/>
                    </a:solidFill>
                  </a:rPr>
                  <a:t>h</a:t>
                </a:r>
                <a:r>
                  <a:rPr lang="en-US" spc="-5" dirty="0">
                    <a:solidFill>
                      <a:schemeClr val="tx1"/>
                    </a:solidFill>
                  </a:rPr>
                  <a:t>e </a:t>
                </a:r>
                <a:r>
                  <a:rPr lang="en-US" spc="-10" dirty="0">
                    <a:solidFill>
                      <a:schemeClr val="tx1"/>
                    </a:solidFill>
                  </a:rPr>
                  <a:t>integra</a:t>
                </a:r>
                <a:r>
                  <a:rPr lang="en-US" spc="-5" dirty="0">
                    <a:solidFill>
                      <a:schemeClr val="tx1"/>
                    </a:solidFill>
                  </a:rPr>
                  <a:t>l</a:t>
                </a:r>
                <a:r>
                  <a:rPr lang="en-US" dirty="0">
                    <a:solidFill>
                      <a:schemeClr val="tx1"/>
                    </a:solidFill>
                  </a:rPr>
                  <a:t> </a:t>
                </a:r>
                <a:r>
                  <a:rPr lang="en-US" spc="-10" dirty="0">
                    <a:solidFill>
                      <a:schemeClr val="tx1"/>
                    </a:solidFill>
                  </a:rPr>
                  <a:t>computation:</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pc="-10" smtClean="0">
                          <a:solidFill>
                            <a:schemeClr val="tx1"/>
                          </a:solidFill>
                          <a:latin typeface="Cambria Math" panose="02040503050406030204" pitchFamily="18" charset="0"/>
                          <a:cs typeface="Times New Roman"/>
                        </a:rPr>
                        <m:t>𝑉</m:t>
                      </m:r>
                      <m:r>
                        <a:rPr lang="en-US" b="0" i="1" spc="-10" smtClean="0">
                          <a:solidFill>
                            <a:schemeClr val="tx1"/>
                          </a:solidFill>
                          <a:latin typeface="Cambria Math" panose="02040503050406030204" pitchFamily="18" charset="0"/>
                          <a:cs typeface="Times New Roman"/>
                        </a:rPr>
                        <m:t>=2</m:t>
                      </m:r>
                      <m:r>
                        <a:rPr lang="en-US" b="0" i="1" spc="-10" smtClean="0">
                          <a:solidFill>
                            <a:schemeClr val="tx1"/>
                          </a:solidFill>
                          <a:latin typeface="Cambria Math" panose="02040503050406030204" pitchFamily="18" charset="0"/>
                          <a:ea typeface="Cambria Math" panose="02040503050406030204" pitchFamily="18" charset="0"/>
                          <a:cs typeface="Times New Roman"/>
                        </a:rPr>
                        <m:t>𝜋</m:t>
                      </m:r>
                      <m:nary>
                        <m:nary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pc="-10" smtClean="0">
                              <a:solidFill>
                                <a:schemeClr val="tx1"/>
                              </a:solidFill>
                              <a:latin typeface="Cambria Math" panose="02040503050406030204" pitchFamily="18" charset="0"/>
                              <a:ea typeface="Cambria Math" panose="02040503050406030204" pitchFamily="18" charset="0"/>
                              <a:cs typeface="Times New Roman"/>
                            </a:rPr>
                            <m:t>9</m:t>
                          </m:r>
                        </m:sup>
                        <m:e>
                          <m:r>
                            <a:rPr lang="en-US" b="0" i="1" spc="-10" smtClean="0">
                              <a:solidFill>
                                <a:schemeClr val="tx1"/>
                              </a:solidFill>
                              <a:latin typeface="Cambria Math" panose="02040503050406030204" pitchFamily="18" charset="0"/>
                              <a:ea typeface="Cambria Math" panose="02040503050406030204" pitchFamily="18" charset="0"/>
                              <a:cs typeface="Times New Roman"/>
                            </a:rPr>
                            <m:t>𝑦</m:t>
                          </m:r>
                          <m:rad>
                            <m:radPr>
                              <m:degHide m:val="on"/>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pc="-10" smtClean="0">
                                  <a:solidFill>
                                    <a:schemeClr val="tx1"/>
                                  </a:solidFill>
                                  <a:latin typeface="Cambria Math" panose="02040503050406030204" pitchFamily="18" charset="0"/>
                                  <a:ea typeface="Cambria Math" panose="02040503050406030204" pitchFamily="18" charset="0"/>
                                  <a:cs typeface="Times New Roman"/>
                                </a:rPr>
                                <m:t>9 −</m:t>
                              </m:r>
                              <m:r>
                                <a:rPr lang="en-US" b="0" i="1" spc="-10" smtClean="0">
                                  <a:solidFill>
                                    <a:schemeClr val="tx1"/>
                                  </a:solidFill>
                                  <a:latin typeface="Cambria Math" panose="02040503050406030204" pitchFamily="18" charset="0"/>
                                  <a:ea typeface="Cambria Math" panose="02040503050406030204" pitchFamily="18" charset="0"/>
                                  <a:cs typeface="Times New Roman"/>
                                </a:rPr>
                                <m:t>𝑦</m:t>
                              </m:r>
                            </m:e>
                          </m:rad>
                        </m:e>
                      </m:nary>
                      <m:r>
                        <a:rPr lang="en-US" b="0" i="1" spc="-10" smtClean="0">
                          <a:solidFill>
                            <a:schemeClr val="tx1"/>
                          </a:solidFill>
                          <a:latin typeface="Cambria Math" panose="02040503050406030204" pitchFamily="18" charset="0"/>
                          <a:ea typeface="Cambria Math" panose="02040503050406030204" pitchFamily="18" charset="0"/>
                          <a:cs typeface="Times New Roman"/>
                        </a:rPr>
                        <m:t>𝑑𝑦</m:t>
                      </m:r>
                      <m:r>
                        <a:rPr lang="en-US" b="0" i="1" spc="-10" smtClean="0">
                          <a:solidFill>
                            <a:schemeClr val="tx1"/>
                          </a:solidFill>
                          <a:latin typeface="Cambria Math" panose="02040503050406030204" pitchFamily="18" charset="0"/>
                          <a:ea typeface="Cambria Math" panose="02040503050406030204" pitchFamily="18" charset="0"/>
                          <a:cs typeface="Times New Roman"/>
                        </a:rPr>
                        <m:t>=</m:t>
                      </m:r>
                      <m:nary>
                        <m:nary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pc="-10" smtClean="0">
                              <a:solidFill>
                                <a:schemeClr val="tx1"/>
                              </a:solidFill>
                              <a:latin typeface="Cambria Math" panose="02040503050406030204" pitchFamily="18" charset="0"/>
                              <a:ea typeface="Cambria Math" panose="02040503050406030204" pitchFamily="18" charset="0"/>
                              <a:cs typeface="Times New Roman"/>
                            </a:rPr>
                            <m:t>9</m:t>
                          </m:r>
                        </m:sub>
                        <m:sup>
                          <m:r>
                            <a:rPr lang="en-US" b="0" i="1" spc="-10" smtClean="0">
                              <a:solidFill>
                                <a:schemeClr val="tx1"/>
                              </a:solidFill>
                              <a:latin typeface="Cambria Math" panose="02040503050406030204" pitchFamily="18" charset="0"/>
                              <a:ea typeface="Cambria Math" panose="02040503050406030204" pitchFamily="18" charset="0"/>
                              <a:cs typeface="Times New Roman"/>
                            </a:rPr>
                            <m:t>0</m:t>
                          </m:r>
                        </m:sup>
                        <m:e>
                          <m:r>
                            <a:rPr lang="en-US" b="0" i="1" spc="-10" smtClean="0">
                              <a:solidFill>
                                <a:schemeClr val="tx1"/>
                              </a:solidFill>
                              <a:latin typeface="Cambria Math" panose="02040503050406030204" pitchFamily="18" charset="0"/>
                              <a:ea typeface="Cambria Math" panose="02040503050406030204" pitchFamily="18" charset="0"/>
                              <a:cs typeface="Times New Roman"/>
                            </a:rPr>
                            <m:t>(9−</m:t>
                          </m:r>
                          <m:r>
                            <a:rPr lang="en-US" b="0" i="1" spc="-10" smtClean="0">
                              <a:solidFill>
                                <a:schemeClr val="tx1"/>
                              </a:solidFill>
                              <a:latin typeface="Cambria Math" panose="02040503050406030204" pitchFamily="18" charset="0"/>
                              <a:ea typeface="Cambria Math" panose="02040503050406030204" pitchFamily="18" charset="0"/>
                              <a:cs typeface="Times New Roman"/>
                            </a:rPr>
                            <m:t>𝑢</m:t>
                          </m:r>
                          <m:r>
                            <a:rPr lang="en-US" b="0" i="1" spc="-10" smtClean="0">
                              <a:solidFill>
                                <a:schemeClr val="tx1"/>
                              </a:solidFill>
                              <a:latin typeface="Cambria Math" panose="02040503050406030204" pitchFamily="18" charset="0"/>
                              <a:ea typeface="Cambria Math" panose="02040503050406030204" pitchFamily="18" charset="0"/>
                              <a:cs typeface="Times New Roman"/>
                            </a:rPr>
                            <m:t>)</m:t>
                          </m:r>
                        </m:e>
                      </m:nary>
                      <m:rad>
                        <m:radPr>
                          <m:degHide m:val="on"/>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pc="-10" smtClean="0">
                              <a:solidFill>
                                <a:schemeClr val="tx1"/>
                              </a:solidFill>
                              <a:latin typeface="Cambria Math" panose="02040503050406030204" pitchFamily="18" charset="0"/>
                              <a:ea typeface="Cambria Math" panose="02040503050406030204" pitchFamily="18" charset="0"/>
                              <a:cs typeface="Times New Roman"/>
                            </a:rPr>
                            <m:t>𝑢</m:t>
                          </m:r>
                        </m:e>
                      </m:rad>
                      <m:r>
                        <a:rPr lang="en-US" b="0" i="1" spc="-10" smtClean="0">
                          <a:solidFill>
                            <a:schemeClr val="tx1"/>
                          </a:solidFill>
                          <a:latin typeface="Cambria Math" panose="02040503050406030204" pitchFamily="18" charset="0"/>
                          <a:ea typeface="Cambria Math" panose="02040503050406030204" pitchFamily="18" charset="0"/>
                          <a:cs typeface="Times New Roman"/>
                        </a:rPr>
                        <m:t>𝑑𝑢</m:t>
                      </m:r>
                      <m:r>
                        <a:rPr lang="en-US" b="0" i="1" spc="-10" smtClean="0">
                          <a:solidFill>
                            <a:schemeClr val="tx1"/>
                          </a:solidFill>
                          <a:latin typeface="Cambria Math" panose="02040503050406030204" pitchFamily="18" charset="0"/>
                          <a:ea typeface="Cambria Math" panose="02040503050406030204" pitchFamily="18" charset="0"/>
                          <a:cs typeface="Times New Roman"/>
                        </a:rPr>
                        <m:t>=2</m:t>
                      </m:r>
                      <m:r>
                        <a:rPr lang="en-US" b="0" i="1" spc="-10" smtClean="0">
                          <a:solidFill>
                            <a:schemeClr val="tx1"/>
                          </a:solidFill>
                          <a:latin typeface="Cambria Math" panose="02040503050406030204" pitchFamily="18" charset="0"/>
                          <a:ea typeface="Cambria Math" panose="02040503050406030204" pitchFamily="18" charset="0"/>
                          <a:cs typeface="Times New Roman"/>
                        </a:rPr>
                        <m:t>𝜋</m:t>
                      </m:r>
                      <m:d>
                        <m:d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dPr>
                        <m:e>
                          <m:r>
                            <a:rPr lang="en-US" b="0" i="1" spc="-10" smtClean="0">
                              <a:solidFill>
                                <a:schemeClr val="tx1"/>
                              </a:solidFill>
                              <a:latin typeface="Cambria Math" panose="02040503050406030204" pitchFamily="18" charset="0"/>
                              <a:ea typeface="Cambria Math" panose="02040503050406030204" pitchFamily="18" charset="0"/>
                              <a:cs typeface="Times New Roman"/>
                            </a:rPr>
                            <m:t>6</m:t>
                          </m:r>
                          <m:sSup>
                            <m:sSup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ea typeface="Cambria Math" panose="02040503050406030204" pitchFamily="18" charset="0"/>
                                  <a:cs typeface="Times New Roman"/>
                                </a:rPr>
                                <m:t>𝑢</m:t>
                              </m:r>
                            </m:e>
                            <m:sup>
                              <m:f>
                                <m:fPr>
                                  <m:type m:val="skw"/>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ea typeface="Cambria Math" panose="02040503050406030204" pitchFamily="18" charset="0"/>
                                      <a:cs typeface="Times New Roman"/>
                                    </a:rPr>
                                    <m:t>3</m:t>
                                  </m:r>
                                </m:num>
                                <m:den>
                                  <m:r>
                                    <a:rPr lang="en-US" b="0" i="1" spc="-10" smtClean="0">
                                      <a:solidFill>
                                        <a:schemeClr val="tx1"/>
                                      </a:solidFill>
                                      <a:latin typeface="Cambria Math" panose="02040503050406030204" pitchFamily="18" charset="0"/>
                                      <a:ea typeface="Cambria Math" panose="02040503050406030204" pitchFamily="18" charset="0"/>
                                      <a:cs typeface="Times New Roman"/>
                                    </a:rPr>
                                    <m:t>2</m:t>
                                  </m:r>
                                </m:den>
                              </m:f>
                            </m:sup>
                          </m:sSup>
                          <m:r>
                            <a:rPr lang="en-US" b="0" i="1" spc="-10"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ea typeface="Cambria Math" panose="02040503050406030204" pitchFamily="18" charset="0"/>
                                  <a:cs typeface="Times New Roman"/>
                                </a:rPr>
                                <m:t>2</m:t>
                              </m:r>
                            </m:num>
                            <m:den>
                              <m:r>
                                <a:rPr lang="en-US" b="0" i="1" spc="-10" smtClean="0">
                                  <a:solidFill>
                                    <a:schemeClr val="tx1"/>
                                  </a:solidFill>
                                  <a:latin typeface="Cambria Math" panose="02040503050406030204" pitchFamily="18" charset="0"/>
                                  <a:ea typeface="Cambria Math" panose="02040503050406030204" pitchFamily="18" charset="0"/>
                                  <a:cs typeface="Times New Roman"/>
                                </a:rPr>
                                <m:t>5</m:t>
                              </m:r>
                            </m:den>
                          </m:f>
                          <m:sSup>
                            <m:sSup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sSupPr>
                            <m:e>
                              <m:r>
                                <a:rPr lang="en-US" b="0" i="1" spc="-10" smtClean="0">
                                  <a:solidFill>
                                    <a:schemeClr val="tx1"/>
                                  </a:solidFill>
                                  <a:latin typeface="Cambria Math" panose="02040503050406030204" pitchFamily="18" charset="0"/>
                                  <a:ea typeface="Cambria Math" panose="02040503050406030204" pitchFamily="18" charset="0"/>
                                  <a:cs typeface="Times New Roman"/>
                                </a:rPr>
                                <m:t>𝑢</m:t>
                              </m:r>
                            </m:e>
                            <m:sup>
                              <m:f>
                                <m:fPr>
                                  <m:type m:val="skw"/>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ea typeface="Cambria Math" panose="02040503050406030204" pitchFamily="18" charset="0"/>
                                      <a:cs typeface="Times New Roman"/>
                                    </a:rPr>
                                    <m:t>5</m:t>
                                  </m:r>
                                </m:num>
                                <m:den>
                                  <m:r>
                                    <a:rPr lang="en-US" b="0" i="1" spc="-10" smtClean="0">
                                      <a:solidFill>
                                        <a:schemeClr val="tx1"/>
                                      </a:solidFill>
                                      <a:latin typeface="Cambria Math" panose="02040503050406030204" pitchFamily="18" charset="0"/>
                                      <a:ea typeface="Cambria Math" panose="02040503050406030204" pitchFamily="18" charset="0"/>
                                      <a:cs typeface="Times New Roman"/>
                                    </a:rPr>
                                    <m:t>2</m:t>
                                  </m:r>
                                </m:den>
                              </m:f>
                            </m:sup>
                          </m:sSup>
                        </m:e>
                      </m:d>
                      <m:sSubSup>
                        <m:sSubSup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sSubSupPr>
                        <m:e>
                          <m:r>
                            <a:rPr lang="en-US" b="0" i="1" spc="-10" smtClean="0">
                              <a:solidFill>
                                <a:schemeClr val="tx1"/>
                              </a:solidFill>
                              <a:latin typeface="Cambria Math" panose="02040503050406030204" pitchFamily="18" charset="0"/>
                              <a:ea typeface="Cambria Math" panose="02040503050406030204" pitchFamily="18" charset="0"/>
                              <a:cs typeface="Times New Roman"/>
                            </a:rPr>
                            <m:t>|</m:t>
                          </m:r>
                        </m:e>
                        <m:sub>
                          <m:r>
                            <a:rPr lang="en-US" b="0" i="1" spc="-10" smtClean="0">
                              <a:solidFill>
                                <a:schemeClr val="tx1"/>
                              </a:solidFill>
                              <a:latin typeface="Cambria Math" panose="02040503050406030204" pitchFamily="18" charset="0"/>
                              <a:ea typeface="Cambria Math" panose="02040503050406030204" pitchFamily="18" charset="0"/>
                              <a:cs typeface="Times New Roman"/>
                            </a:rPr>
                            <m:t>9</m:t>
                          </m:r>
                        </m:sub>
                        <m:sup>
                          <m:r>
                            <a:rPr lang="en-US" b="0" i="1" spc="-10" smtClean="0">
                              <a:solidFill>
                                <a:schemeClr val="tx1"/>
                              </a:solidFill>
                              <a:latin typeface="Cambria Math" panose="02040503050406030204" pitchFamily="18" charset="0"/>
                              <a:ea typeface="Cambria Math" panose="02040503050406030204" pitchFamily="18" charset="0"/>
                              <a:cs typeface="Times New Roman"/>
                            </a:rPr>
                            <m:t>0</m:t>
                          </m:r>
                        </m:sup>
                      </m:sSubSup>
                      <m:r>
                        <a:rPr lang="en-US" b="0" i="1" spc="-10" smtClean="0">
                          <a:solidFill>
                            <a:schemeClr val="tx1"/>
                          </a:solidFill>
                          <a:latin typeface="Cambria Math" panose="02040503050406030204" pitchFamily="18" charset="0"/>
                          <a:ea typeface="Cambria Math" panose="02040503050406030204" pitchFamily="18" charset="0"/>
                          <a:cs typeface="Times New Roman"/>
                        </a:rPr>
                        <m:t>=</m:t>
                      </m:r>
                      <m:f>
                        <m:fPr>
                          <m:ctrlPr>
                            <a:rPr lang="en-US" b="0" i="1" spc="-10" smtClean="0">
                              <a:solidFill>
                                <a:schemeClr val="tx1"/>
                              </a:solidFill>
                              <a:latin typeface="Cambria Math" panose="02040503050406030204" pitchFamily="18" charset="0"/>
                              <a:ea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ea typeface="Cambria Math" panose="02040503050406030204" pitchFamily="18" charset="0"/>
                              <a:cs typeface="Times New Roman"/>
                            </a:rPr>
                            <m:t>648</m:t>
                          </m:r>
                        </m:num>
                        <m:den>
                          <m:r>
                            <a:rPr lang="en-US" b="0" i="1" spc="-10" smtClean="0">
                              <a:solidFill>
                                <a:schemeClr val="tx1"/>
                              </a:solidFill>
                              <a:latin typeface="Cambria Math" panose="02040503050406030204" pitchFamily="18" charset="0"/>
                              <a:ea typeface="Cambria Math" panose="02040503050406030204" pitchFamily="18" charset="0"/>
                              <a:cs typeface="Times New Roman"/>
                            </a:rPr>
                            <m:t>5</m:t>
                          </m:r>
                        </m:den>
                      </m:f>
                      <m:r>
                        <a:rPr lang="en-US" b="0" i="1" spc="-10" smtClean="0">
                          <a:solidFill>
                            <a:schemeClr val="tx1"/>
                          </a:solidFill>
                          <a:latin typeface="Cambria Math" panose="02040503050406030204" pitchFamily="18" charset="0"/>
                          <a:ea typeface="Cambria Math" panose="02040503050406030204" pitchFamily="18" charset="0"/>
                          <a:cs typeface="Times New Roman"/>
                        </a:rPr>
                        <m:t>𝜋</m:t>
                      </m:r>
                    </m:oMath>
                  </m:oMathPara>
                </a14:m>
                <a:endParaRPr lang="en-US" spc="-10"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901" r="-568"/>
                </a:stretch>
              </a:blipFill>
            </p:spPr>
            <p:txBody>
              <a:bodyPr/>
              <a:lstStyle/>
              <a:p>
                <a:r>
                  <a:rPr lang="en-US">
                    <a:noFill/>
                  </a:rPr>
                  <a:t> </a:t>
                </a:r>
              </a:p>
            </p:txBody>
          </p:sp>
        </mc:Fallback>
      </mc:AlternateContent>
    </p:spTree>
    <p:extLst>
      <p:ext uri="{BB962C8B-B14F-4D97-AF65-F5344CB8AC3E}">
        <p14:creationId xmlns:p14="http://schemas.microsoft.com/office/powerpoint/2010/main" val="1277209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smtClean="0"/>
              <a:t>Energy (1 of 12)</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5" dirty="0">
                <a:latin typeface="Times New Roman"/>
                <a:cs typeface="Times New Roman"/>
              </a:rPr>
              <a:t>All</a:t>
            </a:r>
            <a:r>
              <a:rPr lang="en-US" spc="-50" dirty="0">
                <a:latin typeface="Times New Roman"/>
                <a:cs typeface="Times New Roman"/>
              </a:rPr>
              <a:t> </a:t>
            </a:r>
            <a:r>
              <a:rPr lang="en-US" spc="-5" dirty="0">
                <a:latin typeface="Times New Roman"/>
                <a:cs typeface="Times New Roman"/>
              </a:rPr>
              <a:t>physical</a:t>
            </a:r>
            <a:r>
              <a:rPr lang="en-US" spc="-45" dirty="0">
                <a:latin typeface="Times New Roman"/>
                <a:cs typeface="Times New Roman"/>
              </a:rPr>
              <a:t> </a:t>
            </a:r>
            <a:r>
              <a:rPr lang="en-US" spc="-5" dirty="0">
                <a:latin typeface="Times New Roman"/>
                <a:cs typeface="Times New Roman"/>
              </a:rPr>
              <a:t>tasks,</a:t>
            </a:r>
            <a:r>
              <a:rPr lang="en-US" spc="-50" dirty="0">
                <a:latin typeface="Times New Roman"/>
                <a:cs typeface="Times New Roman"/>
              </a:rPr>
              <a:t> </a:t>
            </a:r>
            <a:r>
              <a:rPr lang="en-US" spc="-5" dirty="0">
                <a:latin typeface="Times New Roman"/>
                <a:cs typeface="Times New Roman"/>
              </a:rPr>
              <a:t>from</a:t>
            </a:r>
            <a:r>
              <a:rPr lang="en-US" spc="-50" dirty="0">
                <a:latin typeface="Times New Roman"/>
                <a:cs typeface="Times New Roman"/>
              </a:rPr>
              <a:t> </a:t>
            </a:r>
            <a:r>
              <a:rPr lang="en-US" spc="-5" dirty="0">
                <a:latin typeface="Times New Roman"/>
                <a:cs typeface="Times New Roman"/>
              </a:rPr>
              <a:t>running</a:t>
            </a:r>
            <a:r>
              <a:rPr lang="en-US" spc="-45" dirty="0">
                <a:latin typeface="Times New Roman"/>
                <a:cs typeface="Times New Roman"/>
              </a:rPr>
              <a:t> </a:t>
            </a:r>
            <a:r>
              <a:rPr lang="en-US" spc="-5" dirty="0">
                <a:latin typeface="Times New Roman"/>
                <a:cs typeface="Times New Roman"/>
              </a:rPr>
              <a:t>up</a:t>
            </a:r>
            <a:r>
              <a:rPr lang="en-US" spc="-50" dirty="0">
                <a:latin typeface="Times New Roman"/>
                <a:cs typeface="Times New Roman"/>
              </a:rPr>
              <a:t> </a:t>
            </a:r>
            <a:r>
              <a:rPr lang="en-US" spc="-5" dirty="0">
                <a:latin typeface="Times New Roman"/>
                <a:cs typeface="Times New Roman"/>
              </a:rPr>
              <a:t>a</a:t>
            </a:r>
            <a:r>
              <a:rPr lang="en-US" spc="-50" dirty="0">
                <a:latin typeface="Times New Roman"/>
                <a:cs typeface="Times New Roman"/>
              </a:rPr>
              <a:t> </a:t>
            </a:r>
            <a:r>
              <a:rPr lang="en-US" spc="-10" dirty="0">
                <a:latin typeface="Times New Roman"/>
                <a:cs typeface="Times New Roman"/>
              </a:rPr>
              <a:t>h</a:t>
            </a:r>
            <a:r>
              <a:rPr lang="en-US" spc="-5" dirty="0">
                <a:latin typeface="Times New Roman"/>
                <a:cs typeface="Times New Roman"/>
              </a:rPr>
              <a:t>ill</a:t>
            </a:r>
            <a:r>
              <a:rPr lang="en-US" spc="-50" dirty="0">
                <a:latin typeface="Times New Roman"/>
                <a:cs typeface="Times New Roman"/>
              </a:rPr>
              <a:t> </a:t>
            </a:r>
            <a:r>
              <a:rPr lang="en-US" spc="-5" dirty="0">
                <a:latin typeface="Times New Roman"/>
                <a:cs typeface="Times New Roman"/>
              </a:rPr>
              <a:t>to</a:t>
            </a:r>
            <a:r>
              <a:rPr lang="en-US" spc="-50" dirty="0">
                <a:latin typeface="Times New Roman"/>
                <a:cs typeface="Times New Roman"/>
              </a:rPr>
              <a:t> </a:t>
            </a:r>
            <a:r>
              <a:rPr lang="en-US" spc="-5" dirty="0">
                <a:latin typeface="Times New Roman"/>
                <a:cs typeface="Times New Roman"/>
              </a:rPr>
              <a:t>turning</a:t>
            </a:r>
            <a:r>
              <a:rPr lang="en-US" spc="-5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50" dirty="0">
                <a:latin typeface="Times New Roman"/>
                <a:cs typeface="Times New Roman"/>
              </a:rPr>
              <a:t> </a:t>
            </a:r>
            <a:r>
              <a:rPr lang="en-US" spc="-5" dirty="0">
                <a:latin typeface="Times New Roman"/>
                <a:cs typeface="Times New Roman"/>
              </a:rPr>
              <a:t>a</a:t>
            </a:r>
            <a:r>
              <a:rPr lang="en-US" spc="-50" dirty="0">
                <a:latin typeface="Times New Roman"/>
                <a:cs typeface="Times New Roman"/>
              </a:rPr>
              <a:t> </a:t>
            </a:r>
            <a:r>
              <a:rPr lang="en-US" spc="-5" dirty="0">
                <a:latin typeface="Times New Roman"/>
                <a:cs typeface="Times New Roman"/>
              </a:rPr>
              <a:t>computer,</a:t>
            </a:r>
            <a:r>
              <a:rPr lang="en-US" spc="-45" dirty="0">
                <a:latin typeface="Times New Roman"/>
                <a:cs typeface="Times New Roman"/>
              </a:rPr>
              <a:t> </a:t>
            </a:r>
            <a:r>
              <a:rPr lang="en-US" spc="-5" dirty="0">
                <a:latin typeface="Times New Roman"/>
                <a:cs typeface="Times New Roman"/>
              </a:rPr>
              <a:t>require</a:t>
            </a:r>
            <a:r>
              <a:rPr lang="en-US" spc="-50" dirty="0">
                <a:latin typeface="Times New Roman"/>
                <a:cs typeface="Times New Roman"/>
              </a:rPr>
              <a:t> </a:t>
            </a:r>
            <a:r>
              <a:rPr lang="en-US" spc="-5" dirty="0">
                <a:latin typeface="Times New Roman"/>
                <a:cs typeface="Times New Roman"/>
              </a:rPr>
              <a:t>an</a:t>
            </a:r>
            <a:r>
              <a:rPr lang="en-US" spc="-50" dirty="0">
                <a:latin typeface="Times New Roman"/>
                <a:cs typeface="Times New Roman"/>
              </a:rPr>
              <a:t> </a:t>
            </a:r>
            <a:r>
              <a:rPr lang="en-US" spc="-5" dirty="0">
                <a:latin typeface="Times New Roman"/>
                <a:cs typeface="Times New Roman"/>
              </a:rPr>
              <a:t>expenditure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spc="-10" dirty="0">
                <a:latin typeface="Times New Roman"/>
                <a:cs typeface="Times New Roman"/>
              </a:rPr>
              <a:t>energy</a:t>
            </a:r>
            <a:r>
              <a:rPr lang="en-US" spc="-5" dirty="0">
                <a:latin typeface="Times New Roman"/>
                <a:cs typeface="Times New Roman"/>
              </a:rPr>
              <a:t>.</a:t>
            </a:r>
            <a:r>
              <a:rPr lang="en-US" dirty="0">
                <a:latin typeface="Times New Roman"/>
                <a:cs typeface="Times New Roman"/>
              </a:rPr>
              <a:t> </a:t>
            </a:r>
            <a:r>
              <a:rPr lang="en-US" spc="-15" dirty="0">
                <a:latin typeface="Times New Roman"/>
                <a:cs typeface="Times New Roman"/>
              </a:rPr>
              <a:t>Whe</a:t>
            </a:r>
            <a:r>
              <a:rPr lang="en-US" spc="-5" dirty="0">
                <a:latin typeface="Times New Roman"/>
                <a:cs typeface="Times New Roman"/>
              </a:rPr>
              <a:t>n</a:t>
            </a:r>
            <a:r>
              <a:rPr lang="en-US" dirty="0">
                <a:latin typeface="Times New Roman"/>
                <a:cs typeface="Times New Roman"/>
              </a:rPr>
              <a:t> </a:t>
            </a:r>
            <a:r>
              <a:rPr lang="en-US" spc="-5" dirty="0">
                <a:latin typeface="Times New Roman"/>
                <a:cs typeface="Times New Roman"/>
              </a:rPr>
              <a:t>a</a:t>
            </a:r>
            <a:r>
              <a:rPr lang="en-US"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orc</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applie</a:t>
            </a:r>
            <a:r>
              <a:rPr lang="en-US" spc="-5" dirty="0">
                <a:latin typeface="Times New Roman"/>
                <a:cs typeface="Times New Roman"/>
              </a:rPr>
              <a:t>d</a:t>
            </a:r>
            <a:r>
              <a:rPr lang="en-US" dirty="0">
                <a:latin typeface="Times New Roman"/>
                <a:cs typeface="Times New Roman"/>
              </a:rPr>
              <a:t> </a:t>
            </a:r>
            <a:r>
              <a:rPr lang="en-US" spc="-5" dirty="0">
                <a:latin typeface="Times New Roman"/>
                <a:cs typeface="Times New Roman"/>
              </a:rPr>
              <a:t>to</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objec</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dirty="0">
                <a:latin typeface="Times New Roman"/>
                <a:cs typeface="Times New Roman"/>
              </a:rPr>
              <a:t> </a:t>
            </a:r>
            <a:r>
              <a:rPr lang="en-US" spc="-15" dirty="0">
                <a:latin typeface="Times New Roman"/>
                <a:cs typeface="Times New Roman"/>
              </a:rPr>
              <a:t>mov</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it</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energ</a:t>
            </a:r>
            <a:r>
              <a:rPr lang="en-US" spc="-5" dirty="0">
                <a:latin typeface="Times New Roman"/>
                <a:cs typeface="Times New Roman"/>
              </a:rPr>
              <a:t>y</a:t>
            </a:r>
            <a:r>
              <a:rPr lang="en-US" dirty="0">
                <a:latin typeface="Times New Roman"/>
                <a:cs typeface="Times New Roman"/>
              </a:rPr>
              <a:t> </a:t>
            </a:r>
            <a:r>
              <a:rPr lang="en-US" spc="-10" dirty="0">
                <a:latin typeface="Times New Roman"/>
                <a:cs typeface="Times New Roman"/>
              </a:rPr>
              <a:t>expende</a:t>
            </a:r>
            <a:r>
              <a:rPr lang="en-US" spc="-5" dirty="0">
                <a:latin typeface="Times New Roman"/>
                <a:cs typeface="Times New Roman"/>
              </a:rPr>
              <a:t>d</a:t>
            </a:r>
            <a:r>
              <a:rPr lang="en-US" spc="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called </a:t>
            </a:r>
            <a:r>
              <a:rPr lang="en-US" b="1" spc="-15" dirty="0">
                <a:latin typeface="Times New Roman"/>
                <a:cs typeface="Times New Roman"/>
              </a:rPr>
              <a:t>work</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Whe</a:t>
            </a:r>
            <a:r>
              <a:rPr lang="en-US" spc="-5" dirty="0">
                <a:latin typeface="Times New Roman"/>
                <a:cs typeface="Times New Roman"/>
              </a:rPr>
              <a:t>n</a:t>
            </a:r>
            <a:r>
              <a:rPr lang="en-US" spc="-35" dirty="0">
                <a:latin typeface="Times New Roman"/>
                <a:cs typeface="Times New Roman"/>
              </a:rPr>
              <a:t> </a:t>
            </a:r>
            <a:r>
              <a:rPr lang="en-US" spc="-5" dirty="0">
                <a:latin typeface="Times New Roman"/>
                <a:cs typeface="Times New Roman"/>
              </a:rPr>
              <a:t>a</a:t>
            </a:r>
            <a:r>
              <a:rPr lang="en-US" spc="-35" dirty="0">
                <a:latin typeface="Times New Roman"/>
                <a:cs typeface="Times New Roman"/>
              </a:rPr>
              <a:t> </a:t>
            </a:r>
            <a:r>
              <a:rPr lang="en-US" i="1" spc="-10" dirty="0">
                <a:latin typeface="Times New Roman"/>
                <a:cs typeface="Times New Roman"/>
              </a:rPr>
              <a:t>constan</a:t>
            </a:r>
            <a:r>
              <a:rPr lang="en-US" i="1" spc="-5" dirty="0">
                <a:latin typeface="Times New Roman"/>
                <a:cs typeface="Times New Roman"/>
              </a:rPr>
              <a:t>t</a:t>
            </a:r>
            <a:r>
              <a:rPr lang="en-US" i="1" spc="-15" dirty="0">
                <a:latin typeface="Times New Roman"/>
                <a:cs typeface="Times New Roman"/>
              </a:rPr>
              <a:t> </a:t>
            </a:r>
            <a:r>
              <a:rPr lang="en-US" spc="-5" dirty="0">
                <a:latin typeface="Times New Roman"/>
                <a:cs typeface="Times New Roman"/>
              </a:rPr>
              <a:t>force</a:t>
            </a:r>
            <a:r>
              <a:rPr lang="en-US" spc="35" dirty="0">
                <a:latin typeface="Times New Roman"/>
                <a:cs typeface="Times New Roman"/>
              </a:rPr>
              <a:t> </a:t>
            </a:r>
            <a:r>
              <a:rPr lang="en-US" i="1" spc="-10" dirty="0">
                <a:latin typeface="Times New Roman"/>
                <a:cs typeface="Times New Roman"/>
              </a:rPr>
              <a:t>F</a:t>
            </a:r>
            <a:r>
              <a:rPr lang="en-US" i="1" spc="6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35" dirty="0">
                <a:latin typeface="Times New Roman"/>
                <a:cs typeface="Times New Roman"/>
              </a:rPr>
              <a:t> </a:t>
            </a:r>
            <a:r>
              <a:rPr lang="en-US" spc="-10" dirty="0">
                <a:latin typeface="Times New Roman"/>
                <a:cs typeface="Times New Roman"/>
              </a:rPr>
              <a:t>applie</a:t>
            </a:r>
            <a:r>
              <a:rPr lang="en-US" spc="-5" dirty="0">
                <a:latin typeface="Times New Roman"/>
                <a:cs typeface="Times New Roman"/>
              </a:rPr>
              <a:t>d</a:t>
            </a:r>
            <a:r>
              <a:rPr lang="en-US" spc="-30" dirty="0">
                <a:latin typeface="Times New Roman"/>
                <a:cs typeface="Times New Roman"/>
              </a:rPr>
              <a:t> </a:t>
            </a:r>
            <a:r>
              <a:rPr lang="en-US" spc="-5" dirty="0">
                <a:latin typeface="Times New Roman"/>
                <a:cs typeface="Times New Roman"/>
              </a:rPr>
              <a:t>to</a:t>
            </a:r>
            <a:r>
              <a:rPr lang="en-US" spc="-35" dirty="0">
                <a:latin typeface="Times New Roman"/>
                <a:cs typeface="Times New Roman"/>
              </a:rPr>
              <a:t> </a:t>
            </a:r>
            <a:r>
              <a:rPr lang="en-US" spc="-15" dirty="0">
                <a:latin typeface="Times New Roman"/>
                <a:cs typeface="Times New Roman"/>
              </a:rPr>
              <a:t>mov</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objec</a:t>
            </a:r>
            <a:r>
              <a:rPr lang="en-US" spc="-5" dirty="0">
                <a:latin typeface="Times New Roman"/>
                <a:cs typeface="Times New Roman"/>
              </a:rPr>
              <a:t>t</a:t>
            </a:r>
            <a:r>
              <a:rPr lang="en-US" spc="-30" dirty="0">
                <a:latin typeface="Times New Roman"/>
                <a:cs typeface="Times New Roman"/>
              </a:rPr>
              <a:t> </a:t>
            </a:r>
            <a:r>
              <a:rPr lang="en-US" spc="-5" dirty="0">
                <a:latin typeface="Times New Roman"/>
                <a:cs typeface="Times New Roman"/>
              </a:rPr>
              <a:t>a</a:t>
            </a:r>
            <a:r>
              <a:rPr lang="en-US" spc="-35" dirty="0">
                <a:latin typeface="Times New Roman"/>
                <a:cs typeface="Times New Roman"/>
              </a:rPr>
              <a:t> </a:t>
            </a:r>
            <a:r>
              <a:rPr lang="en-US" spc="-10" dirty="0">
                <a:latin typeface="Times New Roman"/>
                <a:cs typeface="Times New Roman"/>
              </a:rPr>
              <a:t>distanc</a:t>
            </a:r>
            <a:r>
              <a:rPr lang="en-US" spc="-5" dirty="0">
                <a:latin typeface="Times New Roman"/>
                <a:cs typeface="Times New Roman"/>
              </a:rPr>
              <a:t>e</a:t>
            </a:r>
            <a:r>
              <a:rPr lang="en-US" spc="-30" dirty="0">
                <a:latin typeface="Times New Roman"/>
                <a:cs typeface="Times New Roman"/>
              </a:rPr>
              <a:t> </a:t>
            </a:r>
            <a:r>
              <a:rPr lang="en-US" i="1" spc="-5" dirty="0">
                <a:latin typeface="Times New Roman"/>
                <a:cs typeface="Times New Roman"/>
              </a:rPr>
              <a:t>d</a:t>
            </a:r>
            <a:r>
              <a:rPr lang="en-US" i="1" spc="40" dirty="0">
                <a:latin typeface="Times New Roman"/>
                <a:cs typeface="Times New Roman"/>
              </a:rPr>
              <a:t> </a:t>
            </a:r>
            <a:r>
              <a:rPr lang="en-US" spc="-5" dirty="0">
                <a:latin typeface="Times New Roman"/>
                <a:cs typeface="Times New Roman"/>
              </a:rPr>
              <a:t>in</a:t>
            </a:r>
            <a:r>
              <a:rPr lang="en-US" spc="-35" dirty="0">
                <a:latin typeface="Times New Roman"/>
                <a:cs typeface="Times New Roman"/>
              </a:rPr>
              <a:t> </a:t>
            </a:r>
            <a:r>
              <a:rPr lang="en-US" spc="-5" dirty="0">
                <a:latin typeface="Times New Roman"/>
                <a:cs typeface="Times New Roman"/>
              </a:rPr>
              <a:t>the</a:t>
            </a:r>
            <a:r>
              <a:rPr lang="en-US" spc="-35" dirty="0">
                <a:latin typeface="Times New Roman"/>
                <a:cs typeface="Times New Roman"/>
              </a:rPr>
              <a:t> </a:t>
            </a:r>
            <a:r>
              <a:rPr lang="en-US" spc="-10" dirty="0">
                <a:latin typeface="Times New Roman"/>
                <a:cs typeface="Times New Roman"/>
              </a:rPr>
              <a:t>d</a:t>
            </a:r>
            <a:r>
              <a:rPr lang="en-US" spc="-5" dirty="0">
                <a:latin typeface="Times New Roman"/>
                <a:cs typeface="Times New Roman"/>
              </a:rPr>
              <a:t>irection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th</a:t>
            </a:r>
            <a:r>
              <a:rPr lang="en-US" spc="-5" dirty="0">
                <a:latin typeface="Times New Roman"/>
                <a:cs typeface="Times New Roman"/>
              </a:rPr>
              <a:t>e f</a:t>
            </a:r>
            <a:r>
              <a:rPr lang="en-US" spc="-10" dirty="0">
                <a:latin typeface="Times New Roman"/>
                <a:cs typeface="Times New Roman"/>
              </a:rPr>
              <a:t>orce</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a:t>
            </a:r>
            <a:r>
              <a:rPr lang="en-US" spc="-15" dirty="0">
                <a:latin typeface="Times New Roman"/>
                <a:cs typeface="Times New Roman"/>
              </a:rPr>
              <a:t>wor</a:t>
            </a:r>
            <a:r>
              <a:rPr lang="en-US" spc="-5" dirty="0">
                <a:latin typeface="Times New Roman"/>
                <a:cs typeface="Times New Roman"/>
              </a:rPr>
              <a:t>k</a:t>
            </a:r>
            <a:r>
              <a:rPr lang="en-US" spc="20" dirty="0">
                <a:latin typeface="Times New Roman"/>
                <a:cs typeface="Times New Roman"/>
              </a:rPr>
              <a:t> </a:t>
            </a:r>
            <a:r>
              <a:rPr lang="en-US" i="1" spc="-10" dirty="0">
                <a:latin typeface="Times New Roman"/>
                <a:cs typeface="Times New Roman"/>
              </a:rPr>
              <a:t>W</a:t>
            </a:r>
            <a:r>
              <a:rPr lang="en-US" i="1" dirty="0">
                <a:latin typeface="Times New Roman"/>
                <a:cs typeface="Times New Roman"/>
              </a:rPr>
              <a:t> </a:t>
            </a:r>
            <a:r>
              <a:rPr lang="en-US" i="1" spc="-125" dirty="0">
                <a:latin typeface="Times New Roman"/>
                <a:cs typeface="Times New Roman"/>
              </a:rPr>
              <a:t> </a:t>
            </a:r>
            <a:r>
              <a:rPr lang="en-US" spc="-5" dirty="0">
                <a:latin typeface="Times New Roman"/>
                <a:cs typeface="Times New Roman"/>
              </a:rPr>
              <a:t>is defined as “force times distance”</a:t>
            </a:r>
            <a:r>
              <a:rPr lang="en-US" dirty="0">
                <a:latin typeface="Times New Roman"/>
                <a:cs typeface="Times New Roman"/>
              </a:rPr>
              <a:t> </a:t>
            </a:r>
            <a:r>
              <a:rPr lang="en-US" spc="-5" dirty="0">
                <a:latin typeface="Times New Roman"/>
                <a:cs typeface="Times New Roman"/>
              </a:rPr>
              <a:t>(Figure </a:t>
            </a:r>
            <a:r>
              <a:rPr lang="en-US" spc="-10" dirty="0">
                <a:latin typeface="Times New Roman"/>
                <a:cs typeface="Times New Roman"/>
              </a:rPr>
              <a:t>1</a:t>
            </a:r>
            <a:r>
              <a:rPr lang="en-US" spc="-5" dirty="0">
                <a:latin typeface="Times New Roman"/>
                <a:cs typeface="Times New Roman"/>
              </a:rPr>
              <a:t>):</a:t>
            </a:r>
            <a:endParaRPr lang="en-US" dirty="0">
              <a:latin typeface="Times New Roman"/>
              <a:cs typeface="Times New Roman"/>
            </a:endParaRPr>
          </a:p>
          <a:p>
            <a:pPr marL="36900" indent="0" algn="ctr">
              <a:lnSpc>
                <a:spcPct val="100000"/>
              </a:lnSpc>
              <a:buNone/>
            </a:pPr>
            <a:r>
              <a:rPr lang="en-US" i="1" dirty="0">
                <a:latin typeface="Times New Roman"/>
                <a:cs typeface="Times New Roman"/>
              </a:rPr>
              <a:t>W = F</a:t>
            </a:r>
            <a:r>
              <a:rPr lang="en-US" i="1" dirty="0">
                <a:latin typeface="Cambria Math" panose="02040503050406030204" pitchFamily="18" charset="0"/>
                <a:ea typeface="Cambria Math" panose="02040503050406030204" pitchFamily="18" charset="0"/>
                <a:cs typeface="Times New Roman"/>
              </a:rPr>
              <a:t>∙ d</a:t>
            </a:r>
          </a:p>
          <a:p>
            <a:pPr marL="0" marR="5080" indent="0" algn="just">
              <a:lnSpc>
                <a:spcPct val="100000"/>
              </a:lnSpc>
              <a:spcBef>
                <a:spcPts val="375"/>
              </a:spcBef>
              <a:buNone/>
            </a:pPr>
            <a:r>
              <a:rPr lang="en-US" spc="-10" dirty="0">
                <a:latin typeface="Times New Roman"/>
                <a:cs typeface="Times New Roman"/>
              </a:rPr>
              <a:t>The k</a:t>
            </a:r>
            <a:r>
              <a:rPr lang="en-US" spc="-5" dirty="0">
                <a:latin typeface="Times New Roman"/>
                <a:cs typeface="Times New Roman"/>
              </a:rPr>
              <a:t>ilogram</a:t>
            </a:r>
            <a:r>
              <a:rPr lang="en-US" dirty="0">
                <a:latin typeface="Times New Roman"/>
                <a:cs typeface="Times New Roman"/>
              </a:rPr>
              <a:t> </a:t>
            </a:r>
            <a:r>
              <a:rPr lang="en-US" spc="-5" dirty="0">
                <a:latin typeface="Times New Roman"/>
                <a:cs typeface="Times New Roman"/>
              </a:rPr>
              <a:t>is</a:t>
            </a:r>
            <a:r>
              <a:rPr lang="en-US" dirty="0">
                <a:latin typeface="Times New Roman"/>
                <a:cs typeface="Times New Roman"/>
              </a:rPr>
              <a:t> </a:t>
            </a:r>
            <a:r>
              <a:rPr lang="en-US" spc="-5" dirty="0">
                <a:latin typeface="Times New Roman"/>
                <a:cs typeface="Times New Roman"/>
              </a:rPr>
              <a:t>a</a:t>
            </a:r>
            <a:r>
              <a:rPr lang="en-US" dirty="0">
                <a:latin typeface="Times New Roman"/>
                <a:cs typeface="Times New Roman"/>
              </a:rPr>
              <a:t> </a:t>
            </a:r>
            <a:r>
              <a:rPr lang="en-US" spc="-5" dirty="0">
                <a:latin typeface="Times New Roman"/>
                <a:cs typeface="Times New Roman"/>
              </a:rPr>
              <a:t>unit</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spc="-15" dirty="0">
                <a:latin typeface="Times New Roman"/>
                <a:cs typeface="Times New Roman"/>
              </a:rPr>
              <a:t>m</a:t>
            </a:r>
            <a:r>
              <a:rPr lang="en-US" spc="-5" dirty="0">
                <a:latin typeface="Times New Roman"/>
                <a:cs typeface="Times New Roman"/>
              </a:rPr>
              <a:t>ass</a:t>
            </a:r>
            <a:r>
              <a:rPr lang="en-US" dirty="0">
                <a:latin typeface="Times New Roman"/>
                <a:cs typeface="Times New Roman"/>
              </a:rPr>
              <a:t> </a:t>
            </a:r>
            <a:r>
              <a:rPr lang="en-US" spc="-5" dirty="0">
                <a:latin typeface="Times New Roman"/>
                <a:cs typeface="Times New Roman"/>
              </a:rPr>
              <a:t>in</a:t>
            </a:r>
            <a:r>
              <a:rPr lang="en-US" dirty="0">
                <a:latin typeface="Times New Roman"/>
                <a:cs typeface="Times New Roman"/>
              </a:rPr>
              <a:t> </a:t>
            </a:r>
            <a:r>
              <a:rPr lang="en-US" spc="-5" dirty="0">
                <a:latin typeface="Times New Roman"/>
                <a:cs typeface="Times New Roman"/>
              </a:rPr>
              <a:t>the</a:t>
            </a:r>
            <a:r>
              <a:rPr lang="en-US" dirty="0">
                <a:latin typeface="Times New Roman"/>
                <a:cs typeface="Times New Roman"/>
              </a:rPr>
              <a:t> </a:t>
            </a:r>
            <a:r>
              <a:rPr lang="en-US" spc="-5" dirty="0">
                <a:latin typeface="Times New Roman"/>
                <a:cs typeface="Times New Roman"/>
              </a:rPr>
              <a:t>SI</a:t>
            </a:r>
            <a:r>
              <a:rPr lang="en-US" dirty="0">
                <a:latin typeface="Times New Roman"/>
                <a:cs typeface="Times New Roman"/>
              </a:rPr>
              <a:t> </a:t>
            </a:r>
            <a:r>
              <a:rPr lang="en-US" spc="-5" dirty="0">
                <a:latin typeface="Times New Roman"/>
                <a:cs typeface="Times New Roman"/>
              </a:rPr>
              <a:t>system.</a:t>
            </a:r>
            <a:r>
              <a:rPr lang="en-US" dirty="0">
                <a:latin typeface="Times New Roman"/>
                <a:cs typeface="Times New Roman"/>
              </a:rPr>
              <a:t> </a:t>
            </a:r>
            <a:r>
              <a:rPr lang="en-US" spc="-5" dirty="0">
                <a:latin typeface="Times New Roman"/>
                <a:cs typeface="Times New Roman"/>
              </a:rPr>
              <a:t>In</a:t>
            </a:r>
            <a:r>
              <a:rPr lang="en-US" dirty="0">
                <a:latin typeface="Times New Roman"/>
                <a:cs typeface="Times New Roman"/>
              </a:rPr>
              <a:t> </a:t>
            </a:r>
            <a:r>
              <a:rPr lang="en-US" spc="-5" dirty="0">
                <a:latin typeface="Times New Roman"/>
                <a:cs typeface="Times New Roman"/>
              </a:rPr>
              <a:t>the</a:t>
            </a:r>
            <a:r>
              <a:rPr lang="en-US" dirty="0">
                <a:latin typeface="Times New Roman"/>
                <a:cs typeface="Times New Roman"/>
              </a:rPr>
              <a:t> </a:t>
            </a:r>
          </a:p>
          <a:p>
            <a:pPr marL="0" marR="5080" indent="0" algn="just">
              <a:lnSpc>
                <a:spcPct val="100000"/>
              </a:lnSpc>
              <a:spcBef>
                <a:spcPts val="375"/>
              </a:spcBef>
              <a:buNone/>
            </a:pPr>
            <a:r>
              <a:rPr lang="en-US" spc="-5" dirty="0">
                <a:latin typeface="Times New Roman"/>
                <a:cs typeface="Times New Roman"/>
              </a:rPr>
              <a:t>British system,</a:t>
            </a:r>
            <a:r>
              <a:rPr lang="en-US" dirty="0">
                <a:latin typeface="Times New Roman"/>
                <a:cs typeface="Times New Roman"/>
              </a:rPr>
              <a:t> </a:t>
            </a:r>
            <a:r>
              <a:rPr lang="en-US" spc="-10" dirty="0">
                <a:latin typeface="Times New Roman"/>
                <a:cs typeface="Times New Roman"/>
              </a:rPr>
              <a:t>we</a:t>
            </a:r>
            <a:r>
              <a:rPr lang="en-US" dirty="0">
                <a:latin typeface="Times New Roman"/>
                <a:cs typeface="Times New Roman"/>
              </a:rPr>
              <a:t> </a:t>
            </a:r>
            <a:r>
              <a:rPr lang="en-US" spc="-5" dirty="0">
                <a:latin typeface="Times New Roman"/>
                <a:cs typeface="Times New Roman"/>
              </a:rPr>
              <a:t>typically</a:t>
            </a:r>
            <a:r>
              <a:rPr lang="en-US" dirty="0">
                <a:latin typeface="Times New Roman"/>
                <a:cs typeface="Times New Roman"/>
              </a:rPr>
              <a:t> </a:t>
            </a:r>
            <a:r>
              <a:rPr lang="en-US" spc="-10" dirty="0">
                <a:latin typeface="Times New Roman"/>
                <a:cs typeface="Times New Roman"/>
              </a:rPr>
              <a:t>work</a:t>
            </a:r>
            <a:r>
              <a:rPr lang="en-US" spc="-5" dirty="0">
                <a:latin typeface="Times New Roman"/>
                <a:cs typeface="Times New Roman"/>
              </a:rPr>
              <a:t> with</a:t>
            </a:r>
            <a:r>
              <a:rPr lang="en-US" spc="100" dirty="0">
                <a:latin typeface="Times New Roman"/>
                <a:cs typeface="Times New Roman"/>
              </a:rPr>
              <a:t> </a:t>
            </a:r>
            <a:r>
              <a:rPr lang="en-US" spc="-5" dirty="0">
                <a:latin typeface="Times New Roman"/>
                <a:cs typeface="Times New Roman"/>
              </a:rPr>
              <a:t>weight,</a:t>
            </a:r>
            <a:r>
              <a:rPr lang="en-US" spc="100" dirty="0">
                <a:latin typeface="Times New Roman"/>
                <a:cs typeface="Times New Roman"/>
              </a:rPr>
              <a:t> </a:t>
            </a:r>
          </a:p>
          <a:p>
            <a:pPr marL="0" marR="5080" indent="0" algn="just">
              <a:lnSpc>
                <a:spcPct val="100000"/>
              </a:lnSpc>
              <a:spcBef>
                <a:spcPts val="375"/>
              </a:spcBef>
              <a:buNone/>
            </a:pPr>
            <a:r>
              <a:rPr lang="en-US" spc="-15" dirty="0">
                <a:latin typeface="Times New Roman"/>
                <a:cs typeface="Times New Roman"/>
              </a:rPr>
              <a:t>w</a:t>
            </a:r>
            <a:r>
              <a:rPr lang="en-US" spc="-5" dirty="0">
                <a:latin typeface="Times New Roman"/>
                <a:cs typeface="Times New Roman"/>
              </a:rPr>
              <a:t>hich</a:t>
            </a:r>
            <a:r>
              <a:rPr lang="en-US" spc="100" dirty="0">
                <a:latin typeface="Times New Roman"/>
                <a:cs typeface="Times New Roman"/>
              </a:rPr>
              <a:t> </a:t>
            </a:r>
            <a:r>
              <a:rPr lang="en-US" spc="-5" dirty="0">
                <a:latin typeface="Times New Roman"/>
                <a:cs typeface="Times New Roman"/>
              </a:rPr>
              <a:t>is</a:t>
            </a:r>
            <a:r>
              <a:rPr lang="en-US" spc="100" dirty="0">
                <a:latin typeface="Times New Roman"/>
                <a:cs typeface="Times New Roman"/>
              </a:rPr>
              <a:t> </a:t>
            </a:r>
            <a:r>
              <a:rPr lang="en-US" spc="-5" dirty="0">
                <a:latin typeface="Times New Roman"/>
                <a:cs typeface="Times New Roman"/>
              </a:rPr>
              <a:t>a</a:t>
            </a:r>
            <a:r>
              <a:rPr lang="en-US" spc="100" dirty="0">
                <a:latin typeface="Times New Roman"/>
                <a:cs typeface="Times New Roman"/>
              </a:rPr>
              <a:t> </a:t>
            </a:r>
            <a:r>
              <a:rPr lang="en-US" spc="-5" dirty="0">
                <a:latin typeface="Times New Roman"/>
                <a:cs typeface="Times New Roman"/>
              </a:rPr>
              <a:t>force</a:t>
            </a:r>
            <a:r>
              <a:rPr lang="en-US" spc="100" dirty="0">
                <a:latin typeface="Times New Roman"/>
                <a:cs typeface="Times New Roman"/>
              </a:rPr>
              <a:t> </a:t>
            </a:r>
            <a:r>
              <a:rPr lang="en-US" spc="-5" dirty="0">
                <a:latin typeface="Times New Roman"/>
                <a:cs typeface="Times New Roman"/>
              </a:rPr>
              <a:t>rather</a:t>
            </a:r>
            <a:r>
              <a:rPr lang="en-US" spc="100" dirty="0">
                <a:latin typeface="Times New Roman"/>
                <a:cs typeface="Times New Roman"/>
              </a:rPr>
              <a:t> </a:t>
            </a:r>
            <a:r>
              <a:rPr lang="en-US" spc="-5" dirty="0">
                <a:latin typeface="Times New Roman"/>
                <a:cs typeface="Times New Roman"/>
              </a:rPr>
              <a:t>than</a:t>
            </a:r>
            <a:r>
              <a:rPr lang="en-US" spc="100" dirty="0">
                <a:latin typeface="Times New Roman"/>
                <a:cs typeface="Times New Roman"/>
              </a:rPr>
              <a:t> </a:t>
            </a:r>
            <a:r>
              <a:rPr lang="en-US" spc="-5" dirty="0">
                <a:latin typeface="Times New Roman"/>
                <a:cs typeface="Times New Roman"/>
              </a:rPr>
              <a:t>a</a:t>
            </a:r>
            <a:r>
              <a:rPr lang="en-US" spc="100" dirty="0">
                <a:latin typeface="Times New Roman"/>
                <a:cs typeface="Times New Roman"/>
              </a:rPr>
              <a:t> </a:t>
            </a:r>
            <a:r>
              <a:rPr lang="en-US" spc="-15" dirty="0">
                <a:latin typeface="Times New Roman"/>
                <a:cs typeface="Times New Roman"/>
              </a:rPr>
              <a:t>m</a:t>
            </a:r>
            <a:r>
              <a:rPr lang="en-US" spc="-5" dirty="0">
                <a:latin typeface="Times New Roman"/>
                <a:cs typeface="Times New Roman"/>
              </a:rPr>
              <a:t>ass.</a:t>
            </a:r>
            <a:r>
              <a:rPr lang="en-US" spc="100" dirty="0">
                <a:latin typeface="Times New Roman"/>
                <a:cs typeface="Times New Roman"/>
              </a:rPr>
              <a:t> </a:t>
            </a:r>
            <a:r>
              <a:rPr lang="en-US" spc="-5" dirty="0">
                <a:latin typeface="Times New Roman"/>
                <a:cs typeface="Times New Roman"/>
              </a:rPr>
              <a:t>Consequently,</a:t>
            </a:r>
            <a:r>
              <a:rPr lang="en-US" spc="105" dirty="0">
                <a:latin typeface="Times New Roman"/>
                <a:cs typeface="Times New Roman"/>
              </a:rPr>
              <a:t> </a:t>
            </a:r>
            <a:r>
              <a:rPr lang="en-US" spc="-5" dirty="0">
                <a:latin typeface="Times New Roman"/>
                <a:cs typeface="Times New Roman"/>
              </a:rPr>
              <a:t>the</a:t>
            </a:r>
            <a:r>
              <a:rPr lang="en-US" spc="100" dirty="0">
                <a:latin typeface="Times New Roman"/>
                <a:cs typeface="Times New Roman"/>
              </a:rPr>
              <a:t> </a:t>
            </a:r>
          </a:p>
          <a:p>
            <a:pPr marL="0" marR="5080" indent="0" algn="just">
              <a:lnSpc>
                <a:spcPct val="100000"/>
              </a:lnSpc>
              <a:spcBef>
                <a:spcPts val="375"/>
              </a:spcBef>
              <a:buNone/>
            </a:pPr>
            <a:r>
              <a:rPr lang="en-US" spc="-5" dirty="0">
                <a:latin typeface="Times New Roman"/>
                <a:cs typeface="Times New Roman"/>
              </a:rPr>
              <a:t>factor</a:t>
            </a:r>
            <a:r>
              <a:rPr lang="en-US" spc="120" dirty="0">
                <a:latin typeface="Times New Roman"/>
                <a:cs typeface="Times New Roman"/>
              </a:rPr>
              <a:t> </a:t>
            </a:r>
            <a:r>
              <a:rPr lang="en-US" i="1" spc="-5" dirty="0">
                <a:latin typeface="Times New Roman"/>
                <a:cs typeface="Times New Roman"/>
              </a:rPr>
              <a:t>g</a:t>
            </a:r>
            <a:r>
              <a:rPr lang="en-US" i="1" dirty="0">
                <a:latin typeface="Times New Roman"/>
                <a:cs typeface="Times New Roman"/>
              </a:rPr>
              <a:t> </a:t>
            </a:r>
            <a:r>
              <a:rPr lang="en-US" i="1" spc="-110" dirty="0">
                <a:latin typeface="Times New Roman"/>
                <a:cs typeface="Times New Roman"/>
              </a:rPr>
              <a:t> </a:t>
            </a:r>
            <a:r>
              <a:rPr lang="en-US" spc="-10" dirty="0">
                <a:latin typeface="Times New Roman"/>
                <a:cs typeface="Times New Roman"/>
              </a:rPr>
              <a:t>doe</a:t>
            </a:r>
            <a:r>
              <a:rPr lang="en-US" spc="-5" dirty="0">
                <a:latin typeface="Times New Roman"/>
                <a:cs typeface="Times New Roman"/>
              </a:rPr>
              <a:t>s</a:t>
            </a:r>
            <a:r>
              <a:rPr lang="en-US" spc="105" dirty="0">
                <a:latin typeface="Times New Roman"/>
                <a:cs typeface="Times New Roman"/>
              </a:rPr>
              <a:t> </a:t>
            </a:r>
            <a:r>
              <a:rPr lang="en-US" spc="-10" dirty="0">
                <a:latin typeface="Times New Roman"/>
                <a:cs typeface="Times New Roman"/>
              </a:rPr>
              <a:t>not </a:t>
            </a:r>
            <a:r>
              <a:rPr lang="en-US" spc="-5" dirty="0">
                <a:latin typeface="Times New Roman"/>
                <a:cs typeface="Times New Roman"/>
              </a:rPr>
              <a:t>appear</a:t>
            </a:r>
            <a:r>
              <a:rPr lang="en-US" spc="-15" dirty="0">
                <a:latin typeface="Times New Roman"/>
                <a:cs typeface="Times New Roman"/>
              </a:rPr>
              <a:t> </a:t>
            </a:r>
            <a:r>
              <a:rPr lang="en-US" spc="-10" dirty="0">
                <a:latin typeface="Times New Roman"/>
                <a:cs typeface="Times New Roman"/>
              </a:rPr>
              <a:t>when</a:t>
            </a:r>
            <a:r>
              <a:rPr lang="en-US" spc="-15" dirty="0">
                <a:latin typeface="Times New Roman"/>
                <a:cs typeface="Times New Roman"/>
              </a:rPr>
              <a:t> </a:t>
            </a:r>
            <a:r>
              <a:rPr lang="en-US" spc="-10" dirty="0">
                <a:latin typeface="Times New Roman"/>
                <a:cs typeface="Times New Roman"/>
              </a:rPr>
              <a:t>work</a:t>
            </a:r>
            <a:r>
              <a:rPr lang="en-US" spc="-15" dirty="0">
                <a:latin typeface="Times New Roman"/>
                <a:cs typeface="Times New Roman"/>
              </a:rPr>
              <a:t> </a:t>
            </a:r>
            <a:r>
              <a:rPr lang="en-US" spc="-5" dirty="0">
                <a:latin typeface="Times New Roman"/>
                <a:cs typeface="Times New Roman"/>
              </a:rPr>
              <a:t>against</a:t>
            </a:r>
            <a:r>
              <a:rPr lang="en-US" spc="-15" dirty="0">
                <a:latin typeface="Times New Roman"/>
                <a:cs typeface="Times New Roman"/>
              </a:rPr>
              <a:t> </a:t>
            </a:r>
            <a:r>
              <a:rPr lang="en-US" spc="-10" dirty="0">
                <a:latin typeface="Times New Roman"/>
                <a:cs typeface="Times New Roman"/>
              </a:rPr>
              <a:t>g</a:t>
            </a:r>
            <a:r>
              <a:rPr lang="en-US" spc="-5" dirty="0">
                <a:latin typeface="Times New Roman"/>
                <a:cs typeface="Times New Roman"/>
              </a:rPr>
              <a:t>ravity</a:t>
            </a:r>
            <a:r>
              <a:rPr lang="en-US" spc="-15" dirty="0">
                <a:latin typeface="Times New Roman"/>
                <a:cs typeface="Times New Roman"/>
              </a:rPr>
              <a:t> </a:t>
            </a:r>
          </a:p>
          <a:p>
            <a:pPr marL="0" marR="5080" indent="0" algn="just">
              <a:lnSpc>
                <a:spcPct val="100000"/>
              </a:lnSpc>
              <a:spcBef>
                <a:spcPts val="375"/>
              </a:spcBef>
              <a:buNone/>
            </a:pPr>
            <a:r>
              <a:rPr lang="en-US" spc="-5" dirty="0">
                <a:latin typeface="Times New Roman"/>
                <a:cs typeface="Times New Roman"/>
              </a:rPr>
              <a:t>is</a:t>
            </a:r>
            <a:r>
              <a:rPr lang="en-US" spc="-15" dirty="0">
                <a:latin typeface="Times New Roman"/>
                <a:cs typeface="Times New Roman"/>
              </a:rPr>
              <a:t> </a:t>
            </a:r>
            <a:r>
              <a:rPr lang="en-US" spc="-5" dirty="0">
                <a:latin typeface="Times New Roman"/>
                <a:cs typeface="Times New Roman"/>
              </a:rPr>
              <a:t>computed</a:t>
            </a:r>
            <a:r>
              <a:rPr lang="en-US" spc="-15" dirty="0">
                <a:latin typeface="Times New Roman"/>
                <a:cs typeface="Times New Roman"/>
              </a:rPr>
              <a:t> </a:t>
            </a:r>
            <a:r>
              <a:rPr lang="en-US" spc="-5" dirty="0">
                <a:latin typeface="Times New Roman"/>
                <a:cs typeface="Times New Roman"/>
              </a:rPr>
              <a:t>in</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B</a:t>
            </a:r>
            <a:r>
              <a:rPr lang="en-US" spc="-5" dirty="0">
                <a:latin typeface="Times New Roman"/>
                <a:cs typeface="Times New Roman"/>
              </a:rPr>
              <a:t>ritish</a:t>
            </a:r>
            <a:r>
              <a:rPr lang="en-US" spc="-15" dirty="0">
                <a:latin typeface="Times New Roman"/>
                <a:cs typeface="Times New Roman"/>
              </a:rPr>
              <a:t> </a:t>
            </a:r>
            <a:r>
              <a:rPr lang="en-US" spc="-5" dirty="0">
                <a:latin typeface="Times New Roman"/>
                <a:cs typeface="Times New Roman"/>
              </a:rPr>
              <a:t>system</a:t>
            </a:r>
            <a:r>
              <a:rPr lang="en-US" spc="-15" dirty="0">
                <a:latin typeface="Times New Roman"/>
                <a:cs typeface="Times New Roman"/>
              </a:rPr>
              <a:t> </a:t>
            </a:r>
            <a:r>
              <a:rPr lang="en-US" spc="-5" dirty="0">
                <a:latin typeface="Times New Roman"/>
                <a:cs typeface="Times New Roman"/>
              </a:rPr>
              <a:t>because,</a:t>
            </a:r>
            <a:r>
              <a:rPr lang="en-US" spc="-15" dirty="0">
                <a:latin typeface="Times New Roman"/>
                <a:cs typeface="Times New Roman"/>
              </a:rPr>
              <a:t> </a:t>
            </a:r>
            <a:r>
              <a:rPr lang="en-US" spc="-5" dirty="0">
                <a:latin typeface="Times New Roman"/>
                <a:cs typeface="Times New Roman"/>
              </a:rPr>
              <a:t>essentially, </a:t>
            </a:r>
          </a:p>
          <a:p>
            <a:pPr marL="0" marR="5080" indent="0" algn="just">
              <a:lnSpc>
                <a:spcPct val="100000"/>
              </a:lnSpc>
              <a:spcBef>
                <a:spcPts val="375"/>
              </a:spcBef>
              <a:buNone/>
            </a:pPr>
            <a:r>
              <a:rPr lang="en-US" spc="-5" dirty="0">
                <a:latin typeface="Times New Roman"/>
                <a:cs typeface="Times New Roman"/>
              </a:rPr>
              <a:t>this</a:t>
            </a:r>
            <a:r>
              <a:rPr lang="en-US" spc="100" dirty="0">
                <a:latin typeface="Times New Roman"/>
                <a:cs typeface="Times New Roman"/>
              </a:rPr>
              <a:t> </a:t>
            </a:r>
            <a:r>
              <a:rPr lang="en-US" spc="-5" dirty="0">
                <a:latin typeface="Times New Roman"/>
                <a:cs typeface="Times New Roman"/>
              </a:rPr>
              <a:t>factor</a:t>
            </a:r>
            <a:r>
              <a:rPr lang="en-US" spc="100" dirty="0">
                <a:latin typeface="Times New Roman"/>
                <a:cs typeface="Times New Roman"/>
              </a:rPr>
              <a:t> </a:t>
            </a:r>
            <a:r>
              <a:rPr lang="en-US" spc="-5" dirty="0">
                <a:latin typeface="Times New Roman"/>
                <a:cs typeface="Times New Roman"/>
              </a:rPr>
              <a:t>is</a:t>
            </a:r>
            <a:r>
              <a:rPr lang="en-US" spc="100" dirty="0">
                <a:latin typeface="Times New Roman"/>
                <a:cs typeface="Times New Roman"/>
              </a:rPr>
              <a:t> </a:t>
            </a:r>
            <a:r>
              <a:rPr lang="en-US" spc="-5" dirty="0">
                <a:latin typeface="Times New Roman"/>
                <a:cs typeface="Times New Roman"/>
              </a:rPr>
              <a:t>incorporated</a:t>
            </a:r>
            <a:r>
              <a:rPr lang="en-US" spc="100" dirty="0">
                <a:latin typeface="Times New Roman"/>
                <a:cs typeface="Times New Roman"/>
              </a:rPr>
              <a:t> </a:t>
            </a:r>
            <a:r>
              <a:rPr lang="en-US" spc="-5" dirty="0">
                <a:latin typeface="Times New Roman"/>
                <a:cs typeface="Times New Roman"/>
              </a:rPr>
              <a:t>in</a:t>
            </a:r>
            <a:r>
              <a:rPr lang="en-US" spc="100" dirty="0">
                <a:latin typeface="Times New Roman"/>
                <a:cs typeface="Times New Roman"/>
              </a:rPr>
              <a:t> </a:t>
            </a:r>
            <a:r>
              <a:rPr lang="en-US" spc="-5" dirty="0">
                <a:latin typeface="Times New Roman"/>
                <a:cs typeface="Times New Roman"/>
              </a:rPr>
              <a:t>the</a:t>
            </a:r>
            <a:r>
              <a:rPr lang="en-US" spc="10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eight.</a:t>
            </a:r>
            <a:r>
              <a:rPr lang="en-US" spc="100" dirty="0">
                <a:latin typeface="Times New Roman"/>
                <a:cs typeface="Times New Roman"/>
              </a:rPr>
              <a:t> </a:t>
            </a:r>
            <a:r>
              <a:rPr lang="en-US" spc="-5" dirty="0">
                <a:latin typeface="Times New Roman"/>
                <a:cs typeface="Times New Roman"/>
              </a:rPr>
              <a:t>For</a:t>
            </a:r>
            <a:r>
              <a:rPr lang="en-US" spc="100" dirty="0">
                <a:latin typeface="Times New Roman"/>
                <a:cs typeface="Times New Roman"/>
              </a:rPr>
              <a:t> </a:t>
            </a:r>
            <a:r>
              <a:rPr lang="en-US" spc="-5" dirty="0">
                <a:latin typeface="Times New Roman"/>
                <a:cs typeface="Times New Roman"/>
              </a:rPr>
              <a:t>example,</a:t>
            </a:r>
            <a:r>
              <a:rPr lang="en-US" spc="100" dirty="0">
                <a:latin typeface="Times New Roman"/>
                <a:cs typeface="Times New Roman"/>
              </a:rPr>
              <a:t> </a:t>
            </a:r>
          </a:p>
          <a:p>
            <a:pPr marL="0" marR="5080" indent="0" algn="just">
              <a:lnSpc>
                <a:spcPct val="100000"/>
              </a:lnSpc>
              <a:spcBef>
                <a:spcPts val="375"/>
              </a:spcBef>
              <a:buNone/>
            </a:pPr>
            <a:r>
              <a:rPr lang="en-US" spc="-5" dirty="0">
                <a:latin typeface="Times New Roman"/>
                <a:cs typeface="Times New Roman"/>
              </a:rPr>
              <a:t>the</a:t>
            </a:r>
            <a:r>
              <a:rPr lang="en-US" spc="10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ork</a:t>
            </a:r>
            <a:r>
              <a:rPr lang="en-US" spc="100" dirty="0">
                <a:latin typeface="Times New Roman"/>
                <a:cs typeface="Times New Roman"/>
              </a:rPr>
              <a:t> </a:t>
            </a:r>
            <a:r>
              <a:rPr lang="en-US" spc="-5" dirty="0">
                <a:latin typeface="Times New Roman"/>
                <a:cs typeface="Times New Roman"/>
              </a:rPr>
              <a:t>required</a:t>
            </a:r>
            <a:r>
              <a:rPr lang="en-US" spc="100" dirty="0">
                <a:latin typeface="Times New Roman"/>
                <a:cs typeface="Times New Roman"/>
              </a:rPr>
              <a:t> </a:t>
            </a:r>
            <a:r>
              <a:rPr lang="en-US" spc="-5" dirty="0">
                <a:latin typeface="Times New Roman"/>
                <a:cs typeface="Times New Roman"/>
              </a:rPr>
              <a:t>to</a:t>
            </a:r>
            <a:r>
              <a:rPr lang="en-US" spc="100" dirty="0">
                <a:latin typeface="Times New Roman"/>
                <a:cs typeface="Times New Roman"/>
              </a:rPr>
              <a:t> </a:t>
            </a:r>
            <a:r>
              <a:rPr lang="en-US" spc="-5" dirty="0">
                <a:latin typeface="Times New Roman"/>
                <a:cs typeface="Times New Roman"/>
              </a:rPr>
              <a:t>lift</a:t>
            </a:r>
            <a:r>
              <a:rPr lang="en-US" spc="100" dirty="0">
                <a:latin typeface="Times New Roman"/>
                <a:cs typeface="Times New Roman"/>
              </a:rPr>
              <a:t> </a:t>
            </a:r>
            <a:r>
              <a:rPr lang="en-US" spc="-5" dirty="0">
                <a:latin typeface="Times New Roman"/>
                <a:cs typeface="Times New Roman"/>
              </a:rPr>
              <a:t>a</a:t>
            </a:r>
            <a:r>
              <a:rPr lang="en-US" spc="100" dirty="0">
                <a:latin typeface="Times New Roman"/>
                <a:cs typeface="Times New Roman"/>
              </a:rPr>
              <a:t> </a:t>
            </a:r>
            <a:r>
              <a:rPr lang="en-US" spc="-5" dirty="0">
                <a:latin typeface="Times New Roman"/>
                <a:cs typeface="Times New Roman"/>
              </a:rPr>
              <a:t>2-pound stone 3 ft is </a:t>
            </a:r>
            <a:r>
              <a:rPr lang="en-US" i="1" spc="-10" dirty="0">
                <a:latin typeface="Times New Roman"/>
                <a:cs typeface="Times New Roman"/>
              </a:rPr>
              <a:t>W </a:t>
            </a:r>
            <a:r>
              <a:rPr lang="en-US" i="1" spc="-10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(2</a:t>
            </a:r>
            <a:r>
              <a:rPr lang="en-US" spc="-10" dirty="0">
                <a:latin typeface="Times New Roman"/>
                <a:cs typeface="Times New Roman"/>
              </a:rPr>
              <a:t> </a:t>
            </a:r>
            <a:r>
              <a:rPr lang="en-US" spc="-5" dirty="0" err="1">
                <a:latin typeface="Times New Roman"/>
                <a:cs typeface="Times New Roman"/>
              </a:rPr>
              <a:t>lb</a:t>
            </a:r>
            <a:r>
              <a:rPr lang="en-US" spc="-5" dirty="0">
                <a:latin typeface="Times New Roman"/>
                <a:cs typeface="Times New Roman"/>
              </a:rPr>
              <a:t>)(3 ft)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6 ft-lb.</a:t>
            </a:r>
            <a:endParaRPr lang="en-US" dirty="0">
              <a:latin typeface="Times New Roman"/>
              <a:cs typeface="Times New Roman"/>
            </a:endParaRPr>
          </a:p>
          <a:p>
            <a:pPr marL="36900" indent="0">
              <a:lnSpc>
                <a:spcPct val="100000"/>
              </a:lnSpc>
              <a:buNone/>
            </a:pPr>
            <a:endParaRPr lang="en-US" i="1" dirty="0">
              <a:latin typeface="Cambria Math" panose="02040503050406030204" pitchFamily="18" charset="0"/>
              <a:ea typeface="Cambria Math" panose="02040503050406030204" pitchFamily="18" charset="0"/>
              <a:cs typeface="Times New Roman"/>
            </a:endParaRPr>
          </a:p>
          <a:p>
            <a:pPr marL="36900" indent="0">
              <a:lnSpc>
                <a:spcPct val="100000"/>
              </a:lnSpc>
              <a:buNone/>
            </a:pPr>
            <a:endParaRPr lang="en-US" i="1" dirty="0">
              <a:latin typeface="Times New Roman"/>
              <a:cs typeface="Times New Roman"/>
            </a:endParaRPr>
          </a:p>
        </p:txBody>
      </p:sp>
      <p:pic>
        <p:nvPicPr>
          <p:cNvPr id="4" name="Picture 3" descr="An illustration shows two people moving a rock from point capital A to point capital B, that is, a distance d, applying force capital F.&#10;A caption underneath the figure reads, Figure 1: The work expended to move the object from A to B is W equals F dot d">
            <a:extLst>
              <a:ext uri="{FF2B5EF4-FFF2-40B4-BE49-F238E27FC236}">
                <a16:creationId xmlns="" xmlns:a16="http://schemas.microsoft.com/office/drawing/2014/main" id="{B3CCAAEF-A7EF-4FD9-962A-1616FD4F91F9}"/>
              </a:ext>
            </a:extLst>
          </p:cNvPr>
          <p:cNvPicPr>
            <a:picLocks noChangeAspect="1"/>
          </p:cNvPicPr>
          <p:nvPr/>
        </p:nvPicPr>
        <p:blipFill>
          <a:blip r:embed="rId2"/>
          <a:stretch>
            <a:fillRect/>
          </a:stretch>
        </p:blipFill>
        <p:spPr>
          <a:xfrm>
            <a:off x="7480864" y="3630727"/>
            <a:ext cx="2956678" cy="1493787"/>
          </a:xfrm>
          <a:prstGeom prst="rect">
            <a:avLst/>
          </a:prstGeom>
        </p:spPr>
      </p:pic>
    </p:spTree>
    <p:extLst>
      <p:ext uri="{BB962C8B-B14F-4D97-AF65-F5344CB8AC3E}">
        <p14:creationId xmlns:p14="http://schemas.microsoft.com/office/powerpoint/2010/main" val="30924367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a:t>Energy </a:t>
            </a:r>
            <a:r>
              <a:rPr lang="en-US" sz="3100" dirty="0" smtClean="0"/>
              <a:t>(2 </a:t>
            </a:r>
            <a:r>
              <a:rPr lang="en-US" sz="3100" dirty="0"/>
              <a:t>of </a:t>
            </a:r>
            <a:r>
              <a:rPr lang="en-US" sz="3100" dirty="0" smtClean="0"/>
              <a:t>12</a:t>
            </a:r>
            <a:r>
              <a:rPr lang="en-US" sz="3100" dirty="0"/>
              <a:t>)</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10" dirty="0">
                    <a:solidFill>
                      <a:schemeClr val="tx1"/>
                    </a:solidFill>
                    <a:latin typeface="Times New Roman"/>
                    <a:cs typeface="Times New Roman"/>
                  </a:rPr>
                  <a:t>We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are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interested</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case</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here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force</a:t>
                </a:r>
                <a:r>
                  <a:rPr lang="en-US" spc="100" dirty="0">
                    <a:solidFill>
                      <a:schemeClr val="tx1"/>
                    </a:solidFill>
                    <a:latin typeface="Times New Roman"/>
                    <a:cs typeface="Times New Roman"/>
                  </a:rPr>
                  <a:t>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varie</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objec</a:t>
                </a:r>
                <a:r>
                  <a:rPr lang="en-US" spc="-5" dirty="0">
                    <a:solidFill>
                      <a:schemeClr val="tx1"/>
                    </a:solidFill>
                    <a:latin typeface="Times New Roman"/>
                    <a:cs typeface="Times New Roman"/>
                  </a:rPr>
                  <a:t>t</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move</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from </a:t>
                </a:r>
                <a:r>
                  <a:rPr lang="en-US" i="1" spc="-5" dirty="0">
                    <a:solidFill>
                      <a:schemeClr val="tx1"/>
                    </a:solidFill>
                    <a:latin typeface="Times New Roman"/>
                    <a:cs typeface="Times New Roman"/>
                  </a:rPr>
                  <a:t>a</a:t>
                </a:r>
                <a:r>
                  <a:rPr lang="en-US" i="1" spc="45" dirty="0">
                    <a:solidFill>
                      <a:schemeClr val="tx1"/>
                    </a:solidFill>
                    <a:latin typeface="Times New Roman"/>
                    <a:cs typeface="Times New Roman"/>
                  </a:rPr>
                  <a:t> </a:t>
                </a:r>
                <a:r>
                  <a:rPr lang="en-US" spc="-5" dirty="0">
                    <a:solidFill>
                      <a:schemeClr val="tx1"/>
                    </a:solidFill>
                    <a:latin typeface="Times New Roman"/>
                    <a:cs typeface="Times New Roman"/>
                  </a:rPr>
                  <a:t>to </a:t>
                </a:r>
                <a:r>
                  <a:rPr lang="en-US" i="1" spc="-5" dirty="0">
                    <a:solidFill>
                      <a:schemeClr val="tx1"/>
                    </a:solidFill>
                    <a:latin typeface="Times New Roman"/>
                    <a:cs typeface="Times New Roman"/>
                  </a:rPr>
                  <a:t>b</a:t>
                </a:r>
                <a:r>
                  <a:rPr lang="en-US" i="1" spc="15" dirty="0">
                    <a:solidFill>
                      <a:schemeClr val="tx1"/>
                    </a:solidFill>
                    <a:latin typeface="Times New Roman"/>
                    <a:cs typeface="Times New Roman"/>
                  </a:rPr>
                  <a:t> </a:t>
                </a:r>
                <a:r>
                  <a:rPr lang="en-US" spc="-10" dirty="0">
                    <a:solidFill>
                      <a:schemeClr val="tx1"/>
                    </a:solidFill>
                    <a:latin typeface="Times New Roman"/>
                    <a:cs typeface="Times New Roman"/>
                  </a:rPr>
                  <a:t>alon</a:t>
                </a:r>
                <a:r>
                  <a:rPr lang="en-US" spc="-5" dirty="0">
                    <a:solidFill>
                      <a:schemeClr val="tx1"/>
                    </a:solidFill>
                    <a:latin typeface="Times New Roman"/>
                    <a:cs typeface="Times New Roman"/>
                  </a:rPr>
                  <a:t>g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spc="-10" dirty="0">
                    <a:solidFill>
                      <a:schemeClr val="tx1"/>
                    </a:solidFill>
                    <a:latin typeface="Times New Roman"/>
                    <a:cs typeface="Times New Roman"/>
                  </a:rPr>
                  <a:t>-axis</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Eq</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doe</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no</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appl</a:t>
                </a:r>
                <a:r>
                  <a:rPr lang="en-US" spc="-5" dirty="0">
                    <a:solidFill>
                      <a:schemeClr val="tx1"/>
                    </a:solidFill>
                    <a:latin typeface="Times New Roman"/>
                    <a:cs typeface="Times New Roman"/>
                  </a:rPr>
                  <a:t>y </a:t>
                </a:r>
                <a:r>
                  <a:rPr lang="en-US" spc="-10" dirty="0">
                    <a:solidFill>
                      <a:schemeClr val="tx1"/>
                    </a:solidFill>
                    <a:latin typeface="Times New Roman"/>
                    <a:cs typeface="Times New Roman"/>
                  </a:rPr>
                  <a:t>directly</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bu</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brea</a:t>
                </a:r>
                <a:r>
                  <a:rPr lang="en-US" spc="-5" dirty="0">
                    <a:solidFill>
                      <a:schemeClr val="tx1"/>
                    </a:solidFill>
                    <a:latin typeface="Times New Roman"/>
                    <a:cs typeface="Times New Roman"/>
                  </a:rPr>
                  <a:t>k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p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t</a:t>
                </a:r>
                <a:r>
                  <a:rPr lang="en-US" spc="-10" dirty="0">
                    <a:solidFill>
                      <a:schemeClr val="tx1"/>
                    </a:solidFill>
                    <a:latin typeface="Times New Roman"/>
                    <a:cs typeface="Times New Roman"/>
                  </a:rPr>
                  <a:t>as</a:t>
                </a:r>
                <a:r>
                  <a:rPr lang="en-US" spc="-5" dirty="0">
                    <a:solidFill>
                      <a:schemeClr val="tx1"/>
                    </a:solidFill>
                    <a:latin typeface="Times New Roman"/>
                    <a:cs typeface="Times New Roman"/>
                  </a:rPr>
                  <a:t>k i</a:t>
                </a:r>
                <a:r>
                  <a:rPr lang="en-US" spc="-10" dirty="0">
                    <a:solidFill>
                      <a:schemeClr val="tx1"/>
                    </a:solidFill>
                    <a:latin typeface="Times New Roman"/>
                    <a:cs typeface="Times New Roman"/>
                  </a:rPr>
                  <a:t>nto </a:t>
                </a:r>
                <a:r>
                  <a:rPr lang="en-US" spc="-5" dirty="0">
                    <a:solidFill>
                      <a:schemeClr val="tx1"/>
                    </a:solidFill>
                    <a:latin typeface="Times New Roman"/>
                    <a:cs typeface="Times New Roman"/>
                  </a:rPr>
                  <a:t>a</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l</a:t>
                </a:r>
                <a:r>
                  <a:rPr lang="en-US" spc="-10" dirty="0">
                    <a:solidFill>
                      <a:schemeClr val="tx1"/>
                    </a:solidFill>
                    <a:latin typeface="Times New Roman"/>
                    <a:cs typeface="Times New Roman"/>
                  </a:rPr>
                  <a:t>arg</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15" dirty="0">
                    <a:solidFill>
                      <a:schemeClr val="tx1"/>
                    </a:solidFill>
                    <a:latin typeface="Times New Roman"/>
                    <a:cs typeface="Times New Roman"/>
                  </a:rPr>
                  <a:t>numbe</a:t>
                </a:r>
                <a:r>
                  <a:rPr lang="en-US" spc="-5" dirty="0">
                    <a:solidFill>
                      <a:schemeClr val="tx1"/>
                    </a:solidFill>
                    <a:latin typeface="Times New Roman"/>
                    <a:cs typeface="Times New Roman"/>
                  </a:rPr>
                  <a:t>r</a:t>
                </a:r>
                <a:r>
                  <a:rPr lang="en-US" spc="8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smalle</a:t>
                </a:r>
                <a:r>
                  <a:rPr lang="en-US" spc="-5" dirty="0">
                    <a:solidFill>
                      <a:schemeClr val="tx1"/>
                    </a:solidFill>
                    <a:latin typeface="Times New Roman"/>
                    <a:cs typeface="Times New Roman"/>
                  </a:rPr>
                  <a:t>r</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ask</a:t>
                </a:r>
                <a:r>
                  <a:rPr lang="en-US" spc="-5" dirty="0">
                    <a:solidFill>
                      <a:schemeClr val="tx1"/>
                    </a:solidFill>
                    <a:latin typeface="Times New Roman"/>
                    <a:cs typeface="Times New Roman"/>
                  </a:rPr>
                  <a:t>s</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whic</a:t>
                </a:r>
                <a:r>
                  <a:rPr lang="en-US" spc="-5" dirty="0">
                    <a:solidFill>
                      <a:schemeClr val="tx1"/>
                    </a:solidFill>
                    <a:latin typeface="Times New Roman"/>
                    <a:cs typeface="Times New Roman"/>
                  </a:rPr>
                  <a:t>h</a:t>
                </a:r>
                <a:r>
                  <a:rPr lang="en-US" spc="75" dirty="0">
                    <a:solidFill>
                      <a:schemeClr val="tx1"/>
                    </a:solidFill>
                    <a:latin typeface="Times New Roman"/>
                    <a:cs typeface="Times New Roman"/>
                  </a:rPr>
                  <a:t> </a:t>
                </a:r>
                <a:r>
                  <a:rPr lang="en-US" spc="-15" dirty="0">
                    <a:solidFill>
                      <a:schemeClr val="tx1"/>
                    </a:solidFill>
                    <a:latin typeface="Times New Roman"/>
                    <a:cs typeface="Times New Roman"/>
                  </a:rPr>
                  <a:t>Eq</a:t>
                </a:r>
                <a:r>
                  <a:rPr lang="en-US" spc="-5" dirty="0">
                    <a:solidFill>
                      <a:schemeClr val="tx1"/>
                    </a:solidFill>
                    <a:latin typeface="Times New Roman"/>
                    <a:cs typeface="Times New Roman"/>
                  </a:rPr>
                  <a:t>.</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give</a:t>
                </a:r>
                <a:r>
                  <a:rPr lang="en-US" spc="-5" dirty="0">
                    <a:solidFill>
                      <a:schemeClr val="tx1"/>
                    </a:solidFill>
                    <a:latin typeface="Times New Roman"/>
                    <a:cs typeface="Times New Roman"/>
                  </a:rPr>
                  <a:t>s</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goo</a:t>
                </a:r>
                <a:r>
                  <a:rPr lang="en-US" spc="-5" dirty="0">
                    <a:solidFill>
                      <a:schemeClr val="tx1"/>
                    </a:solidFill>
                    <a:latin typeface="Times New Roman"/>
                    <a:cs typeface="Times New Roman"/>
                  </a:rPr>
                  <a:t>d</a:t>
                </a:r>
                <a:r>
                  <a:rPr lang="en-US" spc="80" dirty="0">
                    <a:solidFill>
                      <a:schemeClr val="tx1"/>
                    </a:solidFill>
                    <a:latin typeface="Times New Roman"/>
                    <a:cs typeface="Times New Roman"/>
                  </a:rPr>
                  <a:t> </a:t>
                </a:r>
                <a:r>
                  <a:rPr lang="en-US" spc="-10" dirty="0">
                    <a:solidFill>
                      <a:schemeClr val="tx1"/>
                    </a:solidFill>
                    <a:latin typeface="Times New Roman"/>
                    <a:cs typeface="Times New Roman"/>
                  </a:rPr>
                  <a:t>approximation</a:t>
                </a:r>
                <a:r>
                  <a:rPr lang="en-US" spc="-5" dirty="0">
                    <a:solidFill>
                      <a:schemeClr val="tx1"/>
                    </a:solidFill>
                    <a:latin typeface="Times New Roman"/>
                    <a:cs typeface="Times New Roman"/>
                  </a:rPr>
                  <a:t>.</a:t>
                </a:r>
                <a:r>
                  <a:rPr lang="en-US" spc="80" dirty="0">
                    <a:solidFill>
                      <a:schemeClr val="tx1"/>
                    </a:solidFill>
                    <a:latin typeface="Times New Roman"/>
                    <a:cs typeface="Times New Roman"/>
                  </a:rPr>
                  <a:t> </a:t>
                </a:r>
                <a:r>
                  <a:rPr lang="en-US" spc="-10" dirty="0">
                    <a:solidFill>
                      <a:schemeClr val="tx1"/>
                    </a:solidFill>
                    <a:latin typeface="Times New Roman"/>
                    <a:cs typeface="Times New Roman"/>
                  </a:rPr>
                  <a:t>Divide [</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i="1" spc="5" dirty="0">
                    <a:solidFill>
                      <a:schemeClr val="tx1"/>
                    </a:solidFill>
                    <a:latin typeface="Times New Roman"/>
                    <a:cs typeface="Times New Roman"/>
                  </a:rPr>
                  <a:t>b</a:t>
                </a:r>
                <a:r>
                  <a:rPr lang="en-US" spc="-5" dirty="0">
                    <a:solidFill>
                      <a:schemeClr val="tx1"/>
                    </a:solidFill>
                    <a:latin typeface="Times New Roman"/>
                    <a:cs typeface="Times New Roman"/>
                  </a:rPr>
                  <a:t>]</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into</a:t>
                </a:r>
                <a:r>
                  <a:rPr lang="en-US" dirty="0">
                    <a:solidFill>
                      <a:schemeClr val="tx1"/>
                    </a:solidFill>
                    <a:latin typeface="Times New Roman"/>
                    <a:cs typeface="Times New Roman"/>
                  </a:rPr>
                  <a:t> </a:t>
                </a:r>
                <a:r>
                  <a:rPr lang="en-US" spc="-90" dirty="0">
                    <a:solidFill>
                      <a:schemeClr val="tx1"/>
                    </a:solidFill>
                    <a:latin typeface="Times New Roman"/>
                    <a:cs typeface="Times New Roman"/>
                  </a:rPr>
                  <a:t> </a:t>
                </a:r>
                <a:r>
                  <a:rPr lang="en-US" i="1" spc="-10" dirty="0">
                    <a:solidFill>
                      <a:schemeClr val="tx1"/>
                    </a:solidFill>
                    <a:latin typeface="Times New Roman"/>
                    <a:cs typeface="Times New Roman"/>
                  </a:rPr>
                  <a:t>N</a:t>
                </a:r>
                <a:r>
                  <a:rPr lang="en-US" i="1" dirty="0">
                    <a:solidFill>
                      <a:schemeClr val="tx1"/>
                    </a:solidFill>
                    <a:latin typeface="Times New Roman"/>
                    <a:cs typeface="Times New Roman"/>
                  </a:rPr>
                  <a:t> </a:t>
                </a:r>
                <a:r>
                  <a:rPr lang="en-US" i="1" spc="-40" dirty="0">
                    <a:solidFill>
                      <a:schemeClr val="tx1"/>
                    </a:solidFill>
                    <a:latin typeface="Times New Roman"/>
                    <a:cs typeface="Times New Roman"/>
                  </a:rPr>
                  <a:t> </a:t>
                </a:r>
                <a:r>
                  <a:rPr lang="en-US" spc="-5" dirty="0">
                    <a:solidFill>
                      <a:schemeClr val="tx1"/>
                    </a:solidFill>
                    <a:latin typeface="Times New Roman"/>
                    <a:cs typeface="Times New Roman"/>
                  </a:rPr>
                  <a:t>subintervals</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length</a:t>
                </a:r>
                <a:r>
                  <a:rPr lang="en-US" spc="90" dirty="0">
                    <a:solidFill>
                      <a:schemeClr val="tx1"/>
                    </a:solidFill>
                    <a:latin typeface="Times New Roman"/>
                    <a:cs typeface="Times New Roman"/>
                  </a:rPr>
                  <a:t> </a:t>
                </a:r>
                <a:r>
                  <a:rPr lang="en-US" spc="-175" dirty="0">
                    <a:solidFill>
                      <a:schemeClr val="tx1"/>
                    </a:solidFill>
                    <a:latin typeface="Cambria Math" panose="02040503050406030204" pitchFamily="18" charset="0"/>
                    <a:ea typeface="Cambria Math" panose="02040503050406030204" pitchFamily="18" charset="0"/>
                    <a:cs typeface="Arial"/>
                  </a:rPr>
                  <a:t>∆</a:t>
                </a:r>
                <a:r>
                  <a:rPr lang="en-US" i="1" spc="-175" dirty="0">
                    <a:solidFill>
                      <a:schemeClr val="tx1"/>
                    </a:solidFill>
                    <a:latin typeface="Cambria Math" panose="02040503050406030204" pitchFamily="18" charset="0"/>
                    <a:ea typeface="Cambria Math" panose="02040503050406030204" pitchFamily="18" charset="0"/>
                    <a:cs typeface="Arial"/>
                  </a:rPr>
                  <a:t> </a:t>
                </a:r>
                <a:r>
                  <a:rPr lang="en-US" i="1" spc="-5" dirty="0">
                    <a:solidFill>
                      <a:schemeClr val="tx1"/>
                    </a:solidFill>
                    <a:latin typeface="Times New Roman"/>
                    <a:cs typeface="Times New Roman"/>
                  </a:rPr>
                  <a:t>x</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b</a:t>
                </a:r>
                <a:r>
                  <a:rPr lang="en-US" i="1" spc="-10" dirty="0">
                    <a:solidFill>
                      <a:schemeClr val="tx1"/>
                    </a:solidFill>
                    <a:latin typeface="Times New Roman"/>
                    <a:cs typeface="Times New Roman"/>
                  </a:rPr>
                  <a:t> </a:t>
                </a:r>
                <a:r>
                  <a:rPr lang="en-US" spc="-185" dirty="0">
                    <a:solidFill>
                      <a:schemeClr val="tx1"/>
                    </a:solidFill>
                    <a:latin typeface="Lucida Sans Unicode"/>
                    <a:cs typeface="Lucida Sans Unicode"/>
                  </a:rPr>
                  <a:t>−</a:t>
                </a:r>
                <a:r>
                  <a:rPr lang="en-US" spc="-100" dirty="0">
                    <a:solidFill>
                      <a:schemeClr val="tx1"/>
                    </a:solidFill>
                    <a:latin typeface="Lucida Sans Unicode"/>
                    <a:cs typeface="Lucida Sans Unicode"/>
                  </a:rPr>
                  <a:t> </a:t>
                </a:r>
                <a:r>
                  <a:rPr lang="en-US" i="1" spc="35" dirty="0">
                    <a:solidFill>
                      <a:schemeClr val="tx1"/>
                    </a:solidFill>
                    <a:latin typeface="Times New Roman"/>
                    <a:cs typeface="Times New Roman"/>
                  </a:rPr>
                  <a:t>a</a:t>
                </a:r>
                <a:r>
                  <a:rPr lang="en-US" spc="-5" dirty="0">
                    <a:solidFill>
                      <a:schemeClr val="tx1"/>
                    </a:solidFill>
                    <a:latin typeface="Times New Roman"/>
                    <a:cs typeface="Times New Roman"/>
                  </a:rPr>
                  <a:t>)</a:t>
                </a:r>
                <a:r>
                  <a:rPr lang="en-US" i="1" spc="250" dirty="0">
                    <a:solidFill>
                      <a:schemeClr val="tx1"/>
                    </a:solidFill>
                    <a:latin typeface="Arial"/>
                    <a:cs typeface="Arial"/>
                  </a:rPr>
                  <a:t>/</a:t>
                </a:r>
                <a:r>
                  <a:rPr lang="en-US" i="1" spc="-10" dirty="0">
                    <a:solidFill>
                      <a:schemeClr val="tx1"/>
                    </a:solidFill>
                    <a:latin typeface="Times New Roman"/>
                    <a:cs typeface="Times New Roman"/>
                  </a:rPr>
                  <a:t>N</a:t>
                </a:r>
                <a:r>
                  <a:rPr lang="en-US" i="1" dirty="0">
                    <a:solidFill>
                      <a:schemeClr val="tx1"/>
                    </a:solidFill>
                    <a:latin typeface="Times New Roman"/>
                    <a:cs typeface="Times New Roman"/>
                  </a:rPr>
                  <a:t> </a:t>
                </a:r>
                <a:r>
                  <a:rPr lang="en-US" i="1" spc="-4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90" dirty="0">
                    <a:solidFill>
                      <a:schemeClr val="tx1"/>
                    </a:solidFill>
                    <a:latin typeface="Times New Roman"/>
                    <a:cs typeface="Times New Roman"/>
                  </a:rPr>
                  <a:t> </a:t>
                </a:r>
                <a:r>
                  <a:rPr lang="en-US" spc="-10" dirty="0">
                    <a:solidFill>
                      <a:schemeClr val="tx1"/>
                    </a:solidFill>
                    <a:latin typeface="Times New Roman"/>
                    <a:cs typeface="Times New Roman"/>
                  </a:rPr>
                  <a:t>Figur</a:t>
                </a:r>
                <a:r>
                  <a:rPr lang="en-US" spc="-5" dirty="0">
                    <a:solidFill>
                      <a:schemeClr val="tx1"/>
                    </a:solidFill>
                    <a:latin typeface="Times New Roman"/>
                    <a:cs typeface="Times New Roman"/>
                  </a:rPr>
                  <a:t>e</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2</a:t>
                </a:r>
                <a:r>
                  <a:rPr lang="en-US" spc="9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le</a:t>
                </a:r>
                <a:r>
                  <a:rPr lang="en-US" spc="-5" dirty="0">
                    <a:solidFill>
                      <a:schemeClr val="tx1"/>
                    </a:solidFill>
                    <a:latin typeface="Times New Roman"/>
                    <a:cs typeface="Times New Roman"/>
                  </a:rPr>
                  <a:t>t</a:t>
                </a:r>
                <a:r>
                  <a:rPr lang="en-US" spc="114" dirty="0">
                    <a:solidFill>
                      <a:schemeClr val="tx1"/>
                    </a:solidFill>
                    <a:latin typeface="Times New Roman"/>
                    <a:cs typeface="Times New Roman"/>
                  </a:rPr>
                  <a:t> </a:t>
                </a:r>
                <a:r>
                  <a:rPr lang="en-US" i="1" spc="-15" dirty="0">
                    <a:solidFill>
                      <a:schemeClr val="tx1"/>
                    </a:solidFill>
                    <a:latin typeface="Times New Roman"/>
                    <a:cs typeface="Times New Roman"/>
                  </a:rPr>
                  <a:t>W</a:t>
                </a:r>
                <a:r>
                  <a:rPr lang="en-US" i="1" baseline="-11111" dirty="0">
                    <a:solidFill>
                      <a:schemeClr val="tx1"/>
                    </a:solidFill>
                    <a:latin typeface="Times New Roman"/>
                    <a:cs typeface="Times New Roman"/>
                  </a:rPr>
                  <a:t>i </a:t>
                </a:r>
                <a:r>
                  <a:rPr lang="en-US" i="1" spc="135" baseline="-11111"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the work</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required</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20" dirty="0">
                    <a:solidFill>
                      <a:schemeClr val="tx1"/>
                    </a:solidFill>
                    <a:latin typeface="Times New Roman"/>
                    <a:cs typeface="Times New Roman"/>
                  </a:rPr>
                  <a:t> </a:t>
                </a:r>
                <a:r>
                  <a:rPr lang="en-US" spc="-15" dirty="0">
                    <a:solidFill>
                      <a:schemeClr val="tx1"/>
                    </a:solidFill>
                    <a:latin typeface="Times New Roman"/>
                    <a:cs typeface="Times New Roman"/>
                  </a:rPr>
                  <a:t>m</a:t>
                </a:r>
                <a:r>
                  <a:rPr lang="en-US" spc="-5" dirty="0">
                    <a:solidFill>
                      <a:schemeClr val="tx1"/>
                    </a:solidFill>
                    <a:latin typeface="Times New Roman"/>
                    <a:cs typeface="Times New Roman"/>
                  </a:rPr>
                  <a:t>ove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object</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from</a:t>
                </a:r>
                <a:r>
                  <a:rPr lang="en-US" spc="50" dirty="0">
                    <a:solidFill>
                      <a:schemeClr val="tx1"/>
                    </a:solidFill>
                    <a:latin typeface="Times New Roman"/>
                    <a:cs typeface="Times New Roman"/>
                  </a:rPr>
                  <a:t> </a:t>
                </a:r>
                <a:r>
                  <a:rPr lang="en-US" i="1" spc="10" dirty="0">
                    <a:solidFill>
                      <a:schemeClr val="tx1"/>
                    </a:solidFill>
                    <a:latin typeface="Times New Roman"/>
                    <a:cs typeface="Times New Roman"/>
                  </a:rPr>
                  <a:t>x</a:t>
                </a:r>
                <a:r>
                  <a:rPr lang="en-US" i="1" baseline="-11111" dirty="0">
                    <a:solidFill>
                      <a:schemeClr val="tx1"/>
                    </a:solidFill>
                    <a:latin typeface="Times New Roman"/>
                    <a:cs typeface="Times New Roman"/>
                  </a:rPr>
                  <a:t>i</a:t>
                </a:r>
                <a:r>
                  <a:rPr lang="en-US" i="1" spc="-172" baseline="-11111" dirty="0">
                    <a:solidFill>
                      <a:schemeClr val="tx1"/>
                    </a:solidFill>
                    <a:latin typeface="Times New Roman"/>
                    <a:cs typeface="Times New Roman"/>
                  </a:rPr>
                  <a:t> </a:t>
                </a:r>
                <a:r>
                  <a:rPr lang="en-US" spc="-209" baseline="-11111" dirty="0">
                    <a:solidFill>
                      <a:schemeClr val="tx1"/>
                    </a:solidFill>
                    <a:latin typeface="Lucida Sans Unicode"/>
                    <a:cs typeface="Lucida Sans Unicode"/>
                  </a:rPr>
                  <a:t>−</a:t>
                </a:r>
                <a:r>
                  <a:rPr lang="en-US" baseline="-11111" dirty="0">
                    <a:solidFill>
                      <a:schemeClr val="tx1"/>
                    </a:solidFill>
                    <a:latin typeface="Times New Roman"/>
                    <a:cs typeface="Times New Roman"/>
                  </a:rPr>
                  <a:t>1 </a:t>
                </a:r>
                <a:r>
                  <a:rPr lang="en-US" spc="-75" baseline="-11111"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50" dirty="0">
                    <a:solidFill>
                      <a:schemeClr val="tx1"/>
                    </a:solidFill>
                    <a:latin typeface="Times New Roman"/>
                    <a:cs typeface="Times New Roman"/>
                  </a:rPr>
                  <a:t> </a:t>
                </a:r>
                <a:r>
                  <a:rPr lang="en-US" i="1" spc="10" dirty="0">
                    <a:solidFill>
                      <a:schemeClr val="tx1"/>
                    </a:solidFill>
                    <a:latin typeface="Times New Roman"/>
                    <a:cs typeface="Times New Roman"/>
                  </a:rPr>
                  <a:t>x</a:t>
                </a:r>
                <a:r>
                  <a:rPr lang="en-US" i="1" baseline="-11111" dirty="0">
                    <a:solidFill>
                      <a:schemeClr val="tx1"/>
                    </a:solidFill>
                    <a:latin typeface="Times New Roman"/>
                    <a:cs typeface="Times New Roman"/>
                  </a:rPr>
                  <a:t>i</a:t>
                </a:r>
                <a:r>
                  <a:rPr lang="en-US" i="1" spc="-97" baseline="-11111"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If</a:t>
                </a:r>
                <a:r>
                  <a:rPr lang="en-US" spc="20" dirty="0">
                    <a:solidFill>
                      <a:schemeClr val="tx1"/>
                    </a:solidFill>
                    <a:latin typeface="Times New Roman"/>
                    <a:cs typeface="Times New Roman"/>
                  </a:rPr>
                  <a:t> </a:t>
                </a:r>
                <a:r>
                  <a:rPr lang="en-US" spc="-175" dirty="0">
                    <a:solidFill>
                      <a:schemeClr val="tx1"/>
                    </a:solidFill>
                    <a:latin typeface="Cambria Math" panose="02040503050406030204" pitchFamily="18" charset="0"/>
                    <a:ea typeface="Cambria Math" panose="02040503050406030204" pitchFamily="18" charset="0"/>
                    <a:cs typeface="Arial"/>
                  </a:rPr>
                  <a:t>∆</a:t>
                </a:r>
                <a:r>
                  <a:rPr lang="en-US" i="1" spc="-175" dirty="0">
                    <a:solidFill>
                      <a:schemeClr val="tx1"/>
                    </a:solidFill>
                    <a:latin typeface="Cambria Math" panose="02040503050406030204" pitchFamily="18" charset="0"/>
                    <a:ea typeface="Cambria Math" panose="02040503050406030204" pitchFamily="18" charset="0"/>
                    <a:cs typeface="Arial"/>
                  </a:rPr>
                  <a:t> </a:t>
                </a:r>
                <a:r>
                  <a:rPr lang="en-US" i="1" spc="-5" dirty="0">
                    <a:solidFill>
                      <a:schemeClr val="tx1"/>
                    </a:solidFill>
                    <a:latin typeface="Times New Roman"/>
                    <a:cs typeface="Times New Roman"/>
                  </a:rPr>
                  <a:t>x</a:t>
                </a:r>
                <a:r>
                  <a:rPr lang="en-US" i="1" spc="11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small,</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then</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force</a:t>
                </a:r>
                <a:r>
                  <a:rPr lang="en-US" spc="90" dirty="0">
                    <a:solidFill>
                      <a:schemeClr val="tx1"/>
                    </a:solidFill>
                    <a:latin typeface="Times New Roman"/>
                    <a:cs typeface="Times New Roman"/>
                  </a:rPr>
                  <a:t>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is </a:t>
                </a:r>
                <a:r>
                  <a:rPr lang="en-US" spc="-10" dirty="0">
                    <a:solidFill>
                      <a:schemeClr val="tx1"/>
                    </a:solidFill>
                    <a:latin typeface="Times New Roman"/>
                    <a:cs typeface="Times New Roman"/>
                  </a:rPr>
                  <a:t>nearl</a:t>
                </a:r>
                <a:r>
                  <a:rPr lang="en-US" spc="-5" dirty="0">
                    <a:solidFill>
                      <a:schemeClr val="tx1"/>
                    </a:solidFill>
                    <a:latin typeface="Times New Roman"/>
                    <a:cs typeface="Times New Roman"/>
                  </a:rPr>
                  <a:t>y</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constan</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n</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nterva</a:t>
                </a:r>
                <a:r>
                  <a:rPr lang="en-US" spc="-5" dirty="0">
                    <a:solidFill>
                      <a:schemeClr val="tx1"/>
                    </a:solidFill>
                    <a:latin typeface="Times New Roman"/>
                    <a:cs typeface="Times New Roman"/>
                  </a:rPr>
                  <a:t>l</a:t>
                </a:r>
                <a:r>
                  <a:rPr lang="en-US" spc="1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10" dirty="0">
                    <a:solidFill>
                      <a:schemeClr val="tx1"/>
                    </a:solidFill>
                    <a:latin typeface="Times New Roman"/>
                    <a:cs typeface="Times New Roman"/>
                  </a:rPr>
                  <a:t>x</a:t>
                </a:r>
                <a:r>
                  <a:rPr lang="en-US" i="1" baseline="-25000" dirty="0">
                    <a:solidFill>
                      <a:schemeClr val="tx1"/>
                    </a:solidFill>
                    <a:latin typeface="Times New Roman"/>
                    <a:cs typeface="Times New Roman"/>
                  </a:rPr>
                  <a:t>i</a:t>
                </a:r>
                <a:r>
                  <a:rPr lang="en-US" i="1" spc="-172" baseline="-25000" dirty="0">
                    <a:solidFill>
                      <a:schemeClr val="tx1"/>
                    </a:solidFill>
                    <a:latin typeface="Times New Roman"/>
                    <a:cs typeface="Times New Roman"/>
                  </a:rPr>
                  <a:t> </a:t>
                </a:r>
                <a:r>
                  <a:rPr lang="en-US" spc="-209" baseline="-25000" dirty="0">
                    <a:solidFill>
                      <a:schemeClr val="tx1"/>
                    </a:solidFill>
                    <a:latin typeface="Lucida Sans Unicode"/>
                    <a:cs typeface="Lucida Sans Unicode"/>
                  </a:rPr>
                  <a:t>−</a:t>
                </a:r>
                <a:r>
                  <a:rPr lang="en-US" spc="75" baseline="-2500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i="1" spc="10" dirty="0">
                    <a:solidFill>
                      <a:schemeClr val="tx1"/>
                    </a:solidFill>
                    <a:latin typeface="Times New Roman"/>
                    <a:cs typeface="Times New Roman"/>
                  </a:rPr>
                  <a:t>x</a:t>
                </a:r>
                <a:r>
                  <a:rPr lang="en-US" i="1" baseline="-25000" dirty="0">
                    <a:solidFill>
                      <a:schemeClr val="tx1"/>
                    </a:solidFill>
                    <a:latin typeface="Times New Roman"/>
                    <a:cs typeface="Times New Roman"/>
                  </a:rPr>
                  <a:t>i</a:t>
                </a:r>
                <a:r>
                  <a:rPr lang="en-US" i="1" spc="-97" baseline="-11111"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with</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value</a:t>
                </a:r>
                <a:r>
                  <a:rPr lang="en-US" spc="85" dirty="0">
                    <a:solidFill>
                      <a:schemeClr val="tx1"/>
                    </a:solidFill>
                    <a:latin typeface="Times New Roman"/>
                    <a:cs typeface="Times New Roman"/>
                  </a:rPr>
                  <a:t>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10" dirty="0">
                    <a:solidFill>
                      <a:schemeClr val="tx1"/>
                    </a:solidFill>
                    <a:latin typeface="Times New Roman"/>
                    <a:cs typeface="Times New Roman"/>
                  </a:rPr>
                  <a:t>x</a:t>
                </a:r>
                <a:r>
                  <a:rPr lang="en-US" i="1" baseline="-25000" dirty="0">
                    <a:solidFill>
                      <a:schemeClr val="tx1"/>
                    </a:solidFill>
                    <a:latin typeface="Times New Roman"/>
                    <a:cs typeface="Times New Roman"/>
                  </a:rPr>
                  <a:t>i</a:t>
                </a:r>
                <a:r>
                  <a:rPr lang="en-US" i="1" spc="-97" baseline="-2500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so</a:t>
                </a:r>
                <a:r>
                  <a:rPr lang="en-US" spc="40" dirty="0">
                    <a:solidFill>
                      <a:schemeClr val="tx1"/>
                    </a:solidFill>
                    <a:latin typeface="Times New Roman"/>
                    <a:cs typeface="Times New Roman"/>
                  </a:rPr>
                  <a:t> </a:t>
                </a:r>
                <a:r>
                  <a:rPr lang="en-US" i="1" spc="-15" dirty="0">
                    <a:solidFill>
                      <a:schemeClr val="tx1"/>
                    </a:solidFill>
                    <a:latin typeface="Times New Roman"/>
                    <a:cs typeface="Times New Roman"/>
                  </a:rPr>
                  <a:t>W</a:t>
                </a:r>
                <a:r>
                  <a:rPr lang="en-US" i="1" baseline="-25000" dirty="0">
                    <a:solidFill>
                      <a:schemeClr val="tx1"/>
                    </a:solidFill>
                    <a:latin typeface="Times New Roman"/>
                    <a:cs typeface="Times New Roman"/>
                  </a:rPr>
                  <a:t>i</a:t>
                </a:r>
                <a:r>
                  <a:rPr lang="en-US" i="1" baseline="-11111" dirty="0">
                    <a:solidFill>
                      <a:schemeClr val="tx1"/>
                    </a:solidFill>
                    <a:latin typeface="Times New Roman"/>
                    <a:cs typeface="Times New Roman"/>
                  </a:rPr>
                  <a:t> </a:t>
                </a:r>
                <a:r>
                  <a:rPr lang="en-US" i="1" spc="37"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30" dirty="0">
                    <a:solidFill>
                      <a:schemeClr val="tx1"/>
                    </a:solidFill>
                    <a:latin typeface="Lucida Sans Unicode"/>
                    <a:cs typeface="Lucida Sans Unicode"/>
                  </a:rPr>
                  <a:t>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10" dirty="0">
                    <a:solidFill>
                      <a:schemeClr val="tx1"/>
                    </a:solidFill>
                    <a:latin typeface="Times New Roman"/>
                    <a:cs typeface="Times New Roman"/>
                  </a:rPr>
                  <a:t>x</a:t>
                </a:r>
                <a:r>
                  <a:rPr lang="en-US" i="1" baseline="-25000" dirty="0">
                    <a:solidFill>
                      <a:schemeClr val="tx1"/>
                    </a:solidFill>
                    <a:latin typeface="Times New Roman"/>
                    <a:cs typeface="Times New Roman"/>
                  </a:rPr>
                  <a:t>i</a:t>
                </a:r>
                <a:r>
                  <a:rPr lang="en-US" i="1" spc="-97" baseline="-2500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175" dirty="0">
                    <a:solidFill>
                      <a:schemeClr val="tx1"/>
                    </a:solidFill>
                    <a:latin typeface="Cambria Math" panose="02040503050406030204" pitchFamily="18" charset="0"/>
                    <a:ea typeface="Cambria Math" panose="02040503050406030204" pitchFamily="18" charset="0"/>
                    <a:cs typeface="Arial"/>
                  </a:rPr>
                  <a:t> ∆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15" dirty="0">
                    <a:solidFill>
                      <a:schemeClr val="tx1"/>
                    </a:solidFill>
                    <a:latin typeface="Times New Roman"/>
                    <a:cs typeface="Times New Roman"/>
                  </a:rPr>
                  <a:t>Summing</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the contributions,</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obtain </a:t>
                </a:r>
                <a14:m>
                  <m:oMath xmlns:m="http://schemas.openxmlformats.org/officeDocument/2006/math">
                    <m:r>
                      <a:rPr lang="en-US" b="0" i="1" spc="-5" smtClean="0">
                        <a:solidFill>
                          <a:schemeClr val="tx1"/>
                        </a:solidFill>
                        <a:latin typeface="Cambria Math" panose="02040503050406030204" pitchFamily="18" charset="0"/>
                        <a:cs typeface="Times New Roman"/>
                      </a:rPr>
                      <m:t>𝑊</m:t>
                    </m:r>
                    <m:r>
                      <a:rPr lang="en-US" b="0" i="1" spc="-5" smtClean="0">
                        <a:solidFill>
                          <a:schemeClr val="tx1"/>
                        </a:solidFill>
                        <a:latin typeface="Cambria Math" panose="02040503050406030204" pitchFamily="18" charset="0"/>
                        <a:cs typeface="Times New Roman"/>
                      </a:rPr>
                      <m:t>=</m:t>
                    </m:r>
                    <m:nary>
                      <m:naryPr>
                        <m:chr m:val="∑"/>
                        <m:ctrlPr>
                          <a:rPr lang="en-US" b="0"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𝑖</m:t>
                        </m:r>
                        <m:r>
                          <a:rPr lang="en-US" b="0" i="1" spc="-5" smtClean="0">
                            <a:solidFill>
                              <a:schemeClr val="tx1"/>
                            </a:solidFill>
                            <a:latin typeface="Cambria Math" panose="02040503050406030204" pitchFamily="18" charset="0"/>
                            <a:cs typeface="Times New Roman"/>
                          </a:rPr>
                          <m:t>=1</m:t>
                        </m:r>
                      </m:sub>
                      <m:sup>
                        <m:r>
                          <a:rPr lang="en-US" b="0" i="1" spc="-5" smtClean="0">
                            <a:solidFill>
                              <a:schemeClr val="tx1"/>
                            </a:solidFill>
                            <a:latin typeface="Cambria Math" panose="02040503050406030204" pitchFamily="18" charset="0"/>
                            <a:cs typeface="Times New Roman"/>
                          </a:rPr>
                          <m:t>𝑁</m:t>
                        </m:r>
                      </m:sup>
                      <m:e>
                        <m:sSub>
                          <m:sSubPr>
                            <m:ctrlPr>
                              <a:rPr lang="en-US" b="0"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𝑊</m:t>
                            </m:r>
                          </m:e>
                          <m:sub>
                            <m:r>
                              <a:rPr lang="en-US" b="0" i="1" spc="-5" smtClean="0">
                                <a:solidFill>
                                  <a:schemeClr val="tx1"/>
                                </a:solidFill>
                                <a:latin typeface="Cambria Math" panose="02040503050406030204" pitchFamily="18" charset="0"/>
                                <a:cs typeface="Times New Roman"/>
                              </a:rPr>
                              <m:t>𝑖</m:t>
                            </m:r>
                          </m:sub>
                        </m:sSub>
                      </m:e>
                    </m:nary>
                  </m:oMath>
                </a14:m>
                <a:r>
                  <a:rPr lang="en-US" dirty="0">
                    <a:solidFill>
                      <a:schemeClr val="tx1"/>
                    </a:solidFill>
                    <a:latin typeface="Times New Roman"/>
                    <a:cs typeface="Times New Roman"/>
                  </a:rPr>
                  <a:t>.</a:t>
                </a: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901" r="-170"/>
                </a:stretch>
              </a:blipFill>
            </p:spPr>
            <p:txBody>
              <a:bodyPr/>
              <a:lstStyle/>
              <a:p>
                <a:r>
                  <a:rPr lang="en-US">
                    <a:noFill/>
                  </a:rPr>
                  <a:t> </a:t>
                </a:r>
              </a:p>
            </p:txBody>
          </p:sp>
        </mc:Fallback>
      </mc:AlternateContent>
      <p:pic>
        <p:nvPicPr>
          <p:cNvPr id="4" name="Picture 3" descr="An illustration shows the relationship of two people moving a large rock along a number line.&#10;A number line has equally spaced tick marks labeled a equals x subscript 0, x subscript 1, unlabeled point, x subscript quantity i minus 1, x subscript i, unlabeled point, unlabeled point, x subscript capital n equals b. Two people above the number line between points x subscript quantity i minus 1 and x subscript i, are trying to push a large rock in the direction of the point x subscript capital n equals b.&#10;A caption underneath the figure reads, Figure 2: The work to move an object from x subscript (i minus 1) to x subscript i is approximately F of x subscript i (delta x)">
            <a:extLst>
              <a:ext uri="{FF2B5EF4-FFF2-40B4-BE49-F238E27FC236}">
                <a16:creationId xmlns="" xmlns:a16="http://schemas.microsoft.com/office/drawing/2014/main" id="{C4891DF8-0385-41F3-B848-40A96D9CD7A5}"/>
              </a:ext>
            </a:extLst>
          </p:cNvPr>
          <p:cNvPicPr>
            <a:picLocks noChangeAspect="1"/>
          </p:cNvPicPr>
          <p:nvPr/>
        </p:nvPicPr>
        <p:blipFill>
          <a:blip r:embed="rId3"/>
          <a:stretch>
            <a:fillRect/>
          </a:stretch>
        </p:blipFill>
        <p:spPr>
          <a:xfrm>
            <a:off x="4518552" y="4259766"/>
            <a:ext cx="2990756" cy="1897026"/>
          </a:xfrm>
          <a:prstGeom prst="rect">
            <a:avLst/>
          </a:prstGeom>
        </p:spPr>
      </p:pic>
    </p:spTree>
    <p:extLst>
      <p:ext uri="{BB962C8B-B14F-4D97-AF65-F5344CB8AC3E}">
        <p14:creationId xmlns:p14="http://schemas.microsoft.com/office/powerpoint/2010/main" val="36446574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a:t>Energy </a:t>
            </a:r>
            <a:r>
              <a:rPr lang="en-US" sz="3100" dirty="0" smtClean="0"/>
              <a:t>(3 </a:t>
            </a:r>
            <a:r>
              <a:rPr lang="en-US" sz="3100" dirty="0"/>
              <a:t>of </a:t>
            </a:r>
            <a:r>
              <a:rPr lang="en-US" sz="3100" dirty="0" smtClean="0"/>
              <a:t>12</a:t>
            </a:r>
            <a:r>
              <a:rPr lang="en-US" sz="3100" dirty="0"/>
              <a:t>)</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15" dirty="0">
                    <a:solidFill>
                      <a:schemeClr val="tx1"/>
                    </a:solidFill>
                  </a:rPr>
                  <a:t>Th</a:t>
                </a:r>
                <a:r>
                  <a:rPr lang="en-US" spc="-5" dirty="0">
                    <a:solidFill>
                      <a:schemeClr val="tx1"/>
                    </a:solidFill>
                  </a:rPr>
                  <a:t>e</a:t>
                </a:r>
                <a:r>
                  <a:rPr lang="en-US" spc="100" dirty="0">
                    <a:solidFill>
                      <a:schemeClr val="tx1"/>
                    </a:solidFill>
                  </a:rPr>
                  <a:t> </a:t>
                </a:r>
                <a:r>
                  <a:rPr lang="en-US" spc="-5" dirty="0">
                    <a:solidFill>
                      <a:schemeClr val="tx1"/>
                    </a:solidFill>
                  </a:rPr>
                  <a:t>s</a:t>
                </a:r>
                <a:r>
                  <a:rPr lang="en-US" spc="-10" dirty="0">
                    <a:solidFill>
                      <a:schemeClr val="tx1"/>
                    </a:solidFill>
                  </a:rPr>
                  <a:t>um</a:t>
                </a:r>
                <a:r>
                  <a:rPr lang="en-US" spc="100" dirty="0">
                    <a:solidFill>
                      <a:schemeClr val="tx1"/>
                    </a:solidFill>
                  </a:rPr>
                  <a:t> </a:t>
                </a:r>
                <a:r>
                  <a:rPr lang="en-US" spc="-10" dirty="0">
                    <a:solidFill>
                      <a:schemeClr val="tx1"/>
                    </a:solidFill>
                  </a:rPr>
                  <a:t>o</a:t>
                </a:r>
                <a:r>
                  <a:rPr lang="en-US" spc="-5" dirty="0">
                    <a:solidFill>
                      <a:schemeClr val="tx1"/>
                    </a:solidFill>
                  </a:rPr>
                  <a:t>n</a:t>
                </a:r>
                <a:r>
                  <a:rPr lang="en-US" spc="100" dirty="0">
                    <a:solidFill>
                      <a:schemeClr val="tx1"/>
                    </a:solidFill>
                  </a:rPr>
                  <a:t> </a:t>
                </a:r>
                <a:r>
                  <a:rPr lang="en-US" spc="-10" dirty="0">
                    <a:solidFill>
                      <a:schemeClr val="tx1"/>
                    </a:solidFill>
                  </a:rPr>
                  <a:t>th</a:t>
                </a:r>
                <a:r>
                  <a:rPr lang="en-US" spc="-5" dirty="0">
                    <a:solidFill>
                      <a:schemeClr val="tx1"/>
                    </a:solidFill>
                  </a:rPr>
                  <a:t>e</a:t>
                </a:r>
                <a:r>
                  <a:rPr lang="en-US" spc="100" dirty="0">
                    <a:solidFill>
                      <a:schemeClr val="tx1"/>
                    </a:solidFill>
                  </a:rPr>
                  <a:t> </a:t>
                </a:r>
                <a:r>
                  <a:rPr lang="en-US" spc="-5" dirty="0">
                    <a:solidFill>
                      <a:schemeClr val="tx1"/>
                    </a:solidFill>
                  </a:rPr>
                  <a:t>r</a:t>
                </a:r>
                <a:r>
                  <a:rPr lang="en-US" spc="-10" dirty="0">
                    <a:solidFill>
                      <a:schemeClr val="tx1"/>
                    </a:solidFill>
                  </a:rPr>
                  <a:t>igh</a:t>
                </a:r>
                <a:r>
                  <a:rPr lang="en-US" spc="-5" dirty="0">
                    <a:solidFill>
                      <a:schemeClr val="tx1"/>
                    </a:solidFill>
                  </a:rPr>
                  <a:t>t</a:t>
                </a:r>
                <a:r>
                  <a:rPr lang="en-US" spc="100" dirty="0">
                    <a:solidFill>
                      <a:schemeClr val="tx1"/>
                    </a:solidFill>
                  </a:rPr>
                  <a:t> </a:t>
                </a:r>
                <a:r>
                  <a:rPr lang="en-US" spc="-10" dirty="0">
                    <a:solidFill>
                      <a:schemeClr val="tx1"/>
                    </a:solidFill>
                  </a:rPr>
                  <a:t>i</a:t>
                </a:r>
                <a:r>
                  <a:rPr lang="en-US" spc="-5" dirty="0">
                    <a:solidFill>
                      <a:schemeClr val="tx1"/>
                    </a:solidFill>
                  </a:rPr>
                  <a:t>s</a:t>
                </a:r>
                <a:r>
                  <a:rPr lang="en-US" spc="100" dirty="0">
                    <a:solidFill>
                      <a:schemeClr val="tx1"/>
                    </a:solidFill>
                  </a:rPr>
                  <a:t> </a:t>
                </a:r>
                <a:r>
                  <a:rPr lang="en-US" spc="-5" dirty="0">
                    <a:solidFill>
                      <a:schemeClr val="tx1"/>
                    </a:solidFill>
                  </a:rPr>
                  <a:t>a</a:t>
                </a:r>
                <a:r>
                  <a:rPr lang="en-US" spc="100" dirty="0">
                    <a:solidFill>
                      <a:schemeClr val="tx1"/>
                    </a:solidFill>
                  </a:rPr>
                  <a:t> </a:t>
                </a:r>
                <a:r>
                  <a:rPr lang="en-US" spc="-5" dirty="0">
                    <a:solidFill>
                      <a:schemeClr val="tx1"/>
                    </a:solidFill>
                  </a:rPr>
                  <a:t>r</a:t>
                </a:r>
                <a:r>
                  <a:rPr lang="en-US" spc="-10" dirty="0">
                    <a:solidFill>
                      <a:schemeClr val="tx1"/>
                    </a:solidFill>
                  </a:rPr>
                  <a:t>ight-endpoin</a:t>
                </a:r>
                <a:r>
                  <a:rPr lang="en-US" spc="-5" dirty="0">
                    <a:solidFill>
                      <a:schemeClr val="tx1"/>
                    </a:solidFill>
                  </a:rPr>
                  <a:t>t</a:t>
                </a:r>
                <a:r>
                  <a:rPr lang="en-US" spc="100" dirty="0">
                    <a:solidFill>
                      <a:schemeClr val="tx1"/>
                    </a:solidFill>
                  </a:rPr>
                  <a:t> </a:t>
                </a:r>
                <a:r>
                  <a:rPr lang="en-US" spc="-10" dirty="0">
                    <a:solidFill>
                      <a:schemeClr val="tx1"/>
                    </a:solidFill>
                  </a:rPr>
                  <a:t>approximatio</a:t>
                </a:r>
                <a:r>
                  <a:rPr lang="en-US" spc="-5" dirty="0">
                    <a:solidFill>
                      <a:schemeClr val="tx1"/>
                    </a:solidFill>
                  </a:rPr>
                  <a:t>n</a:t>
                </a:r>
                <a:r>
                  <a:rPr lang="en-US" spc="10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100" dirty="0">
                    <a:solidFill>
                      <a:schemeClr val="tx1"/>
                    </a:solidFill>
                  </a:rPr>
                  <a:t> </a:t>
                </a:r>
                <a:r>
                  <a:rPr lang="en-US" spc="-10" dirty="0">
                    <a:solidFill>
                      <a:schemeClr val="tx1"/>
                    </a:solidFill>
                  </a:rPr>
                  <a:t>converge</a:t>
                </a:r>
                <a:r>
                  <a:rPr lang="en-US" spc="-5" dirty="0">
                    <a:solidFill>
                      <a:schemeClr val="tx1"/>
                    </a:solidFill>
                  </a:rPr>
                  <a:t>s</a:t>
                </a:r>
                <a:r>
                  <a:rPr lang="en-US" spc="105" dirty="0">
                    <a:solidFill>
                      <a:schemeClr val="tx1"/>
                    </a:solidFill>
                  </a:rPr>
                  <a:t> </a:t>
                </a:r>
                <a:r>
                  <a:rPr lang="en-US" spc="-10" dirty="0">
                    <a:solidFill>
                      <a:schemeClr val="tx1"/>
                    </a:solidFill>
                  </a:rPr>
                  <a:t>t</a:t>
                </a:r>
                <a:r>
                  <a:rPr lang="en-US" spc="-5" dirty="0">
                    <a:solidFill>
                      <a:schemeClr val="tx1"/>
                    </a:solidFill>
                  </a:rPr>
                  <a:t>o  </a:t>
                </a:r>
                <a14:m>
                  <m:oMath xmlns:m="http://schemas.openxmlformats.org/officeDocument/2006/math">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𝑎</m:t>
                        </m:r>
                      </m:sub>
                      <m:sup>
                        <m:r>
                          <a:rPr lang="en-US" b="0" i="1" spc="-5" smtClean="0">
                            <a:solidFill>
                              <a:schemeClr val="tx1"/>
                            </a:solidFill>
                            <a:latin typeface="Cambria Math" panose="02040503050406030204" pitchFamily="18" charset="0"/>
                            <a:cs typeface="Times New Roman"/>
                          </a:rPr>
                          <m:t>𝑏</m:t>
                        </m:r>
                      </m:sup>
                      <m:e>
                        <m:r>
                          <a:rPr lang="en-US" b="0" i="1" spc="-5" smtClean="0">
                            <a:solidFill>
                              <a:schemeClr val="tx1"/>
                            </a:solidFill>
                            <a:latin typeface="Cambria Math" panose="02040503050406030204" pitchFamily="18" charset="0"/>
                            <a:cs typeface="Times New Roman"/>
                          </a:rPr>
                          <m:t>𝐹</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𝑥</m:t>
                        </m:r>
                        <m:r>
                          <a:rPr lang="en-US" b="0" i="1" spc="-5" smtClean="0">
                            <a:solidFill>
                              <a:schemeClr val="tx1"/>
                            </a:solidFill>
                            <a:latin typeface="Cambria Math" panose="02040503050406030204" pitchFamily="18" charset="0"/>
                            <a:cs typeface="Times New Roman"/>
                          </a:rPr>
                          <m:t>)</m:t>
                        </m:r>
                      </m:e>
                    </m:nary>
                    <m:r>
                      <a:rPr lang="en-US" b="0" i="1" spc="-5" smtClean="0">
                        <a:solidFill>
                          <a:schemeClr val="tx1"/>
                        </a:solidFill>
                        <a:latin typeface="Cambria Math" panose="02040503050406030204" pitchFamily="18" charset="0"/>
                        <a:cs typeface="Times New Roman"/>
                      </a:rPr>
                      <m:t>𝑑𝑥</m:t>
                    </m:r>
                    <m:r>
                      <a:rPr lang="en-US" b="0" i="1" spc="-5" smtClean="0">
                        <a:solidFill>
                          <a:schemeClr val="tx1"/>
                        </a:solidFill>
                        <a:latin typeface="Cambria Math" panose="02040503050406030204" pitchFamily="18" charset="0"/>
                        <a:cs typeface="Times New Roman"/>
                      </a:rPr>
                      <m:t>.</m:t>
                    </m:r>
                  </m:oMath>
                </a14:m>
                <a:endParaRPr lang="en-US" dirty="0">
                  <a:solidFill>
                    <a:schemeClr val="tx1"/>
                  </a:solidFill>
                </a:endParaRPr>
              </a:p>
              <a:p>
                <a:pPr marL="36900" indent="0">
                  <a:lnSpc>
                    <a:spcPct val="100000"/>
                  </a:lnSpc>
                  <a:buNone/>
                </a:pPr>
                <a:endParaRPr lang="en-US" dirty="0">
                  <a:solidFill>
                    <a:schemeClr val="tx1"/>
                  </a:solidFill>
                </a:endParaRPr>
              </a:p>
              <a:p>
                <a:pPr marL="0" indent="0">
                  <a:lnSpc>
                    <a:spcPct val="100000"/>
                  </a:lnSpc>
                  <a:buNone/>
                </a:pPr>
                <a:r>
                  <a:rPr lang="en-US" b="1" u="sng" spc="10" dirty="0">
                    <a:solidFill>
                      <a:schemeClr val="tx1"/>
                    </a:solidFill>
                  </a:rPr>
                  <a:t>DEFINITIO</a:t>
                </a:r>
                <a:r>
                  <a:rPr lang="en-US" b="1" u="sng" spc="-40" dirty="0">
                    <a:solidFill>
                      <a:schemeClr val="tx1"/>
                    </a:solidFill>
                  </a:rPr>
                  <a:t>N</a:t>
                </a:r>
                <a:r>
                  <a:rPr lang="en-US" b="1" spc="-40" dirty="0">
                    <a:solidFill>
                      <a:schemeClr val="tx1"/>
                    </a:solidFill>
                  </a:rPr>
                  <a:t>:</a:t>
                </a:r>
                <a:r>
                  <a:rPr lang="en-US" b="1" dirty="0">
                    <a:solidFill>
                      <a:schemeClr val="tx1"/>
                    </a:solidFill>
                  </a:rPr>
                  <a:t> </a:t>
                </a:r>
                <a:r>
                  <a:rPr lang="en-US" b="1" spc="50" dirty="0">
                    <a:solidFill>
                      <a:schemeClr val="tx1"/>
                    </a:solidFill>
                  </a:rPr>
                  <a:t> </a:t>
                </a:r>
                <a:r>
                  <a:rPr lang="en-US" b="1" spc="-105" dirty="0">
                    <a:solidFill>
                      <a:schemeClr val="tx1"/>
                    </a:solidFill>
                  </a:rPr>
                  <a:t>W</a:t>
                </a:r>
                <a:r>
                  <a:rPr lang="en-US" b="1" spc="-55" dirty="0">
                    <a:solidFill>
                      <a:schemeClr val="tx1"/>
                    </a:solidFill>
                  </a:rPr>
                  <a:t>o</a:t>
                </a:r>
                <a:r>
                  <a:rPr lang="en-US" b="1" spc="-25" dirty="0">
                    <a:solidFill>
                      <a:schemeClr val="tx1"/>
                    </a:solidFill>
                  </a:rPr>
                  <a:t>r</a:t>
                </a:r>
                <a:r>
                  <a:rPr lang="en-US" b="1" spc="10" dirty="0">
                    <a:solidFill>
                      <a:schemeClr val="tx1"/>
                    </a:solidFill>
                  </a:rPr>
                  <a:t>k</a:t>
                </a:r>
                <a:r>
                  <a:rPr lang="en-US" b="1" dirty="0">
                    <a:solidFill>
                      <a:schemeClr val="tx1"/>
                    </a:solidFill>
                  </a:rPr>
                  <a:t> </a:t>
                </a:r>
                <a:r>
                  <a:rPr lang="en-US" spc="-15" dirty="0">
                    <a:solidFill>
                      <a:schemeClr val="tx1"/>
                    </a:solidFill>
                  </a:rPr>
                  <a:t>Th</a:t>
                </a:r>
                <a:r>
                  <a:rPr lang="en-US" spc="-5" dirty="0">
                    <a:solidFill>
                      <a:schemeClr val="tx1"/>
                    </a:solidFill>
                  </a:rPr>
                  <a:t>e</a:t>
                </a:r>
                <a:r>
                  <a:rPr lang="en-US" spc="15" dirty="0">
                    <a:solidFill>
                      <a:schemeClr val="tx1"/>
                    </a:solidFill>
                  </a:rPr>
                  <a:t> </a:t>
                </a:r>
                <a:r>
                  <a:rPr lang="en-US" spc="-15" dirty="0">
                    <a:solidFill>
                      <a:schemeClr val="tx1"/>
                    </a:solidFill>
                  </a:rPr>
                  <a:t>wor</a:t>
                </a:r>
                <a:r>
                  <a:rPr lang="en-US" spc="-5" dirty="0">
                    <a:solidFill>
                      <a:schemeClr val="tx1"/>
                    </a:solidFill>
                  </a:rPr>
                  <a:t>k</a:t>
                </a:r>
                <a:r>
                  <a:rPr lang="en-US" spc="15" dirty="0">
                    <a:solidFill>
                      <a:schemeClr val="tx1"/>
                    </a:solidFill>
                  </a:rPr>
                  <a:t> </a:t>
                </a:r>
                <a:r>
                  <a:rPr lang="en-US" spc="-10" dirty="0">
                    <a:solidFill>
                      <a:schemeClr val="tx1"/>
                    </a:solidFill>
                  </a:rPr>
                  <a:t>performe</a:t>
                </a:r>
                <a:r>
                  <a:rPr lang="en-US" spc="-5" dirty="0">
                    <a:solidFill>
                      <a:schemeClr val="tx1"/>
                    </a:solidFill>
                  </a:rPr>
                  <a:t>d</a:t>
                </a:r>
                <a:r>
                  <a:rPr lang="en-US" spc="15" dirty="0">
                    <a:solidFill>
                      <a:schemeClr val="tx1"/>
                    </a:solidFill>
                  </a:rPr>
                  <a:t> </a:t>
                </a:r>
                <a:r>
                  <a:rPr lang="en-US" spc="-10" dirty="0">
                    <a:solidFill>
                      <a:schemeClr val="tx1"/>
                    </a:solidFill>
                  </a:rPr>
                  <a:t>i</a:t>
                </a:r>
                <a:r>
                  <a:rPr lang="en-US" spc="-5" dirty="0">
                    <a:solidFill>
                      <a:schemeClr val="tx1"/>
                    </a:solidFill>
                  </a:rPr>
                  <a:t>n</a:t>
                </a:r>
                <a:r>
                  <a:rPr lang="en-US" spc="10" dirty="0">
                    <a:solidFill>
                      <a:schemeClr val="tx1"/>
                    </a:solidFill>
                  </a:rPr>
                  <a:t> </a:t>
                </a:r>
                <a:r>
                  <a:rPr lang="en-US" spc="-15" dirty="0">
                    <a:solidFill>
                      <a:schemeClr val="tx1"/>
                    </a:solidFill>
                  </a:rPr>
                  <a:t>movin</a:t>
                </a:r>
                <a:r>
                  <a:rPr lang="en-US" spc="-5" dirty="0">
                    <a:solidFill>
                      <a:schemeClr val="tx1"/>
                    </a:solidFill>
                  </a:rPr>
                  <a:t>g</a:t>
                </a:r>
                <a:r>
                  <a:rPr lang="en-US" spc="15" dirty="0">
                    <a:solidFill>
                      <a:schemeClr val="tx1"/>
                    </a:solidFill>
                  </a:rPr>
                  <a:t> </a:t>
                </a:r>
                <a:r>
                  <a:rPr lang="en-US" spc="-10" dirty="0">
                    <a:solidFill>
                      <a:schemeClr val="tx1"/>
                    </a:solidFill>
                  </a:rPr>
                  <a:t>a</a:t>
                </a:r>
                <a:r>
                  <a:rPr lang="en-US" spc="-5" dirty="0">
                    <a:solidFill>
                      <a:schemeClr val="tx1"/>
                    </a:solidFill>
                  </a:rPr>
                  <a:t>n</a:t>
                </a:r>
                <a:r>
                  <a:rPr lang="en-US" spc="15" dirty="0">
                    <a:solidFill>
                      <a:schemeClr val="tx1"/>
                    </a:solidFill>
                  </a:rPr>
                  <a:t> </a:t>
                </a:r>
                <a:r>
                  <a:rPr lang="en-US" spc="-10" dirty="0">
                    <a:solidFill>
                      <a:schemeClr val="tx1"/>
                    </a:solidFill>
                  </a:rPr>
                  <a:t>objec</a:t>
                </a:r>
                <a:r>
                  <a:rPr lang="en-US" spc="-5" dirty="0">
                    <a:solidFill>
                      <a:schemeClr val="tx1"/>
                    </a:solidFill>
                  </a:rPr>
                  <a:t>t</a:t>
                </a:r>
                <a:r>
                  <a:rPr lang="en-US" spc="15" dirty="0">
                    <a:solidFill>
                      <a:schemeClr val="tx1"/>
                    </a:solidFill>
                  </a:rPr>
                  <a:t> </a:t>
                </a:r>
                <a:r>
                  <a:rPr lang="en-US" spc="-10" dirty="0">
                    <a:solidFill>
                      <a:schemeClr val="tx1"/>
                    </a:solidFill>
                  </a:rPr>
                  <a:t>alon</a:t>
                </a:r>
                <a:r>
                  <a:rPr lang="en-US" spc="-5" dirty="0">
                    <a:solidFill>
                      <a:schemeClr val="tx1"/>
                    </a:solidFill>
                  </a:rPr>
                  <a:t>g</a:t>
                </a:r>
                <a:r>
                  <a:rPr lang="en-US" spc="15"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i="1" spc="-5" dirty="0">
                    <a:solidFill>
                      <a:schemeClr val="tx1"/>
                    </a:solidFill>
                  </a:rPr>
                  <a:t>x</a:t>
                </a:r>
                <a:r>
                  <a:rPr lang="en-US" spc="-5" dirty="0">
                    <a:solidFill>
                      <a:schemeClr val="tx1"/>
                    </a:solidFill>
                  </a:rPr>
                  <a:t>-axis</a:t>
                </a:r>
                <a:r>
                  <a:rPr lang="en-US" spc="15" dirty="0">
                    <a:solidFill>
                      <a:schemeClr val="tx1"/>
                    </a:solidFill>
                  </a:rPr>
                  <a:t> </a:t>
                </a:r>
                <a:r>
                  <a:rPr lang="en-US" spc="-5" dirty="0">
                    <a:solidFill>
                      <a:schemeClr val="tx1"/>
                    </a:solidFill>
                  </a:rPr>
                  <a:t>from</a:t>
                </a:r>
                <a:endParaRPr lang="en-US" dirty="0">
                  <a:solidFill>
                    <a:schemeClr val="tx1"/>
                  </a:solidFill>
                </a:endParaRPr>
              </a:p>
              <a:p>
                <a:pPr marL="0" indent="0">
                  <a:lnSpc>
                    <a:spcPct val="100000"/>
                  </a:lnSpc>
                  <a:buNone/>
                </a:pPr>
                <a:r>
                  <a:rPr lang="en-US" i="1" spc="-5" dirty="0">
                    <a:solidFill>
                      <a:schemeClr val="tx1"/>
                    </a:solidFill>
                  </a:rPr>
                  <a:t>a</a:t>
                </a:r>
                <a:r>
                  <a:rPr lang="en-US" i="1" spc="45" dirty="0">
                    <a:solidFill>
                      <a:schemeClr val="tx1"/>
                    </a:solidFill>
                  </a:rPr>
                  <a:t> </a:t>
                </a:r>
                <a:r>
                  <a:rPr lang="en-US" spc="-5" dirty="0">
                    <a:solidFill>
                      <a:schemeClr val="tx1"/>
                    </a:solidFill>
                  </a:rPr>
                  <a:t>to </a:t>
                </a:r>
                <a:r>
                  <a:rPr lang="en-US" i="1" spc="-5" dirty="0">
                    <a:solidFill>
                      <a:schemeClr val="tx1"/>
                    </a:solidFill>
                  </a:rPr>
                  <a:t>b</a:t>
                </a:r>
                <a:r>
                  <a:rPr lang="en-US" i="1" spc="15" dirty="0">
                    <a:solidFill>
                      <a:schemeClr val="tx1"/>
                    </a:solidFill>
                  </a:rPr>
                  <a:t> </a:t>
                </a:r>
                <a:r>
                  <a:rPr lang="en-US" spc="-10" dirty="0">
                    <a:solidFill>
                      <a:schemeClr val="tx1"/>
                    </a:solidFill>
                  </a:rPr>
                  <a:t>b</a:t>
                </a:r>
                <a:r>
                  <a:rPr lang="en-US" spc="-5" dirty="0">
                    <a:solidFill>
                      <a:schemeClr val="tx1"/>
                    </a:solidFill>
                  </a:rPr>
                  <a:t>y </a:t>
                </a:r>
                <a:r>
                  <a:rPr lang="en-US" spc="-10" dirty="0">
                    <a:solidFill>
                      <a:schemeClr val="tx1"/>
                    </a:solidFill>
                  </a:rPr>
                  <a:t>applyin</a:t>
                </a:r>
                <a:r>
                  <a:rPr lang="en-US" spc="-5" dirty="0">
                    <a:solidFill>
                      <a:schemeClr val="tx1"/>
                    </a:solidFill>
                  </a:rPr>
                  <a:t>g</a:t>
                </a:r>
                <a:r>
                  <a:rPr lang="en-US" dirty="0">
                    <a:solidFill>
                      <a:schemeClr val="tx1"/>
                    </a:solidFill>
                  </a:rPr>
                  <a:t> </a:t>
                </a:r>
                <a:r>
                  <a:rPr lang="en-US" spc="-5" dirty="0">
                    <a:solidFill>
                      <a:schemeClr val="tx1"/>
                    </a:solidFill>
                  </a:rPr>
                  <a:t>a f</a:t>
                </a:r>
                <a:r>
                  <a:rPr lang="en-US" spc="-10" dirty="0">
                    <a:solidFill>
                      <a:schemeClr val="tx1"/>
                    </a:solidFill>
                  </a:rPr>
                  <a:t>orc</a:t>
                </a:r>
                <a:r>
                  <a:rPr lang="en-US" spc="-5" dirty="0">
                    <a:solidFill>
                      <a:schemeClr val="tx1"/>
                    </a:solidFill>
                  </a:rPr>
                  <a:t>e</a:t>
                </a:r>
                <a:r>
                  <a:rPr lang="en-US" spc="65" dirty="0">
                    <a:solidFill>
                      <a:schemeClr val="tx1"/>
                    </a:solidFill>
                  </a:rPr>
                  <a:t> </a:t>
                </a: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is</a:t>
                </a:r>
                <a:endParaRPr lang="en-US" dirty="0">
                  <a:solidFill>
                    <a:schemeClr val="tx1"/>
                  </a:solidFill>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pc="-5" smtClean="0">
                          <a:latin typeface="Cambria Math" panose="02040503050406030204" pitchFamily="18" charset="0"/>
                          <a:cs typeface="Times New Roman"/>
                        </a:rPr>
                        <m:t>𝑊</m:t>
                      </m:r>
                      <m:r>
                        <a:rPr lang="en-US" b="0" i="1" spc="-5" smtClean="0">
                          <a:latin typeface="Cambria Math" panose="02040503050406030204" pitchFamily="18" charset="0"/>
                          <a:cs typeface="Times New Roman"/>
                        </a:rPr>
                        <m:t>=</m:t>
                      </m:r>
                      <m:nary>
                        <m:naryPr>
                          <m:ctrlPr>
                            <a:rPr lang="en-US" i="1" spc="-5">
                              <a:latin typeface="Cambria Math" panose="02040503050406030204" pitchFamily="18" charset="0"/>
                              <a:cs typeface="Times New Roman"/>
                            </a:rPr>
                          </m:ctrlPr>
                        </m:naryPr>
                        <m:sub>
                          <m:r>
                            <m:rPr>
                              <m:brk m:alnAt="23"/>
                            </m:rPr>
                            <a:rPr lang="en-US" i="1" spc="-5">
                              <a:latin typeface="Cambria Math" panose="02040503050406030204" pitchFamily="18" charset="0"/>
                              <a:cs typeface="Times New Roman"/>
                            </a:rPr>
                            <m:t>𝑎</m:t>
                          </m:r>
                        </m:sub>
                        <m:sup>
                          <m:r>
                            <a:rPr lang="en-US" i="1" spc="-5">
                              <a:latin typeface="Cambria Math" panose="02040503050406030204" pitchFamily="18" charset="0"/>
                              <a:cs typeface="Times New Roman"/>
                            </a:rPr>
                            <m:t>𝑏</m:t>
                          </m:r>
                        </m:sup>
                        <m:e>
                          <m:r>
                            <a:rPr lang="en-US" i="1" spc="-5">
                              <a:latin typeface="Cambria Math" panose="02040503050406030204" pitchFamily="18" charset="0"/>
                              <a:cs typeface="Times New Roman"/>
                            </a:rPr>
                            <m:t>𝐹</m:t>
                          </m:r>
                          <m:r>
                            <a:rPr lang="en-US" i="1" spc="-5">
                              <a:latin typeface="Cambria Math" panose="02040503050406030204" pitchFamily="18" charset="0"/>
                              <a:cs typeface="Times New Roman"/>
                            </a:rPr>
                            <m:t>(</m:t>
                          </m:r>
                          <m:r>
                            <a:rPr lang="en-US" i="1" spc="-5">
                              <a:latin typeface="Cambria Math" panose="02040503050406030204" pitchFamily="18" charset="0"/>
                              <a:cs typeface="Times New Roman"/>
                            </a:rPr>
                            <m:t>𝑥</m:t>
                          </m:r>
                          <m:r>
                            <a:rPr lang="en-US" i="1" spc="-5">
                              <a:latin typeface="Cambria Math" panose="02040503050406030204" pitchFamily="18" charset="0"/>
                              <a:cs typeface="Times New Roman"/>
                            </a:rPr>
                            <m:t>)</m:t>
                          </m:r>
                        </m:e>
                      </m:nary>
                      <m:r>
                        <a:rPr lang="en-US" i="1" spc="-5">
                          <a:latin typeface="Cambria Math" panose="02040503050406030204" pitchFamily="18" charset="0"/>
                          <a:cs typeface="Times New Roman"/>
                        </a:rPr>
                        <m:t>𝑑𝑥</m:t>
                      </m:r>
                    </m:oMath>
                  </m:oMathPara>
                </a14:m>
                <a:endParaRPr lang="en-US"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a:stretch>
              </a:blipFill>
            </p:spPr>
            <p:txBody>
              <a:bodyPr/>
              <a:lstStyle/>
              <a:p>
                <a:r>
                  <a:rPr lang="en-US">
                    <a:noFill/>
                  </a:rPr>
                  <a:t> </a:t>
                </a:r>
              </a:p>
            </p:txBody>
          </p:sp>
        </mc:Fallback>
      </mc:AlternateContent>
    </p:spTree>
    <p:extLst>
      <p:ext uri="{BB962C8B-B14F-4D97-AF65-F5344CB8AC3E}">
        <p14:creationId xmlns:p14="http://schemas.microsoft.com/office/powerpoint/2010/main" val="40380131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a:t>Energy </a:t>
            </a:r>
            <a:r>
              <a:rPr lang="en-US" sz="3100" dirty="0" smtClean="0"/>
              <a:t>(4 </a:t>
            </a:r>
            <a:r>
              <a:rPr lang="en-US" sz="3100" dirty="0"/>
              <a:t>of </a:t>
            </a:r>
            <a:r>
              <a:rPr lang="en-US" sz="3100" dirty="0" smtClean="0"/>
              <a:t>12</a:t>
            </a:r>
            <a:r>
              <a:rPr lang="en-US" sz="3100" dirty="0"/>
              <a:t>)</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684478" cy="4737652"/>
          </a:xfrm>
        </p:spPr>
        <p:txBody>
          <a:bodyPr>
            <a:noAutofit/>
          </a:bodyPr>
          <a:lstStyle/>
          <a:p>
            <a:pPr marL="12700" marR="5080" indent="0">
              <a:lnSpc>
                <a:spcPct val="100000"/>
              </a:lnSpc>
              <a:buNone/>
            </a:pPr>
            <a:r>
              <a:rPr lang="en-US" spc="-15" dirty="0">
                <a:solidFill>
                  <a:schemeClr val="tx1"/>
                </a:solidFill>
              </a:rPr>
              <a:t>On</a:t>
            </a:r>
            <a:r>
              <a:rPr lang="en-US" spc="-5" dirty="0">
                <a:solidFill>
                  <a:schemeClr val="tx1"/>
                </a:solidFill>
              </a:rPr>
              <a:t>e</a:t>
            </a:r>
            <a:r>
              <a:rPr lang="en-US" spc="35" dirty="0">
                <a:solidFill>
                  <a:schemeClr val="tx1"/>
                </a:solidFill>
              </a:rPr>
              <a:t> </a:t>
            </a:r>
            <a:r>
              <a:rPr lang="en-US" spc="-5" dirty="0">
                <a:solidFill>
                  <a:schemeClr val="tx1"/>
                </a:solidFill>
              </a:rPr>
              <a:t>t</a:t>
            </a:r>
            <a:r>
              <a:rPr lang="en-US" spc="-10" dirty="0">
                <a:solidFill>
                  <a:schemeClr val="tx1"/>
                </a:solidFill>
              </a:rPr>
              <a:t>ypica</a:t>
            </a:r>
            <a:r>
              <a:rPr lang="en-US" spc="-5" dirty="0">
                <a:solidFill>
                  <a:schemeClr val="tx1"/>
                </a:solidFill>
              </a:rPr>
              <a:t>l</a:t>
            </a:r>
            <a:r>
              <a:rPr lang="en-US" spc="35" dirty="0">
                <a:solidFill>
                  <a:schemeClr val="tx1"/>
                </a:solidFill>
              </a:rPr>
              <a:t> </a:t>
            </a:r>
            <a:r>
              <a:rPr lang="en-US" spc="-10" dirty="0">
                <a:solidFill>
                  <a:schemeClr val="tx1"/>
                </a:solidFill>
              </a:rPr>
              <a:t>calculatio</a:t>
            </a:r>
            <a:r>
              <a:rPr lang="en-US" spc="-5" dirty="0">
                <a:solidFill>
                  <a:schemeClr val="tx1"/>
                </a:solidFill>
              </a:rPr>
              <a:t>n</a:t>
            </a:r>
            <a:r>
              <a:rPr lang="en-US" spc="35" dirty="0">
                <a:solidFill>
                  <a:schemeClr val="tx1"/>
                </a:solidFill>
              </a:rPr>
              <a:t> </a:t>
            </a:r>
            <a:r>
              <a:rPr lang="en-US" spc="-5" dirty="0">
                <a:solidFill>
                  <a:schemeClr val="tx1"/>
                </a:solidFill>
              </a:rPr>
              <a:t>i</a:t>
            </a:r>
            <a:r>
              <a:rPr lang="en-US" spc="-10" dirty="0">
                <a:solidFill>
                  <a:schemeClr val="tx1"/>
                </a:solidFill>
              </a:rPr>
              <a:t>nvolve</a:t>
            </a:r>
            <a:r>
              <a:rPr lang="en-US" spc="-5" dirty="0">
                <a:solidFill>
                  <a:schemeClr val="tx1"/>
                </a:solidFill>
              </a:rPr>
              <a:t>s</a:t>
            </a:r>
            <a:r>
              <a:rPr lang="en-US" spc="35" dirty="0">
                <a:solidFill>
                  <a:schemeClr val="tx1"/>
                </a:solidFill>
              </a:rPr>
              <a:t> </a:t>
            </a:r>
            <a:r>
              <a:rPr lang="en-US" spc="-10" dirty="0">
                <a:solidFill>
                  <a:schemeClr val="tx1"/>
                </a:solidFill>
              </a:rPr>
              <a:t>findin</a:t>
            </a:r>
            <a:r>
              <a:rPr lang="en-US" spc="-5" dirty="0">
                <a:solidFill>
                  <a:schemeClr val="tx1"/>
                </a:solidFill>
              </a:rPr>
              <a:t>g</a:t>
            </a:r>
            <a:r>
              <a:rPr lang="en-US" spc="35"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15" dirty="0">
                <a:solidFill>
                  <a:schemeClr val="tx1"/>
                </a:solidFill>
              </a:rPr>
              <a:t>wor</a:t>
            </a:r>
            <a:r>
              <a:rPr lang="en-US" spc="-5" dirty="0">
                <a:solidFill>
                  <a:schemeClr val="tx1"/>
                </a:solidFill>
              </a:rPr>
              <a:t>k</a:t>
            </a:r>
            <a:r>
              <a:rPr lang="en-US" spc="35" dirty="0">
                <a:solidFill>
                  <a:schemeClr val="tx1"/>
                </a:solidFill>
              </a:rPr>
              <a:t> </a:t>
            </a:r>
            <a:r>
              <a:rPr lang="en-US" spc="-5" dirty="0">
                <a:solidFill>
                  <a:schemeClr val="tx1"/>
                </a:solidFill>
              </a:rPr>
              <a:t>r</a:t>
            </a:r>
            <a:r>
              <a:rPr lang="en-US" spc="-10" dirty="0">
                <a:solidFill>
                  <a:schemeClr val="tx1"/>
                </a:solidFill>
              </a:rPr>
              <a:t>equire</a:t>
            </a:r>
            <a:r>
              <a:rPr lang="en-US" spc="-5" dirty="0">
                <a:solidFill>
                  <a:schemeClr val="tx1"/>
                </a:solidFill>
              </a:rPr>
              <a:t>d</a:t>
            </a:r>
            <a:r>
              <a:rPr lang="en-US" spc="35" dirty="0">
                <a:solidFill>
                  <a:schemeClr val="tx1"/>
                </a:solidFill>
              </a:rPr>
              <a:t> </a:t>
            </a:r>
            <a:r>
              <a:rPr lang="en-US" spc="-5" dirty="0">
                <a:solidFill>
                  <a:schemeClr val="tx1"/>
                </a:solidFill>
              </a:rPr>
              <a:t>to</a:t>
            </a:r>
            <a:r>
              <a:rPr lang="en-US" spc="30" dirty="0">
                <a:solidFill>
                  <a:schemeClr val="tx1"/>
                </a:solidFill>
              </a:rPr>
              <a:t> </a:t>
            </a:r>
            <a:r>
              <a:rPr lang="en-US" spc="-5" dirty="0">
                <a:solidFill>
                  <a:schemeClr val="tx1"/>
                </a:solidFill>
              </a:rPr>
              <a:t>s</a:t>
            </a:r>
            <a:r>
              <a:rPr lang="en-US" spc="-10" dirty="0">
                <a:solidFill>
                  <a:schemeClr val="tx1"/>
                </a:solidFill>
              </a:rPr>
              <a:t>tretc</a:t>
            </a:r>
            <a:r>
              <a:rPr lang="en-US" spc="-5" dirty="0">
                <a:solidFill>
                  <a:schemeClr val="tx1"/>
                </a:solidFill>
              </a:rPr>
              <a:t>h</a:t>
            </a:r>
            <a:r>
              <a:rPr lang="en-US" spc="35" dirty="0">
                <a:solidFill>
                  <a:schemeClr val="tx1"/>
                </a:solidFill>
              </a:rPr>
              <a:t> </a:t>
            </a:r>
            <a:r>
              <a:rPr lang="en-US" spc="-10" dirty="0">
                <a:solidFill>
                  <a:schemeClr val="tx1"/>
                </a:solidFill>
              </a:rPr>
              <a:t>o</a:t>
            </a:r>
            <a:r>
              <a:rPr lang="en-US" spc="-5" dirty="0">
                <a:solidFill>
                  <a:schemeClr val="tx1"/>
                </a:solidFill>
              </a:rPr>
              <a:t>r</a:t>
            </a:r>
            <a:r>
              <a:rPr lang="en-US" spc="35" dirty="0">
                <a:solidFill>
                  <a:schemeClr val="tx1"/>
                </a:solidFill>
              </a:rPr>
              <a:t> </a:t>
            </a:r>
            <a:r>
              <a:rPr lang="en-US" spc="-10" dirty="0">
                <a:solidFill>
                  <a:schemeClr val="tx1"/>
                </a:solidFill>
              </a:rPr>
              <a:t>compres</a:t>
            </a:r>
            <a:r>
              <a:rPr lang="en-US" spc="-5" dirty="0">
                <a:solidFill>
                  <a:schemeClr val="tx1"/>
                </a:solidFill>
              </a:rPr>
              <a:t>s</a:t>
            </a:r>
            <a:r>
              <a:rPr lang="en-US" spc="35" dirty="0">
                <a:solidFill>
                  <a:schemeClr val="tx1"/>
                </a:solidFill>
              </a:rPr>
              <a:t> </a:t>
            </a:r>
            <a:r>
              <a:rPr lang="en-US" spc="-5" dirty="0">
                <a:solidFill>
                  <a:schemeClr val="tx1"/>
                </a:solidFill>
              </a:rPr>
              <a:t>a spring. </a:t>
            </a:r>
            <a:r>
              <a:rPr lang="en-US" spc="-10" dirty="0">
                <a:solidFill>
                  <a:schemeClr val="tx1"/>
                </a:solidFill>
              </a:rPr>
              <a:t>Assume</a:t>
            </a:r>
            <a:r>
              <a:rPr lang="en-US" spc="60" dirty="0">
                <a:solidFill>
                  <a:schemeClr val="tx1"/>
                </a:solidFill>
              </a:rPr>
              <a:t> </a:t>
            </a:r>
            <a:r>
              <a:rPr lang="en-US" spc="-5" dirty="0">
                <a:solidFill>
                  <a:schemeClr val="tx1"/>
                </a:solidFill>
              </a:rPr>
              <a:t>that</a:t>
            </a:r>
            <a:r>
              <a:rPr lang="en-US" spc="60" dirty="0">
                <a:solidFill>
                  <a:schemeClr val="tx1"/>
                </a:solidFill>
              </a:rPr>
              <a:t> </a:t>
            </a:r>
            <a:r>
              <a:rPr lang="en-US" spc="-5" dirty="0">
                <a:solidFill>
                  <a:schemeClr val="tx1"/>
                </a:solidFill>
              </a:rPr>
              <a:t>the</a:t>
            </a:r>
            <a:r>
              <a:rPr lang="en-US" spc="60" dirty="0">
                <a:solidFill>
                  <a:schemeClr val="tx1"/>
                </a:solidFill>
              </a:rPr>
              <a:t> </a:t>
            </a:r>
            <a:r>
              <a:rPr lang="en-US" spc="-5" dirty="0">
                <a:solidFill>
                  <a:schemeClr val="tx1"/>
                </a:solidFill>
              </a:rPr>
              <a:t>free</a:t>
            </a:r>
            <a:r>
              <a:rPr lang="en-US" spc="60" dirty="0">
                <a:solidFill>
                  <a:schemeClr val="tx1"/>
                </a:solidFill>
              </a:rPr>
              <a:t> </a:t>
            </a:r>
            <a:r>
              <a:rPr lang="en-US" spc="-5" dirty="0">
                <a:solidFill>
                  <a:schemeClr val="tx1"/>
                </a:solidFill>
              </a:rPr>
              <a:t>end</a:t>
            </a:r>
            <a:r>
              <a:rPr lang="en-US" spc="60" dirty="0">
                <a:solidFill>
                  <a:schemeClr val="tx1"/>
                </a:solidFill>
              </a:rPr>
              <a:t> </a:t>
            </a:r>
            <a:r>
              <a:rPr lang="en-US" spc="-5" dirty="0">
                <a:solidFill>
                  <a:schemeClr val="tx1"/>
                </a:solidFill>
              </a:rPr>
              <a:t>of</a:t>
            </a:r>
            <a:r>
              <a:rPr lang="en-US" spc="60" dirty="0">
                <a:solidFill>
                  <a:schemeClr val="tx1"/>
                </a:solidFill>
              </a:rPr>
              <a:t> </a:t>
            </a:r>
            <a:r>
              <a:rPr lang="en-US" spc="-5" dirty="0">
                <a:solidFill>
                  <a:schemeClr val="tx1"/>
                </a:solidFill>
              </a:rPr>
              <a:t>the</a:t>
            </a:r>
            <a:r>
              <a:rPr lang="en-US" spc="60" dirty="0">
                <a:solidFill>
                  <a:schemeClr val="tx1"/>
                </a:solidFill>
              </a:rPr>
              <a:t> </a:t>
            </a:r>
            <a:r>
              <a:rPr lang="en-US" spc="-5" dirty="0">
                <a:solidFill>
                  <a:schemeClr val="tx1"/>
                </a:solidFill>
              </a:rPr>
              <a:t>spring</a:t>
            </a:r>
            <a:r>
              <a:rPr lang="en-US" spc="60" dirty="0">
                <a:solidFill>
                  <a:schemeClr val="tx1"/>
                </a:solidFill>
              </a:rPr>
              <a:t> </a:t>
            </a:r>
            <a:r>
              <a:rPr lang="en-US" spc="-5" dirty="0">
                <a:solidFill>
                  <a:schemeClr val="tx1"/>
                </a:solidFill>
              </a:rPr>
              <a:t>has</a:t>
            </a:r>
            <a:r>
              <a:rPr lang="en-US" spc="60" dirty="0">
                <a:solidFill>
                  <a:schemeClr val="tx1"/>
                </a:solidFill>
              </a:rPr>
              <a:t> </a:t>
            </a:r>
            <a:r>
              <a:rPr lang="en-US" spc="-5" dirty="0">
                <a:solidFill>
                  <a:schemeClr val="tx1"/>
                </a:solidFill>
              </a:rPr>
              <a:t>position</a:t>
            </a:r>
            <a:r>
              <a:rPr lang="en-US" spc="8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60" dirty="0">
                <a:solidFill>
                  <a:schemeClr val="tx1"/>
                </a:solidFill>
              </a:rPr>
              <a:t> </a:t>
            </a:r>
            <a:r>
              <a:rPr lang="en-US" spc="-10" dirty="0">
                <a:solidFill>
                  <a:schemeClr val="tx1"/>
                </a:solidFill>
              </a:rPr>
              <a:t>a</a:t>
            </a:r>
            <a:r>
              <a:rPr lang="en-US" spc="-5" dirty="0">
                <a:solidFill>
                  <a:schemeClr val="tx1"/>
                </a:solidFill>
              </a:rPr>
              <a:t>t</a:t>
            </a:r>
            <a:r>
              <a:rPr lang="en-US" spc="60" dirty="0">
                <a:solidFill>
                  <a:schemeClr val="tx1"/>
                </a:solidFill>
              </a:rPr>
              <a:t> </a:t>
            </a:r>
            <a:r>
              <a:rPr lang="en-US" spc="-10" dirty="0">
                <a:solidFill>
                  <a:schemeClr val="tx1"/>
                </a:solidFill>
              </a:rPr>
              <a:t>equilibrium</a:t>
            </a:r>
            <a:r>
              <a:rPr lang="en-US" spc="-5" dirty="0">
                <a:solidFill>
                  <a:schemeClr val="tx1"/>
                </a:solidFill>
              </a:rPr>
              <a:t>,</a:t>
            </a:r>
            <a:r>
              <a:rPr lang="en-US" spc="60" dirty="0">
                <a:solidFill>
                  <a:schemeClr val="tx1"/>
                </a:solidFill>
              </a:rPr>
              <a:t> </a:t>
            </a:r>
            <a:r>
              <a:rPr lang="en-US" spc="-15" dirty="0">
                <a:solidFill>
                  <a:schemeClr val="tx1"/>
                </a:solidFill>
              </a:rPr>
              <a:t>when</a:t>
            </a:r>
            <a:r>
              <a:rPr lang="en-US" spc="-10" dirty="0">
                <a:solidFill>
                  <a:schemeClr val="tx1"/>
                </a:solidFill>
              </a:rPr>
              <a:t> </a:t>
            </a:r>
            <a:r>
              <a:rPr lang="en-US" spc="-5" dirty="0">
                <a:solidFill>
                  <a:schemeClr val="tx1"/>
                </a:solidFill>
              </a:rPr>
              <a:t>no</a:t>
            </a:r>
            <a:r>
              <a:rPr lang="en-US" spc="-15" dirty="0">
                <a:solidFill>
                  <a:schemeClr val="tx1"/>
                </a:solidFill>
              </a:rPr>
              <a:t> </a:t>
            </a:r>
            <a:r>
              <a:rPr lang="en-US" spc="-5" dirty="0">
                <a:solidFill>
                  <a:schemeClr val="tx1"/>
                </a:solidFill>
              </a:rPr>
              <a:t>force</a:t>
            </a:r>
            <a:r>
              <a:rPr lang="en-US" spc="-15" dirty="0">
                <a:solidFill>
                  <a:schemeClr val="tx1"/>
                </a:solidFill>
              </a:rPr>
              <a:t> </a:t>
            </a:r>
            <a:r>
              <a:rPr lang="en-US" spc="-5" dirty="0">
                <a:solidFill>
                  <a:schemeClr val="tx1"/>
                </a:solidFill>
              </a:rPr>
              <a:t>is</a:t>
            </a:r>
            <a:r>
              <a:rPr lang="en-US" spc="-15" dirty="0">
                <a:solidFill>
                  <a:schemeClr val="tx1"/>
                </a:solidFill>
              </a:rPr>
              <a:t> </a:t>
            </a:r>
            <a:r>
              <a:rPr lang="en-US" spc="-5" dirty="0">
                <a:solidFill>
                  <a:schemeClr val="tx1"/>
                </a:solidFill>
              </a:rPr>
              <a:t>acting</a:t>
            </a:r>
            <a:r>
              <a:rPr lang="en-US" spc="-15" dirty="0">
                <a:solidFill>
                  <a:schemeClr val="tx1"/>
                </a:solidFill>
              </a:rPr>
              <a:t> </a:t>
            </a:r>
            <a:r>
              <a:rPr lang="en-US" spc="-5" dirty="0">
                <a:solidFill>
                  <a:schemeClr val="tx1"/>
                </a:solidFill>
              </a:rPr>
              <a:t>(Figure</a:t>
            </a:r>
            <a:r>
              <a:rPr lang="en-US" spc="-15" dirty="0">
                <a:solidFill>
                  <a:schemeClr val="tx1"/>
                </a:solidFill>
              </a:rPr>
              <a:t> </a:t>
            </a:r>
            <a:r>
              <a:rPr lang="en-US" spc="-10" dirty="0">
                <a:solidFill>
                  <a:schemeClr val="tx1"/>
                </a:solidFill>
              </a:rPr>
              <a:t>3</a:t>
            </a:r>
            <a:r>
              <a:rPr lang="en-US" spc="-5" dirty="0">
                <a:solidFill>
                  <a:schemeClr val="tx1"/>
                </a:solidFill>
              </a:rPr>
              <a:t>).</a:t>
            </a:r>
            <a:r>
              <a:rPr lang="en-US" spc="-15" dirty="0">
                <a:solidFill>
                  <a:schemeClr val="tx1"/>
                </a:solidFill>
              </a:rPr>
              <a:t> </a:t>
            </a:r>
            <a:r>
              <a:rPr lang="en-US" spc="-5" dirty="0">
                <a:solidFill>
                  <a:schemeClr val="tx1"/>
                </a:solidFill>
              </a:rPr>
              <a:t>According</a:t>
            </a:r>
            <a:r>
              <a:rPr lang="en-US" spc="-15" dirty="0">
                <a:solidFill>
                  <a:schemeClr val="tx1"/>
                </a:solidFill>
              </a:rPr>
              <a:t> </a:t>
            </a:r>
            <a:r>
              <a:rPr lang="en-US" spc="-5" dirty="0">
                <a:solidFill>
                  <a:schemeClr val="tx1"/>
                </a:solidFill>
              </a:rPr>
              <a:t>to</a:t>
            </a:r>
            <a:r>
              <a:rPr lang="en-US" spc="-15" dirty="0">
                <a:solidFill>
                  <a:schemeClr val="tx1"/>
                </a:solidFill>
              </a:rPr>
              <a:t> </a:t>
            </a:r>
            <a:r>
              <a:rPr lang="en-US" b="1" i="1" spc="-15" dirty="0">
                <a:solidFill>
                  <a:schemeClr val="tx1"/>
                </a:solidFill>
              </a:rPr>
              <a:t>Hooke’</a:t>
            </a:r>
            <a:r>
              <a:rPr lang="en-US" b="1" i="1" spc="-5" dirty="0">
                <a:solidFill>
                  <a:schemeClr val="tx1"/>
                </a:solidFill>
              </a:rPr>
              <a:t>s</a:t>
            </a:r>
            <a:r>
              <a:rPr lang="en-US" b="1" i="1" spc="-15" dirty="0">
                <a:solidFill>
                  <a:schemeClr val="tx1"/>
                </a:solidFill>
              </a:rPr>
              <a:t> La</a:t>
            </a:r>
            <a:r>
              <a:rPr lang="en-US" b="1" i="1" spc="-10" dirty="0">
                <a:solidFill>
                  <a:schemeClr val="tx1"/>
                </a:solidFill>
              </a:rPr>
              <a:t>w</a:t>
            </a:r>
            <a:r>
              <a:rPr lang="en-US" spc="-5" dirty="0">
                <a:solidFill>
                  <a:schemeClr val="tx1"/>
                </a:solidFill>
              </a:rPr>
              <a:t>,</a:t>
            </a:r>
            <a:r>
              <a:rPr lang="en-US" spc="-15" dirty="0">
                <a:solidFill>
                  <a:schemeClr val="tx1"/>
                </a:solidFill>
              </a:rPr>
              <a:t> whe</a:t>
            </a:r>
            <a:r>
              <a:rPr lang="en-US" spc="-5" dirty="0">
                <a:solidFill>
                  <a:schemeClr val="tx1"/>
                </a:solidFill>
              </a:rPr>
              <a:t>n</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s</a:t>
            </a:r>
            <a:r>
              <a:rPr lang="en-US" spc="-10" dirty="0">
                <a:solidFill>
                  <a:schemeClr val="tx1"/>
                </a:solidFill>
              </a:rPr>
              <a:t>prin</a:t>
            </a:r>
            <a:r>
              <a:rPr lang="en-US" spc="-5" dirty="0">
                <a:solidFill>
                  <a:schemeClr val="tx1"/>
                </a:solidFill>
              </a:rPr>
              <a:t>g</a:t>
            </a:r>
            <a:r>
              <a:rPr lang="en-US" spc="-15" dirty="0">
                <a:solidFill>
                  <a:schemeClr val="tx1"/>
                </a:solidFill>
              </a:rPr>
              <a:t> </a:t>
            </a:r>
            <a:r>
              <a:rPr lang="en-US" spc="-5" dirty="0">
                <a:solidFill>
                  <a:schemeClr val="tx1"/>
                </a:solidFill>
              </a:rPr>
              <a:t>is</a:t>
            </a:r>
            <a:r>
              <a:rPr lang="en-US" spc="-15" dirty="0">
                <a:solidFill>
                  <a:schemeClr val="tx1"/>
                </a:solidFill>
              </a:rPr>
              <a:t> </a:t>
            </a:r>
            <a:r>
              <a:rPr lang="en-US" spc="-5" dirty="0">
                <a:solidFill>
                  <a:schemeClr val="tx1"/>
                </a:solidFill>
              </a:rPr>
              <a:t>s</a:t>
            </a:r>
            <a:r>
              <a:rPr lang="en-US" spc="-10" dirty="0">
                <a:solidFill>
                  <a:schemeClr val="tx1"/>
                </a:solidFill>
              </a:rPr>
              <a:t>tretche</a:t>
            </a:r>
            <a:r>
              <a:rPr lang="en-US" spc="-5" dirty="0">
                <a:solidFill>
                  <a:schemeClr val="tx1"/>
                </a:solidFill>
              </a:rPr>
              <a:t>d</a:t>
            </a:r>
            <a:r>
              <a:rPr lang="en-US" spc="-15" dirty="0">
                <a:solidFill>
                  <a:schemeClr val="tx1"/>
                </a:solidFill>
              </a:rPr>
              <a:t> </a:t>
            </a:r>
            <a:r>
              <a:rPr lang="en-US" spc="-10" dirty="0">
                <a:solidFill>
                  <a:schemeClr val="tx1"/>
                </a:solidFill>
              </a:rPr>
              <a:t>or </a:t>
            </a:r>
            <a:r>
              <a:rPr lang="en-US" spc="-5" dirty="0">
                <a:solidFill>
                  <a:schemeClr val="tx1"/>
                </a:solidFill>
              </a:rPr>
              <a:t>compressed</a:t>
            </a:r>
            <a:r>
              <a:rPr lang="en-US" spc="15" dirty="0">
                <a:solidFill>
                  <a:schemeClr val="tx1"/>
                </a:solidFill>
              </a:rPr>
              <a:t> </a:t>
            </a:r>
            <a:r>
              <a:rPr lang="en-US" spc="-5" dirty="0">
                <a:solidFill>
                  <a:schemeClr val="tx1"/>
                </a:solidFill>
              </a:rPr>
              <a:t>to</a:t>
            </a:r>
            <a:r>
              <a:rPr lang="en-US" spc="15" dirty="0">
                <a:solidFill>
                  <a:schemeClr val="tx1"/>
                </a:solidFill>
              </a:rPr>
              <a:t> </a:t>
            </a:r>
            <a:r>
              <a:rPr lang="en-US" spc="-5" dirty="0">
                <a:solidFill>
                  <a:schemeClr val="tx1"/>
                </a:solidFill>
              </a:rPr>
              <a:t>position</a:t>
            </a:r>
            <a:r>
              <a:rPr lang="en-US" spc="40" dirty="0">
                <a:solidFill>
                  <a:schemeClr val="tx1"/>
                </a:solidFill>
              </a:rPr>
              <a:t> </a:t>
            </a:r>
            <a:r>
              <a:rPr lang="en-US" i="1" spc="-5" dirty="0">
                <a:solidFill>
                  <a:schemeClr val="tx1"/>
                </a:solidFill>
              </a:rPr>
              <a:t>x</a:t>
            </a:r>
            <a:r>
              <a:rPr lang="en-US" spc="-5" dirty="0">
                <a:solidFill>
                  <a:schemeClr val="tx1"/>
                </a:solidFill>
              </a:rPr>
              <a:t>,</a:t>
            </a:r>
            <a:r>
              <a:rPr lang="en-US" spc="15" dirty="0">
                <a:solidFill>
                  <a:schemeClr val="tx1"/>
                </a:solidFill>
              </a:rPr>
              <a:t> </a:t>
            </a:r>
            <a:r>
              <a:rPr lang="en-US" spc="-5" dirty="0">
                <a:solidFill>
                  <a:schemeClr val="tx1"/>
                </a:solidFill>
              </a:rPr>
              <a:t>it</a:t>
            </a:r>
            <a:r>
              <a:rPr lang="en-US" spc="15" dirty="0">
                <a:solidFill>
                  <a:schemeClr val="tx1"/>
                </a:solidFill>
              </a:rPr>
              <a:t> </a:t>
            </a:r>
            <a:r>
              <a:rPr lang="en-US" spc="-5" dirty="0">
                <a:solidFill>
                  <a:schemeClr val="tx1"/>
                </a:solidFill>
              </a:rPr>
              <a:t>exerts</a:t>
            </a:r>
            <a:r>
              <a:rPr lang="en-US" spc="15"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restoring</a:t>
            </a:r>
            <a:r>
              <a:rPr lang="en-US" spc="15" dirty="0">
                <a:solidFill>
                  <a:schemeClr val="tx1"/>
                </a:solidFill>
              </a:rPr>
              <a:t> </a:t>
            </a:r>
            <a:r>
              <a:rPr lang="en-US" spc="-5" dirty="0">
                <a:solidFill>
                  <a:schemeClr val="tx1"/>
                </a:solidFill>
              </a:rPr>
              <a:t>spring</a:t>
            </a:r>
            <a:r>
              <a:rPr lang="en-US" spc="15" dirty="0">
                <a:solidFill>
                  <a:schemeClr val="tx1"/>
                </a:solidFill>
              </a:rPr>
              <a:t> </a:t>
            </a:r>
            <a:r>
              <a:rPr lang="en-US" spc="-5" dirty="0">
                <a:solidFill>
                  <a:schemeClr val="tx1"/>
                </a:solidFill>
              </a:rPr>
              <a:t>force</a:t>
            </a:r>
            <a:r>
              <a:rPr lang="en-US" spc="85" dirty="0">
                <a:solidFill>
                  <a:schemeClr val="tx1"/>
                </a:solidFill>
              </a:rPr>
              <a:t> </a:t>
            </a:r>
          </a:p>
          <a:p>
            <a:pPr marL="12700" marR="5080" indent="0">
              <a:lnSpc>
                <a:spcPct val="100000"/>
              </a:lnSpc>
              <a:buNone/>
            </a:pPr>
            <a:r>
              <a:rPr lang="en-US" i="1" spc="-10" dirty="0">
                <a:solidFill>
                  <a:schemeClr val="tx1"/>
                </a:solidFill>
              </a:rPr>
              <a:t>F</a:t>
            </a:r>
            <a:r>
              <a:rPr lang="en-US" i="1" spc="-16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90" dirty="0">
                <a:solidFill>
                  <a:schemeClr val="tx1"/>
                </a:solidFill>
              </a:rPr>
              <a:t>−</a:t>
            </a:r>
            <a:r>
              <a:rPr lang="en-US" i="1" spc="75" dirty="0" err="1">
                <a:solidFill>
                  <a:schemeClr val="tx1"/>
                </a:solidFill>
              </a:rPr>
              <a:t>k</a:t>
            </a:r>
            <a:r>
              <a:rPr lang="en-US" i="1" spc="-5" dirty="0" err="1">
                <a:solidFill>
                  <a:schemeClr val="tx1"/>
                </a:solidFill>
              </a:rPr>
              <a:t>x</a:t>
            </a:r>
            <a:r>
              <a:rPr lang="en-US" i="1" spc="-165" dirty="0">
                <a:solidFill>
                  <a:schemeClr val="tx1"/>
                </a:solidFill>
              </a:rPr>
              <a:t> </a:t>
            </a:r>
            <a:r>
              <a:rPr lang="en-US" spc="-5" dirty="0">
                <a:solidFill>
                  <a:schemeClr val="tx1"/>
                </a:solidFill>
              </a:rPr>
              <a:t>,</a:t>
            </a:r>
            <a:r>
              <a:rPr lang="en-US" spc="15" dirty="0">
                <a:solidFill>
                  <a:schemeClr val="tx1"/>
                </a:solidFill>
              </a:rPr>
              <a:t> </a:t>
            </a:r>
            <a:r>
              <a:rPr lang="en-US" spc="-15" dirty="0">
                <a:solidFill>
                  <a:schemeClr val="tx1"/>
                </a:solidFill>
              </a:rPr>
              <a:t>w</a:t>
            </a:r>
            <a:r>
              <a:rPr lang="en-US" spc="-5" dirty="0">
                <a:solidFill>
                  <a:schemeClr val="tx1"/>
                </a:solidFill>
              </a:rPr>
              <a:t>here</a:t>
            </a:r>
            <a:r>
              <a:rPr lang="en-US" spc="15" dirty="0">
                <a:solidFill>
                  <a:schemeClr val="tx1"/>
                </a:solidFill>
              </a:rPr>
              <a:t> </a:t>
            </a:r>
            <a:r>
              <a:rPr lang="en-US" i="1" spc="-5" dirty="0">
                <a:solidFill>
                  <a:schemeClr val="tx1"/>
                </a:solidFill>
              </a:rPr>
              <a:t>k</a:t>
            </a:r>
            <a:r>
              <a:rPr lang="en-US" i="1" spc="85" dirty="0">
                <a:solidFill>
                  <a:schemeClr val="tx1"/>
                </a:solidFill>
              </a:rPr>
              <a:t> </a:t>
            </a:r>
            <a:r>
              <a:rPr lang="en-US" i="1" spc="190" dirty="0">
                <a:solidFill>
                  <a:schemeClr val="tx1"/>
                </a:solidFill>
              </a:rPr>
              <a:t>&gt;</a:t>
            </a:r>
            <a:r>
              <a:rPr lang="en-US" i="1" spc="-5" dirty="0">
                <a:solidFill>
                  <a:schemeClr val="tx1"/>
                </a:solidFill>
              </a:rPr>
              <a:t> </a:t>
            </a:r>
            <a:r>
              <a:rPr lang="en-US" spc="-5" dirty="0">
                <a:solidFill>
                  <a:schemeClr val="tx1"/>
                </a:solidFill>
              </a:rPr>
              <a:t>0</a:t>
            </a:r>
            <a:r>
              <a:rPr lang="en-US" spc="15" dirty="0">
                <a:solidFill>
                  <a:schemeClr val="tx1"/>
                </a:solidFill>
              </a:rPr>
              <a:t> </a:t>
            </a:r>
            <a:r>
              <a:rPr lang="en-US" spc="-5" dirty="0">
                <a:solidFill>
                  <a:schemeClr val="tx1"/>
                </a:solidFill>
              </a:rPr>
              <a:t>is the </a:t>
            </a:r>
            <a:r>
              <a:rPr lang="en-US" b="1" i="1" spc="-10" dirty="0">
                <a:solidFill>
                  <a:schemeClr val="tx1"/>
                </a:solidFill>
              </a:rPr>
              <a:t>sprin</a:t>
            </a:r>
            <a:r>
              <a:rPr lang="en-US" b="1" i="1" spc="-5" dirty="0">
                <a:solidFill>
                  <a:schemeClr val="tx1"/>
                </a:solidFill>
              </a:rPr>
              <a:t>g </a:t>
            </a:r>
            <a:r>
              <a:rPr lang="en-US" b="1" i="1" spc="-10" dirty="0">
                <a:solidFill>
                  <a:schemeClr val="tx1"/>
                </a:solidFill>
              </a:rPr>
              <a:t>constan</a:t>
            </a:r>
            <a:r>
              <a:rPr lang="en-US" b="1" i="1" spc="-5" dirty="0">
                <a:solidFill>
                  <a:schemeClr val="tx1"/>
                </a:solidFill>
              </a:rPr>
              <a:t>t</a:t>
            </a:r>
            <a:r>
              <a:rPr lang="en-US" spc="-5" dirty="0">
                <a:solidFill>
                  <a:schemeClr val="tx1"/>
                </a:solidFill>
              </a:rPr>
              <a:t>. </a:t>
            </a: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p:pic>
        <p:nvPicPr>
          <p:cNvPr id="4" name="Picture 3" descr="An illustration shows three coiled springs and their positions relative to a number line.&#10;Three coil springs are aligned vertically so that the left side of the springs are at the same point. The top spring is labeled equilibrium position. Compared to a number line, the right end of the spring is at the point 0. Above a number line with points 0 and x labeled, where x is greater than 0, the second spring is stretched to point x. An arrow pointing to the left from point x to point 0 is labeled restoring force negative k x. Above a number line with points 0 and x labeled, where x is less than 0, the third spring is compressed to point x. An arrow pointing to the right from point x to point 0 is labeled restoring force negative k x.">
            <a:extLst>
              <a:ext uri="{FF2B5EF4-FFF2-40B4-BE49-F238E27FC236}">
                <a16:creationId xmlns="" xmlns:a16="http://schemas.microsoft.com/office/drawing/2014/main" id="{5C9FAF23-4D76-44AD-B420-F198776B2B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1176" y="1371601"/>
            <a:ext cx="3339965" cy="4079176"/>
          </a:xfrm>
          <a:prstGeom prst="rect">
            <a:avLst/>
          </a:prstGeom>
        </p:spPr>
      </p:pic>
    </p:spTree>
    <p:extLst>
      <p:ext uri="{BB962C8B-B14F-4D97-AF65-F5344CB8AC3E}">
        <p14:creationId xmlns:p14="http://schemas.microsoft.com/office/powerpoint/2010/main" val="2387495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(6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0" indent="0">
                  <a:lnSpc>
                    <a:spcPct val="100000"/>
                  </a:lnSpc>
                  <a:buNone/>
                  <a:tabLst>
                    <a:tab pos="3181985" algn="l"/>
                  </a:tabLst>
                </a:pPr>
                <a:r>
                  <a:rPr lang="en-US" spc="-10" dirty="0">
                    <a:solidFill>
                      <a:schemeClr val="tx1"/>
                    </a:solidFill>
                  </a:rPr>
                  <a:t>To</a:t>
                </a:r>
                <a:r>
                  <a:rPr lang="en-US" spc="-20" dirty="0">
                    <a:solidFill>
                      <a:schemeClr val="tx1"/>
                    </a:solidFill>
                  </a:rPr>
                  <a:t> </a:t>
                </a:r>
                <a:r>
                  <a:rPr lang="en-US" spc="-5" dirty="0">
                    <a:solidFill>
                      <a:schemeClr val="tx1"/>
                    </a:solidFill>
                  </a:rPr>
                  <a:t>determine</a:t>
                </a:r>
                <a:r>
                  <a:rPr lang="en-US" spc="-20" dirty="0">
                    <a:solidFill>
                      <a:schemeClr val="tx1"/>
                    </a:solidFill>
                  </a:rPr>
                  <a:t> </a:t>
                </a:r>
                <a:r>
                  <a:rPr lang="en-US" spc="-5" dirty="0">
                    <a:solidFill>
                      <a:schemeClr val="tx1"/>
                    </a:solidFill>
                  </a:rPr>
                  <a:t>where</a:t>
                </a:r>
                <a:r>
                  <a:rPr lang="en-US" spc="-20" dirty="0">
                    <a:solidFill>
                      <a:schemeClr val="tx1"/>
                    </a:solidFill>
                  </a:rPr>
                  <a:t> </a:t>
                </a:r>
                <a:r>
                  <a:rPr lang="en-US" spc="-5" dirty="0">
                    <a:solidFill>
                      <a:schemeClr val="tx1"/>
                    </a:solidFill>
                  </a:rPr>
                  <a:t>the</a:t>
                </a:r>
                <a:r>
                  <a:rPr lang="en-US" spc="-20" dirty="0">
                    <a:solidFill>
                      <a:schemeClr val="tx1"/>
                    </a:solidFill>
                  </a:rPr>
                  <a:t> </a:t>
                </a:r>
                <a:r>
                  <a:rPr lang="en-US" spc="-5" dirty="0">
                    <a:solidFill>
                      <a:schemeClr val="tx1"/>
                    </a:solidFill>
                  </a:rPr>
                  <a:t>graphs</a:t>
                </a:r>
                <a:r>
                  <a:rPr lang="en-US" spc="-20" dirty="0">
                    <a:solidFill>
                      <a:schemeClr val="tx1"/>
                    </a:solidFill>
                  </a:rPr>
                  <a:t> </a:t>
                </a:r>
                <a:r>
                  <a:rPr lang="en-US" spc="-5" dirty="0">
                    <a:solidFill>
                      <a:schemeClr val="tx1"/>
                    </a:solidFill>
                  </a:rPr>
                  <a:t>intersect,</a:t>
                </a:r>
                <a:r>
                  <a:rPr lang="en-US" spc="-20"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5" dirty="0">
                    <a:solidFill>
                      <a:schemeClr val="tx1"/>
                    </a:solidFill>
                  </a:rPr>
                  <a:t>solve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25" dirty="0">
                    <a:solidFill>
                      <a:schemeClr val="tx1"/>
                    </a:solidFill>
                  </a:rPr>
                  <a:t>g</a:t>
                </a:r>
                <a:r>
                  <a:rPr lang="en-US" spc="20" dirty="0">
                    <a:solidFill>
                      <a:schemeClr val="tx1"/>
                    </a:solidFill>
                  </a:rPr>
                  <a:t>(</a:t>
                </a:r>
                <a:r>
                  <a:rPr lang="en-US" i="1" spc="-5" dirty="0">
                    <a:solidFill>
                      <a:schemeClr val="tx1"/>
                    </a:solidFill>
                  </a:rPr>
                  <a:t>x</a:t>
                </a:r>
                <a:r>
                  <a:rPr lang="en-US" spc="-5" dirty="0">
                    <a:solidFill>
                      <a:schemeClr val="tx1"/>
                    </a:solidFill>
                  </a:rPr>
                  <a:t>), </a:t>
                </a:r>
                <a:r>
                  <a:rPr lang="en-US" spc="-10" dirty="0"/>
                  <a:t>that is,</a:t>
                </a:r>
                <a:r>
                  <a:rPr lang="en-US" spc="-10"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30" dirty="0">
                    <a:solidFill>
                      <a:schemeClr val="tx1"/>
                    </a:solidFill>
                  </a:rPr>
                  <a:t> </a:t>
                </a:r>
                <a:r>
                  <a:rPr lang="en-US" spc="-25" dirty="0">
                    <a:solidFill>
                      <a:schemeClr val="tx1"/>
                    </a:solidFill>
                  </a:rPr>
                  <a:t>−</a:t>
                </a:r>
                <a:r>
                  <a:rPr lang="en-US" spc="-75" dirty="0">
                    <a:solidFill>
                      <a:schemeClr val="tx1"/>
                    </a:solidFill>
                  </a:rPr>
                  <a:t> </a:t>
                </a:r>
                <a:r>
                  <a:rPr lang="en-US" i="1" spc="25" dirty="0">
                    <a:solidFill>
                      <a:schemeClr val="tx1"/>
                    </a:solidFill>
                  </a:rPr>
                  <a:t>g</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a:t>
                </a:r>
                <a:endParaRPr lang="en-US" dirty="0">
                  <a:solidFill>
                    <a:schemeClr val="tx1"/>
                  </a:solidFill>
                </a:endParaRPr>
              </a:p>
              <a:p>
                <a:pPr marL="217170" indent="0" algn="ctr">
                  <a:lnSpc>
                    <a:spcPct val="100000"/>
                  </a:lnSpc>
                  <a:buNone/>
                </a:pP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a:t>
                </a:r>
                <a:r>
                  <a:rPr lang="en-US" spc="-30" dirty="0">
                    <a:solidFill>
                      <a:schemeClr val="tx1"/>
                    </a:solidFill>
                  </a:rPr>
                  <a:t> </a:t>
                </a:r>
                <a:r>
                  <a:rPr lang="en-US" spc="-25" dirty="0">
                    <a:solidFill>
                      <a:schemeClr val="tx1"/>
                    </a:solidFill>
                  </a:rPr>
                  <a:t>−</a:t>
                </a:r>
                <a:r>
                  <a:rPr lang="en-US" spc="-75" dirty="0">
                    <a:solidFill>
                      <a:schemeClr val="tx1"/>
                    </a:solidFill>
                  </a:rPr>
                  <a:t> </a:t>
                </a:r>
                <a:r>
                  <a:rPr lang="en-US" i="1" spc="25" dirty="0">
                    <a:solidFill>
                      <a:schemeClr val="tx1"/>
                    </a:solidFill>
                  </a:rPr>
                  <a:t>g</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baseline="29629" dirty="0">
                    <a:solidFill>
                      <a:schemeClr val="tx1"/>
                    </a:solidFill>
                  </a:rPr>
                  <a:t>2</a:t>
                </a:r>
                <a:r>
                  <a:rPr lang="en-US" spc="120" baseline="29629" dirty="0">
                    <a:solidFill>
                      <a:schemeClr val="tx1"/>
                    </a:solidFill>
                  </a:rPr>
                  <a:t> </a:t>
                </a:r>
                <a:r>
                  <a:rPr lang="en-US" spc="-25" dirty="0">
                    <a:solidFill>
                      <a:schemeClr val="tx1"/>
                    </a:solidFill>
                  </a:rPr>
                  <a:t>−</a:t>
                </a:r>
                <a:r>
                  <a:rPr lang="en-US" spc="-95" dirty="0">
                    <a:solidFill>
                      <a:schemeClr val="tx1"/>
                    </a:solidFill>
                  </a:rPr>
                  <a:t> </a:t>
                </a:r>
                <a:r>
                  <a:rPr lang="en-US" spc="20" dirty="0">
                    <a:solidFill>
                      <a:schemeClr val="tx1"/>
                    </a:solidFill>
                  </a:rPr>
                  <a:t>5</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7</a:t>
                </a:r>
                <a:r>
                  <a:rPr lang="en-US" spc="-5" dirty="0">
                    <a:solidFill>
                      <a:schemeClr val="tx1"/>
                    </a:solidFill>
                  </a:rPr>
                  <a:t>)</a:t>
                </a:r>
                <a:r>
                  <a:rPr lang="en-US" spc="-30" dirty="0">
                    <a:solidFill>
                      <a:schemeClr val="tx1"/>
                    </a:solidFill>
                  </a:rPr>
                  <a:t> </a:t>
                </a:r>
                <a:r>
                  <a:rPr lang="en-US" spc="-25" dirty="0">
                    <a:solidFill>
                      <a:schemeClr val="tx1"/>
                    </a:solidFill>
                  </a:rPr>
                  <a:t>−</a:t>
                </a:r>
                <a:r>
                  <a:rPr lang="en-US" spc="-95" dirty="0">
                    <a:solidFill>
                      <a:schemeClr val="tx1"/>
                    </a:solidFill>
                  </a:rPr>
                  <a:t> </a:t>
                </a:r>
                <a:r>
                  <a:rPr lang="en-US" spc="20" dirty="0">
                    <a:solidFill>
                      <a:schemeClr val="tx1"/>
                    </a:solidFill>
                  </a:rPr>
                  <a:t>(</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12</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baseline="29629" dirty="0">
                    <a:solidFill>
                      <a:schemeClr val="tx1"/>
                    </a:solidFill>
                  </a:rPr>
                  <a:t>2</a:t>
                </a:r>
                <a:r>
                  <a:rPr lang="en-US" spc="120" baseline="29629" dirty="0">
                    <a:solidFill>
                      <a:schemeClr val="tx1"/>
                    </a:solidFill>
                  </a:rPr>
                  <a:t> </a:t>
                </a:r>
                <a:r>
                  <a:rPr lang="en-US" spc="-25" dirty="0">
                    <a:solidFill>
                      <a:schemeClr val="tx1"/>
                    </a:solidFill>
                  </a:rPr>
                  <a:t>−</a:t>
                </a:r>
                <a:r>
                  <a:rPr lang="en-US" spc="-95" dirty="0">
                    <a:solidFill>
                      <a:schemeClr val="tx1"/>
                    </a:solidFill>
                  </a:rPr>
                  <a:t> </a:t>
                </a:r>
                <a:r>
                  <a:rPr lang="en-US" spc="20" dirty="0">
                    <a:solidFill>
                      <a:schemeClr val="tx1"/>
                    </a:solidFill>
                  </a:rPr>
                  <a:t>6</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5</a:t>
                </a:r>
                <a:r>
                  <a:rPr lang="en-US" spc="25" dirty="0">
                    <a:solidFill>
                      <a:schemeClr val="tx1"/>
                    </a:solidFill>
                  </a:rPr>
                  <a:t> </a:t>
                </a:r>
                <a:r>
                  <a:rPr lang="en-US" spc="-25" dirty="0">
                    <a:solidFill>
                      <a:schemeClr val="tx1"/>
                    </a:solidFill>
                  </a:rPr>
                  <a:t>=</a:t>
                </a:r>
                <a:r>
                  <a:rPr lang="en-US" spc="-40" dirty="0">
                    <a:solidFill>
                      <a:schemeClr val="tx1"/>
                    </a:solidFill>
                  </a:rPr>
                  <a:t> </a:t>
                </a:r>
                <a:r>
                  <a:rPr lang="en-US" spc="20" dirty="0">
                    <a:solidFill>
                      <a:schemeClr val="tx1"/>
                    </a:solidFill>
                  </a:rPr>
                  <a:t>(</a:t>
                </a:r>
                <a:r>
                  <a:rPr lang="en-US" i="1" spc="-5" dirty="0">
                    <a:solidFill>
                      <a:schemeClr val="tx1"/>
                    </a:solidFill>
                  </a:rPr>
                  <a:t>x</a:t>
                </a:r>
                <a:r>
                  <a:rPr lang="en-US" i="1" spc="55"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1)</a:t>
                </a:r>
                <a:r>
                  <a:rPr lang="en-US" spc="20" dirty="0">
                    <a:solidFill>
                      <a:schemeClr val="tx1"/>
                    </a:solidFill>
                  </a:rPr>
                  <a:t>(</a:t>
                </a:r>
                <a:r>
                  <a:rPr lang="en-US" i="1" spc="-5" dirty="0">
                    <a:solidFill>
                      <a:schemeClr val="tx1"/>
                    </a:solidFill>
                  </a:rPr>
                  <a:t>x</a:t>
                </a:r>
                <a:r>
                  <a:rPr lang="en-US" i="1" spc="55"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5) = 0</a:t>
                </a:r>
                <a:r>
                  <a:rPr lang="en-US" spc="-5" dirty="0">
                    <a:solidFill>
                      <a:schemeClr val="tx1"/>
                    </a:solidFill>
                  </a:rPr>
                  <a:t> </a:t>
                </a:r>
                <a:endParaRPr lang="en-US" dirty="0">
                  <a:solidFill>
                    <a:schemeClr val="tx1"/>
                  </a:solidFill>
                </a:endParaRPr>
              </a:p>
              <a:p>
                <a:pPr marL="36900" indent="0">
                  <a:lnSpc>
                    <a:spcPct val="100000"/>
                  </a:lnSpc>
                  <a:buNone/>
                </a:pPr>
                <a:r>
                  <a:rPr lang="en-US" spc="-5" dirty="0">
                    <a:solidFill>
                      <a:schemeClr val="tx1"/>
                    </a:solidFill>
                  </a:rPr>
                  <a:t>that is, </a:t>
                </a:r>
                <a:r>
                  <a:rPr lang="en-US" spc="-10" dirty="0">
                    <a:solidFill>
                      <a:schemeClr val="tx1"/>
                    </a:solidFill>
                  </a:rPr>
                  <a:t>a</a:t>
                </a:r>
                <a:r>
                  <a:rPr lang="en-US" spc="-5" dirty="0">
                    <a:solidFill>
                      <a:schemeClr val="tx1"/>
                    </a:solidFill>
                  </a:rPr>
                  <a:t>t</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 </a:t>
                </a:r>
                <a:r>
                  <a:rPr lang="en-US" spc="-10" dirty="0">
                    <a:solidFill>
                      <a:schemeClr val="tx1"/>
                    </a:solidFill>
                  </a:rPr>
                  <a:t>an</a:t>
                </a:r>
                <a:r>
                  <a:rPr lang="en-US" spc="-5" dirty="0">
                    <a:solidFill>
                      <a:schemeClr val="tx1"/>
                    </a:solidFill>
                  </a:rPr>
                  <a:t>d</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5. We</a:t>
                </a:r>
                <a:r>
                  <a:rPr lang="en-US" spc="-5" dirty="0">
                    <a:solidFill>
                      <a:schemeClr val="tx1"/>
                    </a:solidFill>
                  </a:rPr>
                  <a:t> see that</a:t>
                </a:r>
                <a:r>
                  <a:rPr lang="en-US" dirty="0">
                    <a:solidFill>
                      <a:schemeClr val="tx1"/>
                    </a:solidFill>
                  </a:rPr>
                  <a:t> </a:t>
                </a:r>
                <a:r>
                  <a:rPr lang="en-US" spc="-35"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30" dirty="0">
                    <a:solidFill>
                      <a:schemeClr val="tx1"/>
                    </a:solidFill>
                  </a:rPr>
                  <a:t> </a:t>
                </a:r>
                <a:r>
                  <a:rPr lang="en-US" spc="-25" dirty="0">
                    <a:solidFill>
                      <a:schemeClr val="tx1"/>
                    </a:solidFill>
                  </a:rPr>
                  <a:t>−</a:t>
                </a:r>
                <a:r>
                  <a:rPr lang="en-US" spc="-75" dirty="0">
                    <a:solidFill>
                      <a:schemeClr val="tx1"/>
                    </a:solidFill>
                  </a:rPr>
                  <a:t> </a:t>
                </a:r>
                <a:r>
                  <a:rPr lang="en-US" i="1" spc="25" dirty="0">
                    <a:solidFill>
                      <a:schemeClr val="tx1"/>
                    </a:solidFill>
                  </a:rPr>
                  <a:t>g</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50" dirty="0">
                    <a:solidFill>
                      <a:schemeClr val="tx1"/>
                    </a:solidFill>
                  </a:rPr>
                  <a:t>≤</a:t>
                </a:r>
                <a:r>
                  <a:rPr lang="en-US" spc="-40" dirty="0">
                    <a:solidFill>
                      <a:schemeClr val="tx1"/>
                    </a:solidFill>
                  </a:rPr>
                  <a:t> </a:t>
                </a:r>
                <a:r>
                  <a:rPr lang="en-US" spc="-5" dirty="0">
                    <a:solidFill>
                      <a:schemeClr val="tx1"/>
                    </a:solidFill>
                  </a:rPr>
                  <a:t>0 for 1</a:t>
                </a:r>
                <a:r>
                  <a:rPr lang="en-US" spc="25" dirty="0">
                    <a:solidFill>
                      <a:schemeClr val="tx1"/>
                    </a:solidFill>
                  </a:rPr>
                  <a:t> </a:t>
                </a:r>
                <a:r>
                  <a:rPr lang="en-US" spc="-50" dirty="0">
                    <a:solidFill>
                      <a:schemeClr val="tx1"/>
                    </a:solidFill>
                  </a:rPr>
                  <a:t>≤</a:t>
                </a:r>
                <a:r>
                  <a:rPr lang="en-US" spc="-15" dirty="0">
                    <a:solidFill>
                      <a:schemeClr val="tx1"/>
                    </a:solidFill>
                  </a:rPr>
                  <a:t> </a:t>
                </a:r>
                <a:r>
                  <a:rPr lang="en-US" i="1" spc="-5" dirty="0">
                    <a:solidFill>
                      <a:schemeClr val="tx1"/>
                    </a:solidFill>
                  </a:rPr>
                  <a:t>x</a:t>
                </a:r>
                <a:r>
                  <a:rPr lang="en-US" i="1" spc="114"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5.</a:t>
                </a:r>
              </a:p>
              <a:p>
                <a:pPr marL="36900" indent="0">
                  <a:lnSpc>
                    <a:spcPct val="100000"/>
                  </a:lnSpc>
                  <a:buNone/>
                </a:pPr>
                <a:r>
                  <a:rPr lang="en-US" spc="-10" dirty="0">
                    <a:solidFill>
                      <a:schemeClr val="tx1"/>
                    </a:solidFill>
                  </a:rPr>
                  <a:t>Thus,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50" dirty="0">
                    <a:solidFill>
                      <a:schemeClr val="tx1"/>
                    </a:solidFill>
                  </a:rPr>
                  <a:t>≥</a:t>
                </a:r>
                <a:r>
                  <a:rPr lang="en-US" spc="-20" dirty="0">
                    <a:solidFill>
                      <a:schemeClr val="tx1"/>
                    </a:solidFill>
                  </a:rPr>
                  <a:t> </a:t>
                </a:r>
                <a:r>
                  <a:rPr lang="en-US" i="1" spc="25" dirty="0">
                    <a:solidFill>
                      <a:schemeClr val="tx1"/>
                    </a:solidFill>
                  </a:rPr>
                  <a:t>g</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 </a:t>
                </a:r>
                <a:r>
                  <a:rPr lang="en-US" spc="-10" dirty="0">
                    <a:solidFill>
                      <a:schemeClr val="tx1"/>
                    </a:solidFill>
                  </a:rPr>
                  <a:t>o</a:t>
                </a:r>
                <a:r>
                  <a:rPr lang="en-US" spc="-5" dirty="0">
                    <a:solidFill>
                      <a:schemeClr val="tx1"/>
                    </a:solidFill>
                  </a:rPr>
                  <a:t>n [</a:t>
                </a:r>
                <a:r>
                  <a:rPr lang="en-US" spc="-30" dirty="0">
                    <a:solidFill>
                      <a:schemeClr val="tx1"/>
                    </a:solidFill>
                  </a:rPr>
                  <a:t>−</a:t>
                </a:r>
                <a:r>
                  <a:rPr lang="en-US" spc="-10" dirty="0">
                    <a:solidFill>
                      <a:schemeClr val="tx1"/>
                    </a:solidFill>
                  </a:rPr>
                  <a:t>2</a:t>
                </a:r>
                <a:r>
                  <a:rPr lang="en-US" spc="-5" dirty="0">
                    <a:solidFill>
                      <a:schemeClr val="tx1"/>
                    </a:solidFill>
                  </a:rPr>
                  <a:t>,</a:t>
                </a:r>
                <a:r>
                  <a:rPr lang="en-US" spc="-85" dirty="0">
                    <a:solidFill>
                      <a:schemeClr val="tx1"/>
                    </a:solidFill>
                  </a:rPr>
                  <a:t> </a:t>
                </a:r>
                <a:r>
                  <a:rPr lang="en-US" spc="-10" dirty="0">
                    <a:solidFill>
                      <a:schemeClr val="tx1"/>
                    </a:solidFill>
                  </a:rPr>
                  <a:t>1</a:t>
                </a:r>
                <a:r>
                  <a:rPr lang="en-US" spc="-5" dirty="0">
                    <a:solidFill>
                      <a:schemeClr val="tx1"/>
                    </a:solidFill>
                  </a:rPr>
                  <a:t>]  </a:t>
                </a:r>
                <a:r>
                  <a:rPr lang="en-US" spc="-10" dirty="0">
                    <a:solidFill>
                      <a:schemeClr val="tx1"/>
                    </a:solidFill>
                  </a:rPr>
                  <a:t>an</a:t>
                </a:r>
                <a:r>
                  <a:rPr lang="en-US" spc="-5" dirty="0">
                    <a:solidFill>
                      <a:schemeClr val="tx1"/>
                    </a:solidFill>
                  </a:rPr>
                  <a:t>d </a:t>
                </a:r>
                <a:r>
                  <a:rPr lang="en-US" i="1" spc="25" dirty="0">
                    <a:solidFill>
                      <a:schemeClr val="tx1"/>
                    </a:solidFill>
                  </a:rPr>
                  <a:t>g</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a:t>
                </a:r>
                <a:r>
                  <a:rPr lang="en-US" spc="25" dirty="0">
                    <a:solidFill>
                      <a:schemeClr val="tx1"/>
                    </a:solidFill>
                  </a:rPr>
                  <a:t> </a:t>
                </a:r>
                <a:r>
                  <a:rPr lang="en-US" spc="-50" dirty="0">
                    <a:solidFill>
                      <a:schemeClr val="tx1"/>
                    </a:solidFill>
                  </a:rPr>
                  <a:t>≥</a:t>
                </a:r>
                <a:r>
                  <a:rPr lang="en-US" dirty="0">
                    <a:solidFill>
                      <a:schemeClr val="tx1"/>
                    </a:solidFill>
                  </a:rPr>
                  <a:t> </a:t>
                </a:r>
                <a:r>
                  <a:rPr lang="en-US" spc="-140" dirty="0">
                    <a:solidFill>
                      <a:schemeClr val="tx1"/>
                    </a:solidFill>
                  </a:rPr>
                  <a:t> </a:t>
                </a:r>
                <a:r>
                  <a:rPr lang="en-US" i="1" spc="-5" dirty="0">
                    <a:solidFill>
                      <a:schemeClr val="tx1"/>
                    </a:solidFill>
                  </a:rPr>
                  <a:t>f</a:t>
                </a:r>
                <a:r>
                  <a:rPr lang="en-US" i="1" spc="-45" dirty="0">
                    <a:solidFill>
                      <a:schemeClr val="tx1"/>
                    </a:solidFill>
                  </a:rPr>
                  <a:t> </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 </a:t>
                </a:r>
                <a:r>
                  <a:rPr lang="en-US" spc="-10" dirty="0">
                    <a:solidFill>
                      <a:schemeClr val="tx1"/>
                    </a:solidFill>
                  </a:rPr>
                  <a:t>o</a:t>
                </a:r>
                <a:r>
                  <a:rPr lang="en-US" spc="-5" dirty="0">
                    <a:solidFill>
                      <a:schemeClr val="tx1"/>
                    </a:solidFill>
                  </a:rPr>
                  <a:t>n [1,</a:t>
                </a:r>
                <a:r>
                  <a:rPr lang="en-US" spc="-85" dirty="0">
                    <a:solidFill>
                      <a:schemeClr val="tx1"/>
                    </a:solidFill>
                  </a:rPr>
                  <a:t> </a:t>
                </a:r>
                <a:r>
                  <a:rPr lang="en-US" spc="-10" dirty="0">
                    <a:solidFill>
                      <a:schemeClr val="tx1"/>
                    </a:solidFill>
                  </a:rPr>
                  <a:t>5</a:t>
                </a:r>
                <a:r>
                  <a:rPr lang="en-US" spc="-5" dirty="0">
                    <a:solidFill>
                      <a:schemeClr val="tx1"/>
                    </a:solidFill>
                  </a:rPr>
                  <a:t>]. This</a:t>
                </a:r>
                <a:r>
                  <a:rPr lang="en-US" spc="-35" dirty="0">
                    <a:solidFill>
                      <a:schemeClr val="tx1"/>
                    </a:solidFill>
                  </a:rPr>
                  <a:t> </a:t>
                </a:r>
                <a:r>
                  <a:rPr lang="en-US" spc="-5" dirty="0">
                    <a:solidFill>
                      <a:schemeClr val="tx1"/>
                    </a:solidFill>
                  </a:rPr>
                  <a:t>tells</a:t>
                </a:r>
                <a:r>
                  <a:rPr lang="en-US" spc="-35" dirty="0">
                    <a:solidFill>
                      <a:schemeClr val="tx1"/>
                    </a:solidFill>
                  </a:rPr>
                  <a:t> </a:t>
                </a:r>
                <a:r>
                  <a:rPr lang="en-US" spc="-5" dirty="0">
                    <a:solidFill>
                      <a:schemeClr val="tx1"/>
                    </a:solidFill>
                  </a:rPr>
                  <a:t>us</a:t>
                </a:r>
                <a:r>
                  <a:rPr lang="en-US" spc="-35" dirty="0">
                    <a:solidFill>
                      <a:schemeClr val="tx1"/>
                    </a:solidFill>
                  </a:rPr>
                  <a:t> to </a:t>
                </a:r>
                <a:r>
                  <a:rPr lang="en-US" spc="-5" dirty="0">
                    <a:solidFill>
                      <a:schemeClr val="tx1"/>
                    </a:solidFill>
                  </a:rPr>
                  <a:t>write the </a:t>
                </a:r>
                <a:r>
                  <a:rPr lang="en-US" spc="-10" dirty="0">
                    <a:solidFill>
                      <a:schemeClr val="tx1"/>
                    </a:solidFill>
                  </a:rPr>
                  <a:t>a</a:t>
                </a:r>
                <a:r>
                  <a:rPr lang="en-US" spc="-5" dirty="0">
                    <a:solidFill>
                      <a:schemeClr val="tx1"/>
                    </a:solidFill>
                  </a:rPr>
                  <a:t>rea  </a:t>
                </a:r>
                <a:r>
                  <a:rPr lang="en-US" i="1" spc="-5" dirty="0">
                    <a:solidFill>
                      <a:schemeClr val="tx1"/>
                    </a:solidFill>
                  </a:rPr>
                  <a:t>A  </a:t>
                </a:r>
                <a:r>
                  <a:rPr lang="en-US" spc="-10" dirty="0">
                    <a:solidFill>
                      <a:schemeClr val="tx1"/>
                    </a:solidFill>
                  </a:rPr>
                  <a:t>a</a:t>
                </a:r>
                <a:r>
                  <a:rPr lang="en-US" spc="-5" dirty="0">
                    <a:solidFill>
                      <a:schemeClr val="tx1"/>
                    </a:solidFill>
                  </a:rPr>
                  <a:t>s a </a:t>
                </a:r>
                <a:r>
                  <a:rPr lang="en-US" spc="-10" dirty="0">
                    <a:solidFill>
                      <a:schemeClr val="tx1"/>
                    </a:solidFill>
                  </a:rPr>
                  <a:t>sum</a:t>
                </a:r>
                <a:r>
                  <a:rPr lang="en-US" spc="-5" dirty="0">
                    <a:solidFill>
                      <a:schemeClr val="tx1"/>
                    </a:solidFill>
                  </a:rPr>
                  <a:t> </a:t>
                </a:r>
                <a:r>
                  <a:rPr lang="en-US" spc="-10" dirty="0">
                    <a:solidFill>
                      <a:schemeClr val="tx1"/>
                    </a:solidFill>
                  </a:rPr>
                  <a:t>o</a:t>
                </a:r>
                <a:r>
                  <a:rPr lang="en-US" spc="-5" dirty="0">
                    <a:solidFill>
                      <a:schemeClr val="tx1"/>
                    </a:solidFill>
                  </a:rPr>
                  <a:t>f integrals</a:t>
                </a:r>
                <a:r>
                  <a:rPr lang="en-US" dirty="0">
                    <a:solidFill>
                      <a:schemeClr val="tx1"/>
                    </a:solidFill>
                  </a:rPr>
                  <a:t> </a:t>
                </a:r>
                <a:r>
                  <a:rPr lang="en-US" spc="-5" dirty="0">
                    <a:solidFill>
                      <a:schemeClr val="tx1"/>
                    </a:solidFill>
                  </a:rPr>
                  <a:t>over the two intervals:</a:t>
                </a:r>
                <a:endParaRPr lang="en-US" dirty="0">
                  <a:solidFill>
                    <a:schemeClr val="tx1"/>
                  </a:solidFill>
                </a:endParaRPr>
              </a:p>
              <a:p>
                <a:pPr marL="36900" indent="0" algn="ctr">
                  <a:lnSpc>
                    <a:spcPct val="100000"/>
                  </a:lnSpc>
                  <a:buNone/>
                </a:pP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2</m:t>
                        </m:r>
                      </m:sub>
                      <m:sup>
                        <m:r>
                          <a:rPr lang="en-US" b="0" i="1" smtClean="0">
                            <a:solidFill>
                              <a:schemeClr val="tx1"/>
                            </a:solidFill>
                            <a:latin typeface="Cambria Math" panose="02040503050406030204" pitchFamily="18" charset="0"/>
                            <a:cs typeface="Times New Roman"/>
                          </a:rPr>
                          <m:t>1</m:t>
                        </m:r>
                      </m:sup>
                      <m:e>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𝑔</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2</m:t>
                        </m:r>
                      </m:sub>
                      <m:sup>
                        <m:r>
                          <a:rPr lang="en-US" b="0" i="1" smtClean="0">
                            <a:solidFill>
                              <a:schemeClr val="tx1"/>
                            </a:solidFill>
                            <a:latin typeface="Cambria Math" panose="02040503050406030204" pitchFamily="18" charset="0"/>
                            <a:cs typeface="Times New Roman"/>
                          </a:rPr>
                          <m:t>1</m:t>
                        </m:r>
                      </m:sup>
                      <m:e>
                        <m:r>
                          <a:rPr lang="en-US" b="0" i="1" smtClean="0">
                            <a:solidFill>
                              <a:schemeClr val="tx1"/>
                            </a:solidFill>
                            <a:latin typeface="Cambria Math" panose="02040503050406030204" pitchFamily="18" charset="0"/>
                            <a:cs typeface="Times New Roman"/>
                          </a:rPr>
                          <m:t>(</m:t>
                        </m:r>
                      </m:e>
                    </m:nary>
                    <m:r>
                      <m:rPr>
                        <m:nor/>
                      </m:rPr>
                      <a:rPr lang="en-US" i="1" spc="-5" dirty="0">
                        <a:solidFill>
                          <a:schemeClr val="tx1"/>
                        </a:solidFill>
                      </a:rPr>
                      <m:t>x</m:t>
                    </m:r>
                    <m:r>
                      <m:rPr>
                        <m:nor/>
                      </m:rPr>
                      <a:rPr lang="en-US" i="1" spc="-165" dirty="0">
                        <a:solidFill>
                          <a:schemeClr val="tx1"/>
                        </a:solidFill>
                      </a:rPr>
                      <m:t> </m:t>
                    </m:r>
                    <m:r>
                      <m:rPr>
                        <m:nor/>
                      </m:rPr>
                      <a:rPr lang="en-US" baseline="29629" dirty="0">
                        <a:solidFill>
                          <a:schemeClr val="tx1"/>
                        </a:solidFill>
                      </a:rPr>
                      <m:t>2</m:t>
                    </m:r>
                    <m:r>
                      <m:rPr>
                        <m:nor/>
                      </m:rPr>
                      <a:rPr lang="en-US" spc="120" baseline="29629"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20" dirty="0">
                        <a:solidFill>
                          <a:schemeClr val="tx1"/>
                        </a:solidFill>
                      </a:rPr>
                      <m:t>6</m:t>
                    </m:r>
                    <m:r>
                      <m:rPr>
                        <m:nor/>
                      </m:rPr>
                      <a:rPr lang="en-US" i="1" spc="-5" dirty="0">
                        <a:solidFill>
                          <a:schemeClr val="tx1"/>
                        </a:solidFill>
                      </a:rPr>
                      <m:t>x</m:t>
                    </m:r>
                    <m:r>
                      <m:rPr>
                        <m:nor/>
                      </m:rPr>
                      <a:rPr lang="en-US" i="1" spc="6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5" dirty="0">
                        <a:solidFill>
                          <a:schemeClr val="tx1"/>
                        </a:solidFill>
                      </a:rPr>
                      <m:t>5</m:t>
                    </m:r>
                    <m:r>
                      <m:rPr>
                        <m:nor/>
                      </m:rPr>
                      <a:rPr lang="en-US" b="0" i="0" spc="-5" dirty="0" smtClean="0">
                        <a:solidFill>
                          <a:schemeClr val="tx1"/>
                        </a:solidFill>
                      </a:rPr>
                      <m:t>)</m:t>
                    </m:r>
                    <m:r>
                      <m:rPr>
                        <m:nor/>
                      </m:rPr>
                      <a:rPr lang="en-US" b="0" i="1" spc="-5" dirty="0" smtClean="0">
                        <a:solidFill>
                          <a:schemeClr val="tx1"/>
                        </a:solidFill>
                      </a:rPr>
                      <m:t>dx</m:t>
                    </m:r>
                    <m:r>
                      <m:rPr>
                        <m:nor/>
                      </m:rPr>
                      <a:rPr lang="en-US" b="0" i="1" spc="-5" dirty="0" smtClean="0">
                        <a:solidFill>
                          <a:schemeClr val="tx1"/>
                        </a:solidFill>
                      </a:rPr>
                      <m:t> = </m:t>
                    </m:r>
                    <m:r>
                      <m:rPr>
                        <m:nor/>
                      </m:rPr>
                      <a:rPr lang="en-US" b="0" i="0" spc="-5" dirty="0" smtClean="0">
                        <a:solidFill>
                          <a:schemeClr val="tx1"/>
                        </a:solidFill>
                      </a:rPr>
                      <m:t>(</m:t>
                    </m:r>
                    <m:f>
                      <m:fPr>
                        <m:ctrlPr>
                          <a:rPr lang="en-US" b="0" i="1" spc="-5" dirty="0" smtClean="0">
                            <a:solidFill>
                              <a:schemeClr val="tx1"/>
                            </a:solidFill>
                            <a:latin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cs typeface="Times New Roman"/>
                          </a:rPr>
                          <m:t>1</m:t>
                        </m:r>
                      </m:num>
                      <m:den>
                        <m:r>
                          <a:rPr lang="en-US" b="0" i="1" spc="-5" dirty="0" smtClean="0">
                            <a:solidFill>
                              <a:schemeClr val="tx1"/>
                            </a:solidFill>
                            <a:latin typeface="Cambria Math" panose="02040503050406030204" pitchFamily="18" charset="0"/>
                            <a:cs typeface="Times New Roman"/>
                          </a:rPr>
                          <m:t>3</m:t>
                        </m:r>
                      </m:den>
                    </m:f>
                    <m:sSup>
                      <m:sSupPr>
                        <m:ctrlPr>
                          <a:rPr lang="en-US" b="0" i="1" spc="-5" dirty="0" smtClean="0">
                            <a:solidFill>
                              <a:schemeClr val="tx1"/>
                            </a:solidFill>
                            <a:latin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cs typeface="Times New Roman"/>
                          </a:rPr>
                          <m:t>𝑥</m:t>
                        </m:r>
                      </m:e>
                      <m:sup>
                        <m:r>
                          <a:rPr lang="en-US" b="0" i="1" spc="-5" dirty="0" smtClean="0">
                            <a:solidFill>
                              <a:schemeClr val="tx1"/>
                            </a:solidFill>
                            <a:latin typeface="Cambria Math" panose="02040503050406030204" pitchFamily="18" charset="0"/>
                            <a:cs typeface="Times New Roman"/>
                          </a:rPr>
                          <m:t>3</m:t>
                        </m:r>
                      </m:sup>
                    </m:sSup>
                    <m:r>
                      <a:rPr lang="en-US" b="0" i="1" spc="-5" dirty="0" smtClean="0">
                        <a:solidFill>
                          <a:schemeClr val="tx1"/>
                        </a:solidFill>
                        <a:latin typeface="Cambria Math" panose="02040503050406030204" pitchFamily="18" charset="0"/>
                        <a:cs typeface="Times New Roman"/>
                      </a:rPr>
                      <m:t>−3</m:t>
                    </m:r>
                    <m:sSup>
                      <m:sSupPr>
                        <m:ctrlPr>
                          <a:rPr lang="en-US" b="0" i="1" spc="-5" dirty="0" smtClean="0">
                            <a:solidFill>
                              <a:schemeClr val="tx1"/>
                            </a:solidFill>
                            <a:latin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cs typeface="Times New Roman"/>
                          </a:rPr>
                          <m:t>𝑥</m:t>
                        </m:r>
                      </m:e>
                      <m:sup>
                        <m:r>
                          <a:rPr lang="en-US" b="0" i="1" spc="-5" dirty="0" smtClean="0">
                            <a:solidFill>
                              <a:schemeClr val="tx1"/>
                            </a:solidFill>
                            <a:latin typeface="Cambria Math" panose="02040503050406030204" pitchFamily="18" charset="0"/>
                            <a:cs typeface="Times New Roman"/>
                          </a:rPr>
                          <m:t>2</m:t>
                        </m:r>
                      </m:sup>
                    </m:sSup>
                    <m:r>
                      <a:rPr lang="en-US" b="0" i="1" spc="-5" dirty="0" smtClean="0">
                        <a:solidFill>
                          <a:schemeClr val="tx1"/>
                        </a:solidFill>
                        <a:latin typeface="Cambria Math" panose="02040503050406030204" pitchFamily="18" charset="0"/>
                        <a:cs typeface="Times New Roman"/>
                      </a:rPr>
                      <m:t>+5</m:t>
                    </m:r>
                    <m:r>
                      <a:rPr lang="en-US" b="0" i="1" spc="-5" dirty="0" smtClean="0">
                        <a:solidFill>
                          <a:schemeClr val="tx1"/>
                        </a:solidFill>
                        <a:latin typeface="Cambria Math" panose="02040503050406030204" pitchFamily="18" charset="0"/>
                        <a:cs typeface="Times New Roman"/>
                      </a:rPr>
                      <m:t>𝑥</m:t>
                    </m:r>
                    <m:r>
                      <a:rPr lang="en-US" b="0" i="1" spc="-5" dirty="0" smtClean="0">
                        <a:solidFill>
                          <a:schemeClr val="tx1"/>
                        </a:solidFill>
                        <a:latin typeface="Cambria Math" panose="02040503050406030204" pitchFamily="18" charset="0"/>
                        <a:cs typeface="Times New Roman"/>
                      </a:rPr>
                      <m:t>)</m:t>
                    </m:r>
                    <m:sSubSup>
                      <m:sSubSupPr>
                        <m:ctrlPr>
                          <a:rPr lang="en-US" b="0" i="1" spc="-5" dirty="0" smtClean="0">
                            <a:solidFill>
                              <a:schemeClr val="tx1"/>
                            </a:solidFill>
                            <a:latin typeface="Cambria Math" panose="02040503050406030204" pitchFamily="18" charset="0"/>
                            <a:cs typeface="Times New Roman"/>
                          </a:rPr>
                        </m:ctrlPr>
                      </m:sSubSupPr>
                      <m:e>
                        <m:r>
                          <a:rPr lang="en-US" b="0" i="1" spc="-5" dirty="0" smtClean="0">
                            <a:solidFill>
                              <a:schemeClr val="tx1"/>
                            </a:solidFill>
                            <a:latin typeface="Cambria Math" panose="02040503050406030204" pitchFamily="18" charset="0"/>
                            <a:cs typeface="Times New Roman"/>
                          </a:rPr>
                          <m:t>|</m:t>
                        </m:r>
                      </m:e>
                      <m:sub>
                        <m:r>
                          <a:rPr lang="en-US" b="0" i="1" spc="-5" dirty="0" smtClean="0">
                            <a:solidFill>
                              <a:schemeClr val="tx1"/>
                            </a:solidFill>
                            <a:latin typeface="Cambria Math" panose="02040503050406030204" pitchFamily="18" charset="0"/>
                            <a:cs typeface="Times New Roman"/>
                          </a:rPr>
                          <m:t>−2</m:t>
                        </m:r>
                      </m:sub>
                      <m:sup>
                        <m:r>
                          <a:rPr lang="en-US" b="0" i="1" spc="-5" dirty="0" smtClean="0">
                            <a:solidFill>
                              <a:schemeClr val="tx1"/>
                            </a:solidFill>
                            <a:latin typeface="Cambria Math" panose="02040503050406030204" pitchFamily="18" charset="0"/>
                            <a:cs typeface="Times New Roman"/>
                          </a:rPr>
                          <m:t>1</m:t>
                        </m:r>
                      </m:sup>
                    </m:sSubSup>
                    <m:r>
                      <a:rPr lang="en-US" b="0" i="1" spc="-5" dirty="0" smtClean="0">
                        <a:solidFill>
                          <a:schemeClr val="tx1"/>
                        </a:solidFill>
                        <a:latin typeface="Cambria Math" panose="02040503050406030204" pitchFamily="18" charset="0"/>
                        <a:cs typeface="Times New Roman"/>
                      </a:rPr>
                      <m:t>=</m:t>
                    </m:r>
                    <m:f>
                      <m:fPr>
                        <m:ctrlPr>
                          <a:rPr lang="en-US" b="0" i="1" spc="-5" dirty="0" smtClean="0">
                            <a:solidFill>
                              <a:schemeClr val="tx1"/>
                            </a:solidFill>
                            <a:latin typeface="Cambria Math" panose="02040503050406030204" pitchFamily="18" charset="0"/>
                            <a:cs typeface="Times New Roman"/>
                          </a:rPr>
                        </m:ctrlPr>
                      </m:fPr>
                      <m:num>
                        <m:r>
                          <a:rPr lang="en-US" b="0" i="1" spc="-5" dirty="0" smtClean="0">
                            <a:solidFill>
                              <a:schemeClr val="tx1"/>
                            </a:solidFill>
                            <a:latin typeface="Cambria Math" panose="02040503050406030204" pitchFamily="18" charset="0"/>
                            <a:cs typeface="Times New Roman"/>
                          </a:rPr>
                          <m:t>81</m:t>
                        </m:r>
                      </m:num>
                      <m:den>
                        <m:r>
                          <a:rPr lang="en-US" b="0" i="1" spc="-5" dirty="0" smtClean="0">
                            <a:solidFill>
                              <a:schemeClr val="tx1"/>
                            </a:solidFill>
                            <a:latin typeface="Cambria Math" panose="02040503050406030204" pitchFamily="18" charset="0"/>
                            <a:cs typeface="Times New Roman"/>
                          </a:rPr>
                          <m:t>3</m:t>
                        </m:r>
                      </m:den>
                    </m:f>
                  </m:oMath>
                </a14:m>
                <a:r>
                  <a:rPr lang="en-US" dirty="0">
                    <a:solidFill>
                      <a:schemeClr val="tx1"/>
                    </a:solidFill>
                  </a:rPr>
                  <a:t> </a:t>
                </a:r>
              </a:p>
              <a:p>
                <a:pPr marL="36900" indent="0" algn="ctr">
                  <a:lnSpc>
                    <a:spcPct val="100000"/>
                  </a:lnSpc>
                  <a:buNone/>
                </a:pPr>
                <a14:m>
                  <m:oMath xmlns:m="http://schemas.openxmlformats.org/officeDocument/2006/math">
                    <m:nary>
                      <m:naryPr>
                        <m:ctrlPr>
                          <a:rPr lang="en-US"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5</m:t>
                        </m:r>
                      </m:sup>
                      <m:e>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𝑔</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𝑓</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e>
                        </m:d>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5</m:t>
                        </m:r>
                      </m:sup>
                      <m:e>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+6</m:t>
                        </m:r>
                        <m:r>
                          <a:rPr lang="en-US" b="0" i="1" smtClean="0">
                            <a:solidFill>
                              <a:schemeClr val="tx1"/>
                            </a:solidFill>
                            <a:latin typeface="Cambria Math" panose="02040503050406030204" pitchFamily="18" charset="0"/>
                            <a:cs typeface="Times New Roman"/>
                          </a:rPr>
                          <m:t>𝑥</m:t>
                        </m:r>
                        <m:r>
                          <a:rPr lang="en-US" b="0" i="1" smtClean="0">
                            <a:solidFill>
                              <a:schemeClr val="tx1"/>
                            </a:solidFill>
                            <a:latin typeface="Cambria Math" panose="02040503050406030204" pitchFamily="18" charset="0"/>
                            <a:cs typeface="Times New Roman"/>
                          </a:rPr>
                          <m:t>−5)</m:t>
                        </m:r>
                      </m:e>
                    </m:nary>
                    <m:r>
                      <a:rPr lang="en-US" b="0" i="1" smtClean="0">
                        <a:solidFill>
                          <a:schemeClr val="tx1"/>
                        </a:solidFill>
                        <a:latin typeface="Cambria Math" panose="02040503050406030204" pitchFamily="18" charset="0"/>
                        <a:cs typeface="Times New Roman"/>
                      </a:rPr>
                      <m:t>𝑑𝑥</m:t>
                    </m:r>
                    <m:r>
                      <a:rPr lang="en-US" b="0" i="1" smtClean="0">
                        <a:solidFill>
                          <a:schemeClr val="tx1"/>
                        </a:solidFill>
                        <a:latin typeface="Cambria Math" panose="02040503050406030204" pitchFamily="18" charset="0"/>
                        <a:cs typeface="Times New Roman"/>
                      </a:rPr>
                      <m:t>=</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3</m:t>
                            </m:r>
                          </m:den>
                        </m:f>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r>
                          <a:rPr lang="en-US" b="0" i="1" smtClean="0">
                            <a:solidFill>
                              <a:schemeClr val="tx1"/>
                            </a:solidFill>
                            <a:latin typeface="Cambria Math" panose="02040503050406030204" pitchFamily="18" charset="0"/>
                            <a:cs typeface="Times New Roman"/>
                          </a:rPr>
                          <m:t>+3</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−5</m:t>
                        </m:r>
                        <m:r>
                          <a:rPr lang="en-US" b="0" i="1" smtClean="0">
                            <a:solidFill>
                              <a:schemeClr val="tx1"/>
                            </a:solidFill>
                            <a:latin typeface="Cambria Math" panose="02040503050406030204" pitchFamily="18" charset="0"/>
                            <a:cs typeface="Times New Roman"/>
                          </a:rPr>
                          <m:t>𝑥</m:t>
                        </m:r>
                      </m:e>
                    </m:d>
                    <m:sSubSup>
                      <m:sSubSupPr>
                        <m:ctrlPr>
                          <a:rPr lang="en-US" b="0" i="1" smtClean="0">
                            <a:solidFill>
                              <a:schemeClr val="tx1"/>
                            </a:solidFill>
                            <a:latin typeface="Cambria Math" panose="02040503050406030204" pitchFamily="18" charset="0"/>
                            <a:cs typeface="Times New Roman"/>
                          </a:rPr>
                        </m:ctrlPr>
                      </m:sSubSupPr>
                      <m:e>
                        <m:r>
                          <a:rPr lang="en-US" b="0" i="1" smtClean="0">
                            <a:solidFill>
                              <a:schemeClr val="tx1"/>
                            </a:solidFill>
                            <a:latin typeface="Cambria Math" panose="02040503050406030204" pitchFamily="18" charset="0"/>
                            <a:cs typeface="Times New Roman"/>
                          </a:rPr>
                          <m:t>|</m:t>
                        </m:r>
                      </m:e>
                      <m:sub>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5</m:t>
                        </m:r>
                      </m:sup>
                    </m:sSubSup>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32</m:t>
                        </m:r>
                      </m:num>
                      <m:den>
                        <m:r>
                          <a:rPr lang="en-US" b="0" i="1" smtClean="0">
                            <a:solidFill>
                              <a:schemeClr val="tx1"/>
                            </a:solidFill>
                            <a:latin typeface="Cambria Math" panose="02040503050406030204" pitchFamily="18" charset="0"/>
                            <a:cs typeface="Times New Roman"/>
                          </a:rPr>
                          <m:t>3</m:t>
                        </m:r>
                      </m:den>
                    </m:f>
                  </m:oMath>
                </a14:m>
                <a:r>
                  <a:rPr lang="en-US" dirty="0">
                    <a:solidFill>
                      <a:schemeClr val="tx1"/>
                    </a:solidFill>
                  </a:rPr>
                  <a:t> </a:t>
                </a:r>
              </a:p>
              <a:p>
                <a:pPr marL="36900" indent="0">
                  <a:lnSpc>
                    <a:spcPct val="100000"/>
                  </a:lnSpc>
                  <a:buNone/>
                </a:pPr>
                <a:r>
                  <a:rPr lang="en-US" dirty="0">
                    <a:solidFill>
                      <a:schemeClr val="tx1"/>
                    </a:solidFill>
                  </a:rPr>
                  <a:t>Therefore, </a:t>
                </a:r>
                <a14:m>
                  <m:oMath xmlns:m="http://schemas.openxmlformats.org/officeDocument/2006/math">
                    <m:r>
                      <a:rPr lang="en-US" b="0" i="1" smtClean="0">
                        <a:solidFill>
                          <a:schemeClr val="tx1"/>
                        </a:solidFill>
                        <a:latin typeface="Cambria Math" panose="02040503050406030204" pitchFamily="18" charset="0"/>
                        <a:cs typeface="Times New Roman"/>
                      </a:rPr>
                      <m:t>𝐴</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81</m:t>
                        </m:r>
                      </m:num>
                      <m:den>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32</m:t>
                        </m:r>
                      </m:num>
                      <m:den>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113</m:t>
                        </m:r>
                      </m:num>
                      <m:den>
                        <m:r>
                          <a:rPr lang="en-US" b="0" i="1" smtClean="0">
                            <a:solidFill>
                              <a:schemeClr val="tx1"/>
                            </a:solidFill>
                            <a:latin typeface="Cambria Math" panose="02040503050406030204" pitchFamily="18" charset="0"/>
                            <a:cs typeface="Times New Roman"/>
                          </a:rPr>
                          <m:t>3</m:t>
                        </m:r>
                      </m:den>
                    </m:f>
                    <m:r>
                      <a:rPr lang="en-US" b="0" i="1" smtClean="0">
                        <a:solidFill>
                          <a:schemeClr val="tx1"/>
                        </a:solidFill>
                        <a:latin typeface="Cambria Math" panose="02040503050406030204" pitchFamily="18" charset="0"/>
                        <a:cs typeface="Times New Roman"/>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734" t="-976" r="-2142"/>
                </a:stretch>
              </a:blipFill>
            </p:spPr>
            <p:txBody>
              <a:bodyPr/>
              <a:lstStyle/>
              <a:p>
                <a:r>
                  <a:rPr lang="en-US">
                    <a:noFill/>
                  </a:rPr>
                  <a:t> </a:t>
                </a:r>
              </a:p>
            </p:txBody>
          </p:sp>
        </mc:Fallback>
      </mc:AlternateContent>
    </p:spTree>
    <p:extLst>
      <p:ext uri="{BB962C8B-B14F-4D97-AF65-F5344CB8AC3E}">
        <p14:creationId xmlns:p14="http://schemas.microsoft.com/office/powerpoint/2010/main" val="3483803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a:t>Energy </a:t>
            </a:r>
            <a:r>
              <a:rPr lang="en-US" sz="3100" dirty="0" smtClean="0"/>
              <a:t>(5 </a:t>
            </a:r>
            <a:r>
              <a:rPr lang="en-US" sz="3100" dirty="0"/>
              <a:t>of </a:t>
            </a:r>
            <a:r>
              <a:rPr lang="en-US" sz="3100" dirty="0" smtClean="0"/>
              <a:t>12</a:t>
            </a:r>
            <a:r>
              <a:rPr lang="en-US" sz="3100" dirty="0"/>
              <a:t>)</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684478" cy="4737652"/>
              </a:xfrm>
            </p:spPr>
            <p:txBody>
              <a:bodyPr>
                <a:noAutofit/>
              </a:bodyPr>
              <a:lstStyle/>
              <a:p>
                <a:pPr marL="12700" marR="5080" indent="0">
                  <a:lnSpc>
                    <a:spcPct val="100000"/>
                  </a:lnSpc>
                  <a:buNone/>
                </a:pPr>
                <a:r>
                  <a:rPr lang="en-US" spc="-5" dirty="0">
                    <a:solidFill>
                      <a:schemeClr val="tx1"/>
                    </a:solidFill>
                  </a:rPr>
                  <a:t>If</a:t>
                </a:r>
                <a:r>
                  <a:rPr lang="en-US" spc="25" dirty="0">
                    <a:solidFill>
                      <a:schemeClr val="tx1"/>
                    </a:solidFill>
                  </a:rPr>
                  <a:t> </a:t>
                </a:r>
                <a:r>
                  <a:rPr lang="en-US" spc="-10" dirty="0">
                    <a:solidFill>
                      <a:schemeClr val="tx1"/>
                    </a:solidFill>
                  </a:rPr>
                  <a:t>we</a:t>
                </a:r>
                <a:r>
                  <a:rPr lang="en-US" spc="25" dirty="0">
                    <a:solidFill>
                      <a:schemeClr val="tx1"/>
                    </a:solidFill>
                  </a:rPr>
                  <a:t> </a:t>
                </a:r>
                <a:r>
                  <a:rPr lang="en-US" spc="-5" dirty="0">
                    <a:solidFill>
                      <a:schemeClr val="tx1"/>
                    </a:solidFill>
                  </a:rPr>
                  <a:t>want</a:t>
                </a:r>
                <a:r>
                  <a:rPr lang="en-US" spc="25" dirty="0">
                    <a:solidFill>
                      <a:schemeClr val="tx1"/>
                    </a:solidFill>
                  </a:rPr>
                  <a:t> </a:t>
                </a:r>
                <a:r>
                  <a:rPr lang="en-US" spc="-5" dirty="0">
                    <a:solidFill>
                      <a:schemeClr val="tx1"/>
                    </a:solidFill>
                  </a:rPr>
                  <a:t>to</a:t>
                </a:r>
                <a:r>
                  <a:rPr lang="en-US" spc="25" dirty="0">
                    <a:solidFill>
                      <a:schemeClr val="tx1"/>
                    </a:solidFill>
                  </a:rPr>
                  <a:t> </a:t>
                </a:r>
                <a:r>
                  <a:rPr lang="en-US" spc="-5" dirty="0">
                    <a:solidFill>
                      <a:schemeClr val="tx1"/>
                    </a:solidFill>
                  </a:rPr>
                  <a:t>stretch</a:t>
                </a:r>
                <a:r>
                  <a:rPr lang="en-US" spc="25" dirty="0">
                    <a:solidFill>
                      <a:schemeClr val="tx1"/>
                    </a:solidFill>
                  </a:rPr>
                  <a:t> </a:t>
                </a:r>
                <a:r>
                  <a:rPr lang="en-US" spc="-5" dirty="0">
                    <a:solidFill>
                      <a:schemeClr val="tx1"/>
                    </a:solidFill>
                  </a:rPr>
                  <a:t>the</a:t>
                </a:r>
                <a:r>
                  <a:rPr lang="en-US" spc="25" dirty="0">
                    <a:solidFill>
                      <a:schemeClr val="tx1"/>
                    </a:solidFill>
                  </a:rPr>
                  <a:t> </a:t>
                </a:r>
                <a:r>
                  <a:rPr lang="en-US" spc="-5" dirty="0">
                    <a:solidFill>
                      <a:schemeClr val="tx1"/>
                    </a:solidFill>
                  </a:rPr>
                  <a:t>spring</a:t>
                </a:r>
                <a:r>
                  <a:rPr lang="en-US" spc="25" dirty="0">
                    <a:solidFill>
                      <a:schemeClr val="tx1"/>
                    </a:solidFill>
                  </a:rPr>
                  <a:t> </a:t>
                </a:r>
                <a:r>
                  <a:rPr lang="en-US" spc="-5" dirty="0">
                    <a:solidFill>
                      <a:schemeClr val="tx1"/>
                    </a:solidFill>
                  </a:rPr>
                  <a:t>from</a:t>
                </a:r>
                <a:r>
                  <a:rPr lang="en-US" spc="50"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5" dirty="0">
                    <a:solidFill>
                      <a:schemeClr val="tx1"/>
                    </a:solidFill>
                  </a:rPr>
                  <a:t> </a:t>
                </a:r>
                <a:r>
                  <a:rPr lang="en-US" i="1" spc="-5" dirty="0">
                    <a:solidFill>
                      <a:schemeClr val="tx1"/>
                    </a:solidFill>
                  </a:rPr>
                  <a:t>a</a:t>
                </a:r>
                <a:r>
                  <a:rPr lang="en-US" i="1" spc="75" dirty="0">
                    <a:solidFill>
                      <a:schemeClr val="tx1"/>
                    </a:solidFill>
                  </a:rPr>
                  <a:t> </a:t>
                </a:r>
                <a:r>
                  <a:rPr lang="en-US" spc="-5" dirty="0">
                    <a:solidFill>
                      <a:schemeClr val="tx1"/>
                    </a:solidFill>
                  </a:rPr>
                  <a:t>to</a:t>
                </a:r>
                <a:r>
                  <a:rPr lang="en-US" spc="50"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i="1" spc="5" dirty="0">
                    <a:solidFill>
                      <a:schemeClr val="tx1"/>
                    </a:solidFill>
                  </a:rPr>
                  <a:t>b</a:t>
                </a:r>
                <a:r>
                  <a:rPr lang="en-US" spc="-5" dirty="0">
                    <a:solidFill>
                      <a:schemeClr val="tx1"/>
                    </a:solidFill>
                  </a:rPr>
                  <a:t>,</a:t>
                </a:r>
                <a:r>
                  <a:rPr lang="en-US" spc="25" dirty="0">
                    <a:solidFill>
                      <a:schemeClr val="tx1"/>
                    </a:solidFill>
                  </a:rPr>
                  <a:t> </a:t>
                </a:r>
                <a:r>
                  <a:rPr lang="en-US" spc="-15" dirty="0">
                    <a:solidFill>
                      <a:schemeClr val="tx1"/>
                    </a:solidFill>
                  </a:rPr>
                  <a:t>w</a:t>
                </a:r>
                <a:r>
                  <a:rPr lang="en-US" spc="-5" dirty="0">
                    <a:solidFill>
                      <a:schemeClr val="tx1"/>
                    </a:solidFill>
                  </a:rPr>
                  <a:t>ith</a:t>
                </a:r>
                <a:r>
                  <a:rPr lang="en-US" spc="25" dirty="0">
                    <a:solidFill>
                      <a:schemeClr val="tx1"/>
                    </a:solidFill>
                  </a:rPr>
                  <a:t> </a:t>
                </a:r>
                <a:r>
                  <a:rPr lang="en-US" spc="-5" dirty="0">
                    <a:solidFill>
                      <a:schemeClr val="tx1"/>
                    </a:solidFill>
                  </a:rPr>
                  <a:t>0</a:t>
                </a:r>
                <a:r>
                  <a:rPr lang="en-US" spc="25" dirty="0">
                    <a:solidFill>
                      <a:schemeClr val="tx1"/>
                    </a:solidFill>
                  </a:rPr>
                  <a:t> </a:t>
                </a:r>
                <a:r>
                  <a:rPr lang="en-US" i="1" spc="190" dirty="0">
                    <a:solidFill>
                      <a:schemeClr val="tx1"/>
                    </a:solidFill>
                  </a:rPr>
                  <a:t>&lt;</a:t>
                </a:r>
                <a:r>
                  <a:rPr lang="en-US" i="1" spc="-5" dirty="0">
                    <a:solidFill>
                      <a:schemeClr val="tx1"/>
                    </a:solidFill>
                  </a:rPr>
                  <a:t> a</a:t>
                </a:r>
                <a:r>
                  <a:rPr lang="en-US" i="1" spc="70" dirty="0">
                    <a:solidFill>
                      <a:schemeClr val="tx1"/>
                    </a:solidFill>
                  </a:rPr>
                  <a:t> </a:t>
                </a:r>
                <a:r>
                  <a:rPr lang="en-US" i="1" spc="190" dirty="0">
                    <a:solidFill>
                      <a:schemeClr val="tx1"/>
                    </a:solidFill>
                  </a:rPr>
                  <a:t>&lt;</a:t>
                </a:r>
                <a:r>
                  <a:rPr lang="en-US" i="1" spc="-5" dirty="0">
                    <a:solidFill>
                      <a:schemeClr val="tx1"/>
                    </a:solidFill>
                  </a:rPr>
                  <a:t> </a:t>
                </a:r>
                <a:r>
                  <a:rPr lang="en-US" i="1" spc="5" dirty="0">
                    <a:solidFill>
                      <a:schemeClr val="tx1"/>
                    </a:solidFill>
                  </a:rPr>
                  <a:t>b</a:t>
                </a:r>
                <a:r>
                  <a:rPr lang="en-US" spc="-5" dirty="0">
                    <a:solidFill>
                      <a:schemeClr val="tx1"/>
                    </a:solidFill>
                  </a:rPr>
                  <a:t>,</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5" dirty="0">
                    <a:solidFill>
                      <a:schemeClr val="tx1"/>
                    </a:solidFill>
                  </a:rPr>
                  <a:t>mus</a:t>
                </a:r>
                <a:r>
                  <a:rPr lang="en-US" spc="-5" dirty="0">
                    <a:solidFill>
                      <a:schemeClr val="tx1"/>
                    </a:solidFill>
                  </a:rPr>
                  <a:t>t</a:t>
                </a:r>
                <a:r>
                  <a:rPr lang="en-US" spc="25" dirty="0">
                    <a:solidFill>
                      <a:schemeClr val="tx1"/>
                    </a:solidFill>
                  </a:rPr>
                  <a:t> </a:t>
                </a:r>
                <a:r>
                  <a:rPr lang="en-US" spc="-10" dirty="0">
                    <a:solidFill>
                      <a:schemeClr val="tx1"/>
                    </a:solidFill>
                  </a:rPr>
                  <a:t>ap</a:t>
                </a:r>
                <a:r>
                  <a:rPr lang="en-US" spc="-5" dirty="0">
                    <a:solidFill>
                      <a:schemeClr val="tx1"/>
                    </a:solidFill>
                  </a:rPr>
                  <a:t>ply</a:t>
                </a:r>
                <a:r>
                  <a:rPr lang="en-US" spc="40" dirty="0">
                    <a:solidFill>
                      <a:schemeClr val="tx1"/>
                    </a:solidFill>
                  </a:rPr>
                  <a:t> </a:t>
                </a:r>
                <a:r>
                  <a:rPr lang="en-US" spc="-5" dirty="0">
                    <a:solidFill>
                      <a:schemeClr val="tx1"/>
                    </a:solidFill>
                  </a:rPr>
                  <a:t>a</a:t>
                </a:r>
                <a:r>
                  <a:rPr lang="en-US" spc="45" dirty="0">
                    <a:solidFill>
                      <a:schemeClr val="tx1"/>
                    </a:solidFill>
                  </a:rPr>
                  <a:t> </a:t>
                </a:r>
                <a:r>
                  <a:rPr lang="en-US" spc="-5" dirty="0">
                    <a:solidFill>
                      <a:schemeClr val="tx1"/>
                    </a:solidFill>
                  </a:rPr>
                  <a:t>force</a:t>
                </a:r>
                <a:r>
                  <a:rPr lang="en-US" spc="114" dirty="0">
                    <a:solidFill>
                      <a:schemeClr val="tx1"/>
                    </a:solidFill>
                  </a:rPr>
                  <a:t> </a:t>
                </a:r>
                <a:r>
                  <a:rPr lang="en-US" i="1" spc="-10" dirty="0">
                    <a:solidFill>
                      <a:schemeClr val="tx1"/>
                    </a:solidFill>
                  </a:rPr>
                  <a:t>F</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75" dirty="0" err="1">
                    <a:solidFill>
                      <a:schemeClr val="tx1"/>
                    </a:solidFill>
                  </a:rPr>
                  <a:t>k</a:t>
                </a:r>
                <a:r>
                  <a:rPr lang="en-US" i="1" spc="-5" dirty="0" err="1">
                    <a:solidFill>
                      <a:schemeClr val="tx1"/>
                    </a:solidFill>
                  </a:rPr>
                  <a:t>x</a:t>
                </a:r>
                <a:r>
                  <a:rPr lang="en-US" i="1" dirty="0">
                    <a:solidFill>
                      <a:schemeClr val="tx1"/>
                    </a:solidFill>
                  </a:rPr>
                  <a:t> </a:t>
                </a:r>
                <a:r>
                  <a:rPr lang="en-US" i="1" spc="-120" dirty="0">
                    <a:solidFill>
                      <a:schemeClr val="tx1"/>
                    </a:solidFill>
                  </a:rPr>
                  <a:t> </a:t>
                </a:r>
                <a:r>
                  <a:rPr lang="en-US" spc="-10" dirty="0">
                    <a:solidFill>
                      <a:schemeClr val="tx1"/>
                    </a:solidFill>
                  </a:rPr>
                  <a:t>t</a:t>
                </a:r>
                <a:r>
                  <a:rPr lang="en-US" spc="-5" dirty="0">
                    <a:solidFill>
                      <a:schemeClr val="tx1"/>
                    </a:solidFill>
                  </a:rPr>
                  <a:t>o</a:t>
                </a:r>
                <a:r>
                  <a:rPr lang="en-US" spc="40" dirty="0">
                    <a:solidFill>
                      <a:schemeClr val="tx1"/>
                    </a:solidFill>
                  </a:rPr>
                  <a:t> </a:t>
                </a:r>
                <a:r>
                  <a:rPr lang="en-US" spc="-10" dirty="0">
                    <a:solidFill>
                      <a:schemeClr val="tx1"/>
                    </a:solidFill>
                  </a:rPr>
                  <a:t>counterac</a:t>
                </a:r>
                <a:r>
                  <a:rPr lang="en-US" spc="-5" dirty="0">
                    <a:solidFill>
                      <a:schemeClr val="tx1"/>
                    </a:solidFill>
                  </a:rPr>
                  <a:t>t</a:t>
                </a:r>
                <a:r>
                  <a:rPr lang="en-US" spc="45" dirty="0">
                    <a:solidFill>
                      <a:schemeClr val="tx1"/>
                    </a:solidFill>
                  </a:rPr>
                  <a:t> </a:t>
                </a:r>
                <a:r>
                  <a:rPr lang="en-US" spc="-10" dirty="0">
                    <a:solidFill>
                      <a:schemeClr val="tx1"/>
                    </a:solidFill>
                  </a:rPr>
                  <a:t>th</a:t>
                </a:r>
                <a:r>
                  <a:rPr lang="en-US" spc="-5" dirty="0">
                    <a:solidFill>
                      <a:schemeClr val="tx1"/>
                    </a:solidFill>
                  </a:rPr>
                  <a:t>e</a:t>
                </a:r>
                <a:r>
                  <a:rPr lang="en-US" spc="45" dirty="0">
                    <a:solidFill>
                      <a:schemeClr val="tx1"/>
                    </a:solidFill>
                  </a:rPr>
                  <a:t> </a:t>
                </a:r>
                <a:r>
                  <a:rPr lang="en-US" spc="-5" dirty="0">
                    <a:solidFill>
                      <a:schemeClr val="tx1"/>
                    </a:solidFill>
                  </a:rPr>
                  <a:t>f</a:t>
                </a:r>
                <a:r>
                  <a:rPr lang="en-US" spc="-10" dirty="0">
                    <a:solidFill>
                      <a:schemeClr val="tx1"/>
                    </a:solidFill>
                  </a:rPr>
                  <a:t>orc</a:t>
                </a:r>
                <a:r>
                  <a:rPr lang="en-US" spc="-5" dirty="0">
                    <a:solidFill>
                      <a:schemeClr val="tx1"/>
                    </a:solidFill>
                  </a:rPr>
                  <a:t>e</a:t>
                </a:r>
                <a:r>
                  <a:rPr lang="en-US" spc="45" dirty="0">
                    <a:solidFill>
                      <a:schemeClr val="tx1"/>
                    </a:solidFill>
                  </a:rPr>
                  <a:t> </a:t>
                </a:r>
                <a:r>
                  <a:rPr lang="en-US" spc="-10" dirty="0">
                    <a:solidFill>
                      <a:schemeClr val="tx1"/>
                    </a:solidFill>
                  </a:rPr>
                  <a:t>exerte</a:t>
                </a:r>
                <a:r>
                  <a:rPr lang="en-US" spc="-5" dirty="0">
                    <a:solidFill>
                      <a:schemeClr val="tx1"/>
                    </a:solidFill>
                  </a:rPr>
                  <a:t>d</a:t>
                </a:r>
                <a:r>
                  <a:rPr lang="en-US" spc="45" dirty="0">
                    <a:solidFill>
                      <a:schemeClr val="tx1"/>
                    </a:solidFill>
                  </a:rPr>
                  <a:t> </a:t>
                </a:r>
                <a:r>
                  <a:rPr lang="en-US" spc="-10" dirty="0">
                    <a:solidFill>
                      <a:schemeClr val="tx1"/>
                    </a:solidFill>
                  </a:rPr>
                  <a:t>b</a:t>
                </a:r>
                <a:r>
                  <a:rPr lang="en-US" spc="-5" dirty="0">
                    <a:solidFill>
                      <a:schemeClr val="tx1"/>
                    </a:solidFill>
                  </a:rPr>
                  <a:t>y</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0" dirty="0">
                    <a:solidFill>
                      <a:schemeClr val="tx1"/>
                    </a:solidFill>
                  </a:rPr>
                  <a:t> </a:t>
                </a:r>
                <a:r>
                  <a:rPr lang="en-US" spc="-10" dirty="0">
                    <a:solidFill>
                      <a:schemeClr val="tx1"/>
                    </a:solidFill>
                  </a:rPr>
                  <a:t>spring</a:t>
                </a:r>
                <a:r>
                  <a:rPr lang="en-US" spc="-5" dirty="0">
                    <a:solidFill>
                      <a:schemeClr val="tx1"/>
                    </a:solidFill>
                  </a:rPr>
                  <a:t>.</a:t>
                </a:r>
                <a:r>
                  <a:rPr lang="en-US" spc="45" dirty="0">
                    <a:solidFill>
                      <a:schemeClr val="tx1"/>
                    </a:solidFill>
                  </a:rPr>
                  <a:t> </a:t>
                </a:r>
                <a:r>
                  <a:rPr lang="en-US" spc="-15" dirty="0">
                    <a:solidFill>
                      <a:schemeClr val="tx1"/>
                    </a:solidFill>
                  </a:rPr>
                  <a:t>Th</a:t>
                </a:r>
                <a:r>
                  <a:rPr lang="en-US" spc="-5" dirty="0">
                    <a:solidFill>
                      <a:schemeClr val="tx1"/>
                    </a:solidFill>
                  </a:rPr>
                  <a:t>e</a:t>
                </a:r>
                <a:r>
                  <a:rPr lang="en-US" spc="45" dirty="0">
                    <a:solidFill>
                      <a:schemeClr val="tx1"/>
                    </a:solidFill>
                  </a:rPr>
                  <a:t> </a:t>
                </a:r>
                <a:r>
                  <a:rPr lang="en-US" spc="-15" dirty="0">
                    <a:solidFill>
                      <a:schemeClr val="tx1"/>
                    </a:solidFill>
                  </a:rPr>
                  <a:t>wor</a:t>
                </a:r>
                <a:r>
                  <a:rPr lang="en-US" spc="-5" dirty="0">
                    <a:solidFill>
                      <a:schemeClr val="tx1"/>
                    </a:solidFill>
                  </a:rPr>
                  <a:t>k</a:t>
                </a:r>
                <a:r>
                  <a:rPr lang="en-US" spc="45" dirty="0">
                    <a:solidFill>
                      <a:schemeClr val="tx1"/>
                    </a:solidFill>
                  </a:rPr>
                  <a:t> </a:t>
                </a:r>
                <a:r>
                  <a:rPr lang="en-US" spc="-5" dirty="0">
                    <a:solidFill>
                      <a:schemeClr val="tx1"/>
                    </a:solidFill>
                  </a:rPr>
                  <a:t>r</a:t>
                </a:r>
                <a:r>
                  <a:rPr lang="en-US" spc="-10" dirty="0">
                    <a:solidFill>
                      <a:schemeClr val="tx1"/>
                    </a:solidFill>
                  </a:rPr>
                  <a:t>equired </a:t>
                </a:r>
                <a:r>
                  <a:rPr lang="en-US" spc="-5" dirty="0">
                    <a:solidFill>
                      <a:schemeClr val="tx1"/>
                    </a:solidFill>
                  </a:rPr>
                  <a:t>to</a:t>
                </a:r>
                <a:r>
                  <a:rPr lang="en-US" spc="-30" dirty="0">
                    <a:solidFill>
                      <a:schemeClr val="tx1"/>
                    </a:solidFill>
                  </a:rPr>
                  <a:t> </a:t>
                </a:r>
                <a:r>
                  <a:rPr lang="en-US" spc="-5" dirty="0">
                    <a:solidFill>
                      <a:schemeClr val="tx1"/>
                    </a:solidFill>
                  </a:rPr>
                  <a:t>stretch</a:t>
                </a:r>
                <a:r>
                  <a:rPr lang="en-US" spc="-30"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spring</a:t>
                </a:r>
                <a:r>
                  <a:rPr lang="en-US" spc="-25" dirty="0">
                    <a:solidFill>
                      <a:schemeClr val="tx1"/>
                    </a:solidFill>
                  </a:rPr>
                  <a:t> </a:t>
                </a:r>
                <a:r>
                  <a:rPr lang="en-US" spc="-5" dirty="0">
                    <a:solidFill>
                      <a:schemeClr val="tx1"/>
                    </a:solidFill>
                  </a:rPr>
                  <a:t>is </a:t>
                </a:r>
                <a14:m>
                  <m:oMath xmlns:m="http://schemas.openxmlformats.org/officeDocument/2006/math">
                    <m:r>
                      <a:rPr lang="en-US" b="0" i="0" spc="-5" smtClean="0">
                        <a:solidFill>
                          <a:schemeClr val="tx1"/>
                        </a:solidFill>
                        <a:latin typeface="Cambria Math" panose="02040503050406030204" pitchFamily="18" charset="0"/>
                        <a:cs typeface="Times New Roman"/>
                      </a:rPr>
                      <m:t> </m:t>
                    </m:r>
                    <m:nary>
                      <m:naryPr>
                        <m:ctrlPr>
                          <a:rPr lang="en-US" i="1" spc="-5" smtClean="0">
                            <a:solidFill>
                              <a:schemeClr val="tx1"/>
                            </a:solidFill>
                            <a:latin typeface="Cambria Math" panose="02040503050406030204" pitchFamily="18" charset="0"/>
                            <a:cs typeface="Times New Roman"/>
                          </a:rPr>
                        </m:ctrlPr>
                      </m:naryPr>
                      <m:sub>
                        <m:r>
                          <m:rPr>
                            <m:brk m:alnAt="23"/>
                          </m:rPr>
                          <a:rPr lang="en-US" b="0" i="1" spc="-5" smtClean="0">
                            <a:solidFill>
                              <a:schemeClr val="tx1"/>
                            </a:solidFill>
                            <a:latin typeface="Cambria Math" panose="02040503050406030204" pitchFamily="18" charset="0"/>
                            <a:cs typeface="Times New Roman"/>
                          </a:rPr>
                          <m:t>𝑎</m:t>
                        </m:r>
                      </m:sub>
                      <m:sup>
                        <m:r>
                          <a:rPr lang="en-US" b="0" i="1" spc="-5" smtClean="0">
                            <a:solidFill>
                              <a:schemeClr val="tx1"/>
                            </a:solidFill>
                            <a:latin typeface="Cambria Math" panose="02040503050406030204" pitchFamily="18" charset="0"/>
                            <a:cs typeface="Times New Roman"/>
                          </a:rPr>
                          <m:t>𝑏</m:t>
                        </m:r>
                      </m:sup>
                      <m:e>
                        <m:r>
                          <a:rPr lang="en-US" b="0" i="1" spc="-5" smtClean="0">
                            <a:solidFill>
                              <a:schemeClr val="tx1"/>
                            </a:solidFill>
                            <a:latin typeface="Cambria Math" panose="02040503050406030204" pitchFamily="18" charset="0"/>
                            <a:cs typeface="Times New Roman"/>
                          </a:rPr>
                          <m:t>𝑘𝑥</m:t>
                        </m:r>
                      </m:e>
                    </m:nary>
                    <m:r>
                      <a:rPr lang="en-US" b="0" i="1" spc="-5" smtClean="0">
                        <a:solidFill>
                          <a:schemeClr val="tx1"/>
                        </a:solidFill>
                        <a:latin typeface="Cambria Math" panose="02040503050406030204" pitchFamily="18" charset="0"/>
                        <a:cs typeface="Times New Roman"/>
                      </a:rPr>
                      <m:t>𝑑𝑥</m:t>
                    </m:r>
                    <m:r>
                      <a:rPr lang="en-US" b="0" i="1" spc="-5" smtClean="0">
                        <a:solidFill>
                          <a:schemeClr val="tx1"/>
                        </a:solidFill>
                        <a:latin typeface="Cambria Math" panose="02040503050406030204" pitchFamily="18" charset="0"/>
                        <a:cs typeface="Times New Roman"/>
                      </a:rPr>
                      <m:t>.</m:t>
                    </m:r>
                  </m:oMath>
                </a14:m>
                <a:endParaRPr lang="en-US" dirty="0">
                  <a:solidFill>
                    <a:schemeClr val="tx1"/>
                  </a:solidFill>
                </a:endParaRPr>
              </a:p>
              <a:p>
                <a:pPr marL="12700" marR="5080" indent="0">
                  <a:lnSpc>
                    <a:spcPct val="100000"/>
                  </a:lnSpc>
                  <a:buNone/>
                </a:pPr>
                <a:endParaRPr lang="en-US" spc="-15" dirty="0">
                  <a:solidFill>
                    <a:schemeClr val="tx1"/>
                  </a:solidFill>
                </a:endParaRPr>
              </a:p>
              <a:p>
                <a:pPr marL="12700" marR="5080" indent="0">
                  <a:lnSpc>
                    <a:spcPct val="100000"/>
                  </a:lnSpc>
                  <a:buNone/>
                </a:pPr>
                <a:r>
                  <a:rPr lang="en-US" spc="-15" dirty="0">
                    <a:solidFill>
                      <a:schemeClr val="tx1"/>
                    </a:solidFill>
                  </a:rPr>
                  <a:t>S</a:t>
                </a:r>
                <a:r>
                  <a:rPr lang="en-US" spc="-5" dirty="0">
                    <a:solidFill>
                      <a:schemeClr val="tx1"/>
                    </a:solidFill>
                  </a:rPr>
                  <a:t>imilarly,</a:t>
                </a:r>
                <a:r>
                  <a:rPr lang="en-US" spc="-30" dirty="0">
                    <a:solidFill>
                      <a:schemeClr val="tx1"/>
                    </a:solidFill>
                  </a:rPr>
                  <a:t> </a:t>
                </a:r>
                <a:r>
                  <a:rPr lang="en-US" spc="-5" dirty="0">
                    <a:solidFill>
                      <a:schemeClr val="tx1"/>
                    </a:solidFill>
                  </a:rPr>
                  <a:t>if</a:t>
                </a:r>
                <a:r>
                  <a:rPr lang="en-US" spc="-25" dirty="0">
                    <a:solidFill>
                      <a:schemeClr val="tx1"/>
                    </a:solidFill>
                  </a:rPr>
                  <a:t> </a:t>
                </a:r>
                <a:r>
                  <a:rPr lang="en-US" spc="-10" dirty="0">
                    <a:solidFill>
                      <a:schemeClr val="tx1"/>
                    </a:solidFill>
                  </a:rPr>
                  <a:t>we</a:t>
                </a:r>
                <a:r>
                  <a:rPr lang="en-US" spc="-30" dirty="0">
                    <a:solidFill>
                      <a:schemeClr val="tx1"/>
                    </a:solidFill>
                  </a:rPr>
                  <a:t> </a:t>
                </a:r>
                <a:r>
                  <a:rPr lang="en-US" spc="-5" dirty="0">
                    <a:solidFill>
                      <a:schemeClr val="tx1"/>
                    </a:solidFill>
                  </a:rPr>
                  <a:t>wish</a:t>
                </a:r>
                <a:r>
                  <a:rPr lang="en-US" spc="-30" dirty="0">
                    <a:solidFill>
                      <a:schemeClr val="tx1"/>
                    </a:solidFill>
                  </a:rPr>
                  <a:t> </a:t>
                </a:r>
                <a:r>
                  <a:rPr lang="en-US" spc="-5" dirty="0">
                    <a:solidFill>
                      <a:schemeClr val="tx1"/>
                    </a:solidFill>
                  </a:rPr>
                  <a:t>to</a:t>
                </a:r>
                <a:r>
                  <a:rPr lang="en-US" spc="-25" dirty="0">
                    <a:solidFill>
                      <a:schemeClr val="tx1"/>
                    </a:solidFill>
                  </a:rPr>
                  <a:t> </a:t>
                </a:r>
                <a:r>
                  <a:rPr lang="en-US" spc="-5" dirty="0">
                    <a:solidFill>
                      <a:schemeClr val="tx1"/>
                    </a:solidFill>
                  </a:rPr>
                  <a:t>compress</a:t>
                </a:r>
                <a:r>
                  <a:rPr lang="en-US" spc="-25" dirty="0">
                    <a:solidFill>
                      <a:schemeClr val="tx1"/>
                    </a:solidFill>
                  </a:rPr>
                  <a:t> </a:t>
                </a:r>
                <a:r>
                  <a:rPr lang="en-US" spc="-5" dirty="0">
                    <a:solidFill>
                      <a:schemeClr val="tx1"/>
                    </a:solidFill>
                  </a:rPr>
                  <a:t>the</a:t>
                </a:r>
                <a:r>
                  <a:rPr lang="en-US" spc="-25" dirty="0">
                    <a:solidFill>
                      <a:schemeClr val="tx1"/>
                    </a:solidFill>
                  </a:rPr>
                  <a:t> </a:t>
                </a:r>
                <a:r>
                  <a:rPr lang="en-US" spc="-5" dirty="0">
                    <a:solidFill>
                      <a:schemeClr val="tx1"/>
                    </a:solidFill>
                  </a:rPr>
                  <a:t>spring</a:t>
                </a:r>
                <a:r>
                  <a:rPr lang="en-US" spc="-30" dirty="0">
                    <a:solidFill>
                      <a:schemeClr val="tx1"/>
                    </a:solidFill>
                  </a:rPr>
                  <a:t> </a:t>
                </a:r>
                <a:r>
                  <a:rPr lang="en-US" spc="-5" dirty="0">
                    <a:solidFill>
                      <a:schemeClr val="tx1"/>
                    </a:solidFill>
                  </a:rPr>
                  <a:t>from </a:t>
                </a:r>
                <a:r>
                  <a:rPr lang="en-US"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5" dirty="0">
                    <a:solidFill>
                      <a:schemeClr val="tx1"/>
                    </a:solidFill>
                  </a:rPr>
                  <a:t> </a:t>
                </a:r>
                <a:r>
                  <a:rPr lang="en-US" i="1" spc="-5" dirty="0">
                    <a:solidFill>
                      <a:schemeClr val="tx1"/>
                    </a:solidFill>
                  </a:rPr>
                  <a:t>a  </a:t>
                </a:r>
                <a:r>
                  <a:rPr lang="en-US" spc="-5" dirty="0">
                    <a:solidFill>
                      <a:schemeClr val="tx1"/>
                    </a:solidFill>
                  </a:rPr>
                  <a:t>to </a:t>
                </a:r>
                <a:r>
                  <a:rPr lang="en-US" spc="4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i="1" spc="-5" dirty="0">
                    <a:solidFill>
                      <a:schemeClr val="tx1"/>
                    </a:solidFill>
                  </a:rPr>
                  <a:t>b </a:t>
                </a:r>
                <a:r>
                  <a:rPr lang="en-US" i="1" spc="40" dirty="0">
                    <a:solidFill>
                      <a:schemeClr val="tx1"/>
                    </a:solidFill>
                  </a:rPr>
                  <a:t> </a:t>
                </a:r>
                <a:r>
                  <a:rPr lang="en-US" spc="-5" dirty="0">
                    <a:solidFill>
                      <a:schemeClr val="tx1"/>
                    </a:solidFill>
                  </a:rPr>
                  <a:t>with</a:t>
                </a:r>
                <a:r>
                  <a:rPr lang="en-US" spc="15" dirty="0">
                    <a:solidFill>
                      <a:schemeClr val="tx1"/>
                    </a:solidFill>
                  </a:rPr>
                  <a:t>  </a:t>
                </a:r>
                <a:r>
                  <a:rPr lang="en-US" i="1" spc="-5" dirty="0">
                    <a:solidFill>
                      <a:schemeClr val="tx1"/>
                    </a:solidFill>
                  </a:rPr>
                  <a:t>b</a:t>
                </a:r>
                <a:r>
                  <a:rPr lang="en-US" i="1" spc="45" dirty="0">
                    <a:solidFill>
                      <a:schemeClr val="tx1"/>
                    </a:solidFill>
                  </a:rPr>
                  <a:t> </a:t>
                </a:r>
                <a:r>
                  <a:rPr lang="en-US" i="1" spc="190" dirty="0">
                    <a:solidFill>
                      <a:schemeClr val="tx1"/>
                    </a:solidFill>
                  </a:rPr>
                  <a:t>&lt;</a:t>
                </a:r>
                <a:r>
                  <a:rPr lang="en-US" i="1" spc="-5" dirty="0">
                    <a:solidFill>
                      <a:schemeClr val="tx1"/>
                    </a:solidFill>
                  </a:rPr>
                  <a:t> a</a:t>
                </a:r>
                <a:r>
                  <a:rPr lang="en-US" i="1" spc="190" dirty="0">
                    <a:solidFill>
                      <a:schemeClr val="tx1"/>
                    </a:solidFill>
                  </a:rPr>
                  <a:t>,</a:t>
                </a:r>
                <a:r>
                  <a:rPr lang="en-US" spc="20" dirty="0">
                    <a:solidFill>
                      <a:schemeClr val="tx1"/>
                    </a:solidFill>
                  </a:rPr>
                  <a:t> </a:t>
                </a:r>
                <a:r>
                  <a:rPr lang="en-US" spc="-5" dirty="0">
                    <a:solidFill>
                      <a:schemeClr val="tx1"/>
                    </a:solidFill>
                  </a:rPr>
                  <a:t>the</a:t>
                </a:r>
                <a:r>
                  <a:rPr lang="en-US" spc="20" dirty="0">
                    <a:solidFill>
                      <a:schemeClr val="tx1"/>
                    </a:solidFill>
                  </a:rPr>
                  <a:t> </a:t>
                </a:r>
                <a:r>
                  <a:rPr lang="en-US" spc="-10" dirty="0">
                    <a:solidFill>
                      <a:schemeClr val="tx1"/>
                    </a:solidFill>
                  </a:rPr>
                  <a:t>work</a:t>
                </a:r>
                <a:r>
                  <a:rPr lang="en-US" spc="20" dirty="0">
                    <a:solidFill>
                      <a:schemeClr val="tx1"/>
                    </a:solidFill>
                  </a:rPr>
                  <a:t> </a:t>
                </a:r>
                <a:r>
                  <a:rPr lang="en-US" spc="-5" dirty="0">
                    <a:solidFill>
                      <a:schemeClr val="tx1"/>
                    </a:solidFill>
                  </a:rPr>
                  <a:t>required</a:t>
                </a:r>
                <a:r>
                  <a:rPr lang="en-US" spc="20" dirty="0">
                    <a:solidFill>
                      <a:schemeClr val="tx1"/>
                    </a:solidFill>
                  </a:rPr>
                  <a:t> </a:t>
                </a:r>
                <a:r>
                  <a:rPr lang="en-US" spc="-5" dirty="0">
                    <a:solidFill>
                      <a:schemeClr val="tx1"/>
                    </a:solidFill>
                  </a:rPr>
                  <a:t>is</a:t>
                </a:r>
                <a:r>
                  <a:rPr lang="en-US" spc="20" dirty="0">
                    <a:solidFill>
                      <a:schemeClr val="tx1"/>
                    </a:solidFill>
                  </a:rPr>
                  <a:t> </a:t>
                </a:r>
                <a:r>
                  <a:rPr lang="en-US" spc="-10" dirty="0">
                    <a:solidFill>
                      <a:schemeClr val="tx1"/>
                    </a:solidFill>
                  </a:rPr>
                  <a:t>a</a:t>
                </a:r>
                <a:r>
                  <a:rPr lang="en-US" spc="-5" dirty="0">
                    <a:solidFill>
                      <a:schemeClr val="tx1"/>
                    </a:solidFill>
                  </a:rPr>
                  <a:t>lso </a:t>
                </a:r>
                <a14:m>
                  <m:oMath xmlns:m="http://schemas.openxmlformats.org/officeDocument/2006/math">
                    <m:nary>
                      <m:naryPr>
                        <m:ctrlPr>
                          <a:rPr lang="en-US" i="1" spc="-5">
                            <a:solidFill>
                              <a:schemeClr val="tx1"/>
                            </a:solidFill>
                            <a:latin typeface="Cambria Math" panose="02040503050406030204" pitchFamily="18" charset="0"/>
                            <a:cs typeface="Times New Roman"/>
                          </a:rPr>
                        </m:ctrlPr>
                      </m:naryPr>
                      <m:sub>
                        <m:r>
                          <m:rPr>
                            <m:brk m:alnAt="23"/>
                          </m:rPr>
                          <a:rPr lang="en-US" i="1" spc="-5">
                            <a:solidFill>
                              <a:schemeClr val="tx1"/>
                            </a:solidFill>
                            <a:latin typeface="Cambria Math" panose="02040503050406030204" pitchFamily="18" charset="0"/>
                            <a:cs typeface="Times New Roman"/>
                          </a:rPr>
                          <m:t>𝑎</m:t>
                        </m:r>
                      </m:sub>
                      <m:sup>
                        <m:r>
                          <a:rPr lang="en-US" i="1" spc="-5">
                            <a:solidFill>
                              <a:schemeClr val="tx1"/>
                            </a:solidFill>
                            <a:latin typeface="Cambria Math" panose="02040503050406030204" pitchFamily="18" charset="0"/>
                            <a:cs typeface="Times New Roman"/>
                          </a:rPr>
                          <m:t>𝑏</m:t>
                        </m:r>
                      </m:sup>
                      <m:e>
                        <m:r>
                          <a:rPr lang="en-US" i="1" spc="-5">
                            <a:solidFill>
                              <a:schemeClr val="tx1"/>
                            </a:solidFill>
                            <a:latin typeface="Cambria Math" panose="02040503050406030204" pitchFamily="18" charset="0"/>
                            <a:cs typeface="Times New Roman"/>
                          </a:rPr>
                          <m:t>𝑘𝑥</m:t>
                        </m:r>
                      </m:e>
                    </m:nary>
                    <m:r>
                      <a:rPr lang="en-US" i="1" spc="-5">
                        <a:solidFill>
                          <a:schemeClr val="tx1"/>
                        </a:solidFill>
                        <a:latin typeface="Cambria Math" panose="02040503050406030204" pitchFamily="18" charset="0"/>
                        <a:cs typeface="Times New Roman"/>
                      </a:rPr>
                      <m:t>𝑑𝑥</m:t>
                    </m:r>
                  </m:oMath>
                </a14:m>
                <a:r>
                  <a:rPr lang="en-US" dirty="0">
                    <a:solidFill>
                      <a:schemeClr val="tx1"/>
                    </a:solidFill>
                  </a:rPr>
                  <a:t>.</a:t>
                </a:r>
                <a:r>
                  <a:rPr lang="en-US" spc="20" dirty="0">
                    <a:solidFill>
                      <a:schemeClr val="tx1"/>
                    </a:solidFill>
                  </a:rPr>
                  <a:t> </a:t>
                </a:r>
                <a:r>
                  <a:rPr lang="en-US" spc="-5" dirty="0">
                    <a:solidFill>
                      <a:schemeClr val="tx1"/>
                    </a:solidFill>
                  </a:rPr>
                  <a:t>In</a:t>
                </a:r>
                <a:r>
                  <a:rPr lang="en-US" spc="15" dirty="0">
                    <a:solidFill>
                      <a:schemeClr val="tx1"/>
                    </a:solidFill>
                  </a:rPr>
                  <a:t> </a:t>
                </a:r>
                <a:r>
                  <a:rPr lang="en-US" spc="-5" dirty="0">
                    <a:solidFill>
                      <a:schemeClr val="tx1"/>
                    </a:solidFill>
                  </a:rPr>
                  <a:t>this</a:t>
                </a:r>
                <a:r>
                  <a:rPr lang="en-US" spc="20" dirty="0">
                    <a:solidFill>
                      <a:schemeClr val="tx1"/>
                    </a:solidFill>
                  </a:rPr>
                  <a:t> </a:t>
                </a:r>
                <a:r>
                  <a:rPr lang="en-US" spc="-5" dirty="0">
                    <a:solidFill>
                      <a:schemeClr val="tx1"/>
                    </a:solidFill>
                  </a:rPr>
                  <a:t>latter</a:t>
                </a:r>
                <a:r>
                  <a:rPr lang="en-US" spc="20" dirty="0">
                    <a:solidFill>
                      <a:schemeClr val="tx1"/>
                    </a:solidFill>
                  </a:rPr>
                  <a:t> </a:t>
                </a:r>
                <a:r>
                  <a:rPr lang="en-US" spc="-5" dirty="0">
                    <a:solidFill>
                      <a:schemeClr val="tx1"/>
                    </a:solidFill>
                  </a:rPr>
                  <a:t>case,</a:t>
                </a:r>
                <a:r>
                  <a:rPr lang="en-US" spc="20" dirty="0">
                    <a:solidFill>
                      <a:schemeClr val="tx1"/>
                    </a:solidFill>
                  </a:rPr>
                  <a:t> </a:t>
                </a:r>
                <a:r>
                  <a:rPr lang="en-US" spc="-5" dirty="0">
                    <a:solidFill>
                      <a:schemeClr val="tx1"/>
                    </a:solidFill>
                  </a:rPr>
                  <a:t>the</a:t>
                </a:r>
                <a:r>
                  <a:rPr lang="en-US" spc="20" dirty="0">
                    <a:solidFill>
                      <a:schemeClr val="tx1"/>
                    </a:solidFill>
                  </a:rPr>
                  <a:t> </a:t>
                </a:r>
                <a:r>
                  <a:rPr lang="en-US" spc="-5" dirty="0">
                    <a:solidFill>
                      <a:schemeClr val="tx1"/>
                    </a:solidFill>
                  </a:rPr>
                  <a:t>integration is in the negative </a:t>
                </a:r>
                <a:r>
                  <a:rPr lang="en-US" spc="-10" dirty="0">
                    <a:solidFill>
                      <a:schemeClr val="tx1"/>
                    </a:solidFill>
                  </a:rPr>
                  <a:t>d</a:t>
                </a:r>
                <a:r>
                  <a:rPr lang="en-US" spc="-5" dirty="0">
                    <a:solidFill>
                      <a:schemeClr val="tx1"/>
                    </a:solidFill>
                  </a:rPr>
                  <a:t>irection, but the force is also in the negative </a:t>
                </a:r>
                <a:r>
                  <a:rPr lang="en-US" spc="-10" dirty="0">
                    <a:solidFill>
                      <a:schemeClr val="tx1"/>
                    </a:solidFill>
                  </a:rPr>
                  <a:t>d</a:t>
                </a:r>
                <a:r>
                  <a:rPr lang="en-US" spc="-5" dirty="0">
                    <a:solidFill>
                      <a:schemeClr val="tx1"/>
                    </a:solidFill>
                  </a:rPr>
                  <a:t>irection, so the result is a positive value of work.</a:t>
                </a:r>
                <a:endParaRPr lang="en-U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684478" cy="4737652"/>
              </a:xfrm>
              <a:blipFill>
                <a:blip r:embed="rId2"/>
                <a:stretch>
                  <a:fillRect l="-873" t="-901"/>
                </a:stretch>
              </a:blipFill>
            </p:spPr>
            <p:txBody>
              <a:bodyPr/>
              <a:lstStyle/>
              <a:p>
                <a:r>
                  <a:rPr lang="en-US">
                    <a:noFill/>
                  </a:rPr>
                  <a:t> </a:t>
                </a:r>
              </a:p>
            </p:txBody>
          </p:sp>
        </mc:Fallback>
      </mc:AlternateContent>
      <p:pic>
        <p:nvPicPr>
          <p:cNvPr id="5" name="Picture 4" descr="An illustration shows three coiled springs and their positions relative to a number line.&#10;Three coil springs are aligned vertically so that the left side of the springs are at the same point. The top spring is labeled equilibrium position. Compared to a number line, the right end of the spring is at the point 0. Above a number line with points 0 and x labeled, where x is greater than 0, the second spring is stretched to point x. An arrow pointing to the left from point x to point 0 is labeled restoring force negative k x. Above a number line with points 0 and x labeled, where x is less than 0, the third spring is compressed to point x. An arrow pointing to the right from point x to point 0 is labeled restoring force negative k x.">
            <a:extLst>
              <a:ext uri="{FF2B5EF4-FFF2-40B4-BE49-F238E27FC236}">
                <a16:creationId xmlns="" xmlns:a16="http://schemas.microsoft.com/office/drawing/2014/main" id="{5C9FAF23-4D76-44AD-B420-F198776B2B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1176" y="1371601"/>
            <a:ext cx="3339965" cy="4079176"/>
          </a:xfrm>
          <a:prstGeom prst="rect">
            <a:avLst/>
          </a:prstGeom>
        </p:spPr>
      </p:pic>
    </p:spTree>
    <p:extLst>
      <p:ext uri="{BB962C8B-B14F-4D97-AF65-F5344CB8AC3E}">
        <p14:creationId xmlns:p14="http://schemas.microsoft.com/office/powerpoint/2010/main" val="1996885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a:t>Energy </a:t>
            </a:r>
            <a:r>
              <a:rPr lang="en-US" sz="3100" dirty="0" smtClean="0"/>
              <a:t>(6 </a:t>
            </a:r>
            <a:r>
              <a:rPr lang="en-US" sz="3100" dirty="0"/>
              <a:t>of </a:t>
            </a:r>
            <a:r>
              <a:rPr lang="en-US" sz="3100" dirty="0" smtClean="0"/>
              <a:t>12</a:t>
            </a:r>
            <a:r>
              <a:rPr lang="en-US" sz="3100" dirty="0"/>
              <a:t>)</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spc="-120" dirty="0"/>
                  <a:t> </a:t>
                </a:r>
                <a:r>
                  <a:rPr lang="en-US" b="1" spc="-35" dirty="0"/>
                  <a:t>Hooke’</a:t>
                </a:r>
                <a:r>
                  <a:rPr lang="en-US" b="1" spc="40" dirty="0"/>
                  <a:t>s</a:t>
                </a:r>
                <a:r>
                  <a:rPr lang="en-US" b="1" dirty="0"/>
                  <a:t> </a:t>
                </a:r>
                <a:r>
                  <a:rPr lang="en-US" b="1" spc="10" dirty="0"/>
                  <a:t> </a:t>
                </a:r>
                <a:r>
                  <a:rPr lang="en-US" b="1" spc="-25" dirty="0"/>
                  <a:t>La</a:t>
                </a:r>
                <a:r>
                  <a:rPr lang="en-US" b="1" spc="-30" dirty="0"/>
                  <a:t>w</a:t>
                </a:r>
                <a:r>
                  <a:rPr lang="en-US" b="1" dirty="0"/>
                  <a:t> </a:t>
                </a:r>
                <a:r>
                  <a:rPr lang="en-US" spc="-10" dirty="0"/>
                  <a:t>Assumin</a:t>
                </a:r>
                <a:r>
                  <a:rPr lang="en-US" spc="-5" dirty="0"/>
                  <a:t>g</a:t>
                </a:r>
                <a:r>
                  <a:rPr lang="en-US" dirty="0"/>
                  <a:t> </a:t>
                </a:r>
                <a:r>
                  <a:rPr lang="en-US" spc="-85" dirty="0"/>
                  <a:t> </a:t>
                </a:r>
                <a:r>
                  <a:rPr lang="en-US" spc="-5" dirty="0"/>
                  <a:t>a</a:t>
                </a:r>
                <a:r>
                  <a:rPr lang="en-US" dirty="0"/>
                  <a:t> </a:t>
                </a:r>
                <a:r>
                  <a:rPr lang="en-US" spc="-85" dirty="0"/>
                  <a:t> </a:t>
                </a:r>
                <a:r>
                  <a:rPr lang="en-US" spc="-5" dirty="0"/>
                  <a:t>s</a:t>
                </a:r>
                <a:r>
                  <a:rPr lang="en-US" spc="-10" dirty="0"/>
                  <a:t>prin</a:t>
                </a:r>
                <a:r>
                  <a:rPr lang="en-US" spc="-5" dirty="0"/>
                  <a:t>g</a:t>
                </a:r>
                <a:r>
                  <a:rPr lang="en-US" dirty="0"/>
                  <a:t> </a:t>
                </a:r>
                <a:r>
                  <a:rPr lang="en-US" spc="-85" dirty="0"/>
                  <a:t> </a:t>
                </a:r>
                <a:r>
                  <a:rPr lang="en-US" spc="-10" dirty="0"/>
                  <a:t>constan</a:t>
                </a:r>
                <a:r>
                  <a:rPr lang="en-US" spc="-5" dirty="0"/>
                  <a:t>t</a:t>
                </a:r>
                <a:r>
                  <a:rPr lang="en-US" dirty="0"/>
                  <a:t> </a:t>
                </a:r>
                <a:r>
                  <a:rPr lang="en-US" spc="-85" dirty="0"/>
                  <a:t> </a:t>
                </a:r>
                <a:r>
                  <a:rPr lang="en-US" spc="-10" dirty="0"/>
                  <a:t>o</a:t>
                </a:r>
                <a:r>
                  <a:rPr lang="en-US" spc="-5" dirty="0"/>
                  <a:t>f</a:t>
                </a:r>
                <a:r>
                  <a:rPr lang="en-US" dirty="0"/>
                  <a:t> </a:t>
                </a:r>
                <a:r>
                  <a:rPr lang="en-US" spc="-85" dirty="0"/>
                  <a:t> </a:t>
                </a:r>
                <a:r>
                  <a:rPr lang="en-US" i="1" spc="-5" dirty="0"/>
                  <a:t>k</a:t>
                </a:r>
                <a:r>
                  <a:rPr lang="en-US" i="1" spc="85" dirty="0"/>
                  <a:t> </a:t>
                </a:r>
                <a:r>
                  <a:rPr lang="en-US" spc="-25" dirty="0"/>
                  <a:t>=</a:t>
                </a:r>
                <a:r>
                  <a:rPr lang="en-US" spc="-40" dirty="0"/>
                  <a:t> </a:t>
                </a:r>
                <a:r>
                  <a:rPr lang="en-US" spc="-10" dirty="0"/>
                  <a:t>40</a:t>
                </a:r>
                <a:r>
                  <a:rPr lang="en-US" spc="-5" dirty="0"/>
                  <a:t>0</a:t>
                </a:r>
                <a:r>
                  <a:rPr lang="en-US" dirty="0"/>
                  <a:t> </a:t>
                </a:r>
                <a:r>
                  <a:rPr lang="en-US" spc="-85" dirty="0"/>
                  <a:t> </a:t>
                </a:r>
                <a:r>
                  <a:rPr lang="en-US" spc="-15" dirty="0"/>
                  <a:t>N</a:t>
                </a:r>
                <a:r>
                  <a:rPr lang="en-US" spc="-5" dirty="0"/>
                  <a:t>/</a:t>
                </a:r>
                <a:r>
                  <a:rPr lang="en-US" spc="-15" dirty="0"/>
                  <a:t>m</a:t>
                </a:r>
                <a:r>
                  <a:rPr lang="en-US" spc="-5" dirty="0"/>
                  <a:t>,</a:t>
                </a:r>
                <a:r>
                  <a:rPr lang="en-US" dirty="0"/>
                  <a:t> </a:t>
                </a:r>
                <a:r>
                  <a:rPr lang="en-US" spc="-85" dirty="0"/>
                  <a:t> </a:t>
                </a:r>
                <a:r>
                  <a:rPr lang="en-US" spc="-5" dirty="0"/>
                  <a:t>fi</a:t>
                </a:r>
                <a:r>
                  <a:rPr lang="en-US" spc="-10" dirty="0"/>
                  <a:t>n</a:t>
                </a:r>
                <a:r>
                  <a:rPr lang="en-US" spc="-5" dirty="0"/>
                  <a:t>d</a:t>
                </a:r>
                <a:r>
                  <a:rPr lang="en-US" dirty="0"/>
                  <a:t> </a:t>
                </a:r>
                <a:r>
                  <a:rPr lang="en-US" spc="-85" dirty="0"/>
                  <a:t> </a:t>
                </a:r>
                <a:r>
                  <a:rPr lang="en-US" spc="-5" dirty="0"/>
                  <a:t>t</a:t>
                </a:r>
                <a:r>
                  <a:rPr lang="en-US" spc="-10" dirty="0"/>
                  <a:t>h</a:t>
                </a:r>
                <a:r>
                  <a:rPr lang="en-US" spc="-5" dirty="0"/>
                  <a:t>e work required to </a:t>
                </a:r>
              </a:p>
              <a:p>
                <a:pPr marL="0" marR="5080" indent="0">
                  <a:lnSpc>
                    <a:spcPct val="100000"/>
                  </a:lnSpc>
                  <a:buNone/>
                </a:pPr>
                <a:r>
                  <a:rPr lang="en-US" spc="-5" dirty="0"/>
                  <a:t>(a) s</a:t>
                </a:r>
                <a:r>
                  <a:rPr lang="en-US" spc="-10" dirty="0"/>
                  <a:t>tretc</a:t>
                </a:r>
                <a:r>
                  <a:rPr lang="en-US" spc="-5" dirty="0"/>
                  <a:t>h t</a:t>
                </a:r>
                <a:r>
                  <a:rPr lang="en-US" spc="-10" dirty="0"/>
                  <a:t>h</a:t>
                </a:r>
                <a:r>
                  <a:rPr lang="en-US" spc="-5" dirty="0"/>
                  <a:t>e </a:t>
                </a:r>
                <a:r>
                  <a:rPr lang="en-US" spc="-10" dirty="0"/>
                  <a:t>sprin</a:t>
                </a:r>
                <a:r>
                  <a:rPr lang="en-US" spc="-5" dirty="0"/>
                  <a:t>g </a:t>
                </a:r>
                <a:r>
                  <a:rPr lang="en-US" spc="-10" dirty="0"/>
                  <a:t>1</a:t>
                </a:r>
                <a:r>
                  <a:rPr lang="en-US" spc="-5" dirty="0"/>
                  <a:t>0 </a:t>
                </a:r>
                <a:r>
                  <a:rPr lang="en-US" spc="-10" dirty="0"/>
                  <a:t>cm</a:t>
                </a:r>
                <a:r>
                  <a:rPr lang="en-US" spc="-5" dirty="0"/>
                  <a:t> </a:t>
                </a:r>
                <a:r>
                  <a:rPr lang="en-US" spc="-10" dirty="0"/>
                  <a:t>beyon</a:t>
                </a:r>
                <a:r>
                  <a:rPr lang="en-US" spc="-5" dirty="0"/>
                  <a:t>d</a:t>
                </a:r>
                <a:r>
                  <a:rPr lang="en-US" dirty="0"/>
                  <a:t> </a:t>
                </a:r>
                <a:r>
                  <a:rPr lang="en-US" spc="-10" dirty="0"/>
                  <a:t>equilibrium.</a:t>
                </a:r>
                <a:endParaRPr lang="en-US" dirty="0"/>
              </a:p>
              <a:p>
                <a:pPr marL="12700" indent="0">
                  <a:lnSpc>
                    <a:spcPct val="100000"/>
                  </a:lnSpc>
                  <a:spcBef>
                    <a:spcPts val="195"/>
                  </a:spcBef>
                  <a:buNone/>
                  <a:tabLst>
                    <a:tab pos="231140" algn="l"/>
                  </a:tabLst>
                </a:pPr>
                <a:r>
                  <a:rPr lang="en-US" spc="-5" dirty="0"/>
                  <a:t>(b) compress the spring 2 </a:t>
                </a:r>
                <a:r>
                  <a:rPr lang="en-US" spc="-10" dirty="0"/>
                  <a:t>cm</a:t>
                </a:r>
                <a:r>
                  <a:rPr lang="en-US" dirty="0"/>
                  <a:t> </a:t>
                </a:r>
                <a:r>
                  <a:rPr lang="en-US" spc="-15" dirty="0"/>
                  <a:t>m</a:t>
                </a:r>
                <a:r>
                  <a:rPr lang="en-US" spc="-5" dirty="0"/>
                  <a:t>ore </a:t>
                </a:r>
                <a:r>
                  <a:rPr lang="en-US" spc="-15" dirty="0"/>
                  <a:t>w</a:t>
                </a:r>
                <a:r>
                  <a:rPr lang="en-US" spc="-5" dirty="0"/>
                  <a:t>hen it is already compressed</a:t>
                </a:r>
                <a:r>
                  <a:rPr lang="en-US" dirty="0"/>
                  <a:t> </a:t>
                </a:r>
                <a:r>
                  <a:rPr lang="en-US" spc="-5" dirty="0"/>
                  <a:t>3 </a:t>
                </a:r>
                <a:r>
                  <a:rPr lang="en-US" spc="-10" dirty="0"/>
                  <a:t>cm.</a:t>
                </a:r>
                <a:endParaRPr lang="en-US" dirty="0"/>
              </a:p>
              <a:p>
                <a:pPr marL="0" marR="5080" indent="0">
                  <a:lnSpc>
                    <a:spcPct val="100000"/>
                  </a:lnSpc>
                  <a:spcBef>
                    <a:spcPts val="590"/>
                  </a:spcBef>
                  <a:buNone/>
                </a:pPr>
                <a:r>
                  <a:rPr lang="en-US" b="1" spc="-5" dirty="0"/>
                  <a:t>Solution </a:t>
                </a:r>
                <a:r>
                  <a:rPr lang="en-US" b="1" spc="95" dirty="0"/>
                  <a:t> </a:t>
                </a:r>
                <a:r>
                  <a:rPr lang="en-US" spc="-10" dirty="0"/>
                  <a:t>A</a:t>
                </a:r>
                <a:r>
                  <a:rPr lang="en-US" spc="90" dirty="0"/>
                  <a:t> </a:t>
                </a:r>
                <a:r>
                  <a:rPr lang="en-US" spc="-5" dirty="0"/>
                  <a:t>f</a:t>
                </a:r>
                <a:r>
                  <a:rPr lang="en-US" spc="-10" dirty="0"/>
                  <a:t>orc</a:t>
                </a:r>
                <a:r>
                  <a:rPr lang="en-US" spc="-5" dirty="0"/>
                  <a:t>e</a:t>
                </a:r>
                <a:r>
                  <a:rPr lang="en-US" dirty="0"/>
                  <a:t> </a:t>
                </a:r>
                <a:r>
                  <a:rPr lang="en-US" spc="-90" dirty="0"/>
                  <a:t> </a:t>
                </a:r>
                <a:r>
                  <a:rPr lang="en-US" i="1" spc="-10" dirty="0"/>
                  <a:t>F</a:t>
                </a:r>
                <a:r>
                  <a:rPr lang="en-US" i="1" spc="-160" dirty="0"/>
                  <a:t> </a:t>
                </a:r>
                <a:r>
                  <a:rPr lang="en-US" spc="20" dirty="0"/>
                  <a:t>(</a:t>
                </a:r>
                <a:r>
                  <a:rPr lang="en-US" i="1" spc="-5" dirty="0"/>
                  <a:t>x</a:t>
                </a:r>
                <a:r>
                  <a:rPr lang="en-US" spc="-5" dirty="0"/>
                  <a:t>)</a:t>
                </a:r>
                <a:r>
                  <a:rPr lang="en-US" spc="25" dirty="0"/>
                  <a:t> </a:t>
                </a:r>
                <a:r>
                  <a:rPr lang="en-US" spc="-25" dirty="0"/>
                  <a:t>=</a:t>
                </a:r>
                <a:r>
                  <a:rPr lang="en-US" spc="-40" dirty="0"/>
                  <a:t> </a:t>
                </a:r>
                <a:r>
                  <a:rPr lang="en-US" spc="-10" dirty="0"/>
                  <a:t>40</a:t>
                </a:r>
                <a:r>
                  <a:rPr lang="en-US" spc="20" dirty="0"/>
                  <a:t>0</a:t>
                </a:r>
                <a:r>
                  <a:rPr lang="en-US" i="1" spc="-5" dirty="0"/>
                  <a:t>x</a:t>
                </a:r>
                <a:r>
                  <a:rPr lang="en-US" i="1" dirty="0"/>
                  <a:t> </a:t>
                </a:r>
                <a:r>
                  <a:rPr lang="en-US" i="1" spc="-70" dirty="0"/>
                  <a:t> </a:t>
                </a:r>
                <a:r>
                  <a:rPr lang="en-US" spc="-10" dirty="0"/>
                  <a:t>N</a:t>
                </a:r>
                <a:r>
                  <a:rPr lang="en-US" spc="90" dirty="0"/>
                  <a:t> </a:t>
                </a:r>
                <a:r>
                  <a:rPr lang="en-US" spc="-5" dirty="0"/>
                  <a:t>is</a:t>
                </a:r>
                <a:r>
                  <a:rPr lang="en-US" spc="90" dirty="0"/>
                  <a:t> </a:t>
                </a:r>
                <a:r>
                  <a:rPr lang="en-US" spc="-5" dirty="0"/>
                  <a:t>required</a:t>
                </a:r>
                <a:r>
                  <a:rPr lang="en-US" spc="95" dirty="0"/>
                  <a:t> </a:t>
                </a:r>
                <a:r>
                  <a:rPr lang="en-US" spc="-5" dirty="0"/>
                  <a:t>to</a:t>
                </a:r>
                <a:r>
                  <a:rPr lang="en-US" spc="90" dirty="0"/>
                  <a:t> </a:t>
                </a:r>
                <a:r>
                  <a:rPr lang="en-US" spc="-5" dirty="0"/>
                  <a:t>stretch</a:t>
                </a:r>
                <a:r>
                  <a:rPr lang="en-US" spc="90" dirty="0"/>
                  <a:t> </a:t>
                </a:r>
                <a:r>
                  <a:rPr lang="en-US" spc="-5" dirty="0"/>
                  <a:t>the</a:t>
                </a:r>
                <a:r>
                  <a:rPr lang="en-US" spc="90" dirty="0"/>
                  <a:t> </a:t>
                </a:r>
                <a:r>
                  <a:rPr lang="en-US" spc="-5" dirty="0"/>
                  <a:t>spring</a:t>
                </a:r>
                <a:r>
                  <a:rPr lang="en-US" spc="90" dirty="0"/>
                  <a:t> </a:t>
                </a:r>
                <a:r>
                  <a:rPr lang="en-US" spc="-5" dirty="0"/>
                  <a:t>(with</a:t>
                </a:r>
                <a:r>
                  <a:rPr lang="en-US" spc="120" dirty="0"/>
                  <a:t> </a:t>
                </a:r>
                <a:r>
                  <a:rPr lang="en-US" i="1" spc="-5" dirty="0"/>
                  <a:t>x</a:t>
                </a:r>
                <a:r>
                  <a:rPr lang="en-US" i="1" dirty="0"/>
                  <a:t> </a:t>
                </a:r>
                <a:r>
                  <a:rPr lang="en-US" i="1" spc="-70" dirty="0"/>
                  <a:t> </a:t>
                </a:r>
                <a:r>
                  <a:rPr lang="en-US" spc="-5" dirty="0"/>
                  <a:t>in</a:t>
                </a:r>
                <a:r>
                  <a:rPr lang="en-US" spc="90" dirty="0"/>
                  <a:t> </a:t>
                </a:r>
                <a:r>
                  <a:rPr lang="en-US" spc="-5" dirty="0"/>
                  <a:t>meters). Note that centimeters</a:t>
                </a:r>
                <a:r>
                  <a:rPr lang="en-US" dirty="0"/>
                  <a:t> </a:t>
                </a:r>
                <a:r>
                  <a:rPr lang="en-US" spc="-15" dirty="0"/>
                  <a:t>m</a:t>
                </a:r>
                <a:r>
                  <a:rPr lang="en-US" spc="-5" dirty="0"/>
                  <a:t>ust </a:t>
                </a:r>
                <a:r>
                  <a:rPr lang="en-US" spc="-10" dirty="0"/>
                  <a:t>b</a:t>
                </a:r>
                <a:r>
                  <a:rPr lang="en-US" spc="-5" dirty="0"/>
                  <a:t>e converted</a:t>
                </a:r>
                <a:r>
                  <a:rPr lang="en-US" dirty="0"/>
                  <a:t> </a:t>
                </a:r>
                <a:r>
                  <a:rPr lang="en-US" spc="-5" dirty="0"/>
                  <a:t>to </a:t>
                </a:r>
                <a:r>
                  <a:rPr lang="en-US" spc="-15" dirty="0"/>
                  <a:t>m</a:t>
                </a:r>
                <a:r>
                  <a:rPr lang="en-US" spc="-5" dirty="0"/>
                  <a:t>eters.</a:t>
                </a:r>
                <a:endParaRPr lang="en-US" dirty="0"/>
              </a:p>
              <a:p>
                <a:pPr marL="0" indent="0">
                  <a:lnSpc>
                    <a:spcPct val="100000"/>
                  </a:lnSpc>
                  <a:spcBef>
                    <a:spcPts val="590"/>
                  </a:spcBef>
                  <a:buNone/>
                </a:pPr>
                <a:r>
                  <a:rPr lang="en-US" spc="-5" dirty="0"/>
                  <a:t>(a)  </a:t>
                </a:r>
                <a:r>
                  <a:rPr lang="en-US" spc="-10" dirty="0"/>
                  <a:t>The</a:t>
                </a:r>
                <a:r>
                  <a:rPr lang="en-US" spc="-5" dirty="0"/>
                  <a:t> </a:t>
                </a:r>
                <a:r>
                  <a:rPr lang="en-US" spc="-15" dirty="0"/>
                  <a:t>w</a:t>
                </a:r>
                <a:r>
                  <a:rPr lang="en-US" spc="-5" dirty="0"/>
                  <a:t>ork required to stretch the spring </a:t>
                </a:r>
                <a:r>
                  <a:rPr lang="en-US" spc="-10" dirty="0"/>
                  <a:t>1</a:t>
                </a:r>
                <a:r>
                  <a:rPr lang="en-US" spc="-5" dirty="0"/>
                  <a:t>0 </a:t>
                </a:r>
                <a:r>
                  <a:rPr lang="en-US" spc="-10" dirty="0"/>
                  <a:t>cm</a:t>
                </a:r>
                <a:r>
                  <a:rPr lang="en-US" spc="-5" dirty="0"/>
                  <a:t> (0.1 </a:t>
                </a:r>
                <a:r>
                  <a:rPr lang="en-US" spc="-15" dirty="0"/>
                  <a:t>m</a:t>
                </a:r>
                <a:r>
                  <a:rPr lang="en-US" spc="-5" dirty="0"/>
                  <a:t>) beyond</a:t>
                </a:r>
                <a:r>
                  <a:rPr lang="en-US" dirty="0"/>
                  <a:t> </a:t>
                </a:r>
                <a:r>
                  <a:rPr lang="en-US" spc="-5" dirty="0"/>
                  <a:t>equilibrium</a:t>
                </a:r>
                <a:r>
                  <a:rPr lang="en-US" dirty="0"/>
                  <a:t> </a:t>
                </a:r>
                <a:r>
                  <a:rPr lang="en-US" spc="-5" dirty="0"/>
                  <a:t>is</a:t>
                </a:r>
                <a:endParaRPr lang="en-US" i="1" spc="-5" dirty="0">
                  <a:latin typeface="Cambria Math" panose="02040503050406030204" pitchFamily="18" charset="0"/>
                </a:endParaRPr>
              </a:p>
              <a:p>
                <a:pPr marL="0" indent="0">
                  <a:lnSpc>
                    <a:spcPct val="100000"/>
                  </a:lnSpc>
                  <a:spcBef>
                    <a:spcPts val="590"/>
                  </a:spcBef>
                  <a:buNone/>
                </a:pPr>
                <a14:m>
                  <m:oMathPara xmlns:m="http://schemas.openxmlformats.org/officeDocument/2006/math">
                    <m:oMathParaPr>
                      <m:jc m:val="centerGroup"/>
                    </m:oMathParaPr>
                    <m:oMath xmlns:m="http://schemas.openxmlformats.org/officeDocument/2006/math">
                      <m:r>
                        <a:rPr lang="en-US" b="0" i="1" spc="-5" smtClean="0">
                          <a:latin typeface="Cambria Math" panose="02040503050406030204" pitchFamily="18" charset="0"/>
                        </a:rPr>
                        <m:t>𝑊</m:t>
                      </m:r>
                      <m:r>
                        <a:rPr lang="en-US" b="0" i="1" spc="-5" smtClean="0">
                          <a:latin typeface="Cambria Math" panose="02040503050406030204" pitchFamily="18" charset="0"/>
                        </a:rPr>
                        <m:t>=</m:t>
                      </m:r>
                      <m:nary>
                        <m:naryPr>
                          <m:ctrlPr>
                            <a:rPr lang="en-US" b="0" i="1" spc="-5" smtClean="0">
                              <a:latin typeface="Cambria Math" panose="02040503050406030204" pitchFamily="18" charset="0"/>
                            </a:rPr>
                          </m:ctrlPr>
                        </m:naryPr>
                        <m:sub>
                          <m:r>
                            <m:rPr>
                              <m:brk m:alnAt="23"/>
                            </m:rPr>
                            <a:rPr lang="en-US" b="0" i="1" spc="-5" smtClean="0">
                              <a:latin typeface="Cambria Math" panose="02040503050406030204" pitchFamily="18" charset="0"/>
                            </a:rPr>
                            <m:t>0</m:t>
                          </m:r>
                        </m:sub>
                        <m:sup>
                          <m:r>
                            <a:rPr lang="en-US" b="0" i="1" spc="-5" smtClean="0">
                              <a:latin typeface="Cambria Math" panose="02040503050406030204" pitchFamily="18" charset="0"/>
                            </a:rPr>
                            <m:t>0.1</m:t>
                          </m:r>
                        </m:sup>
                        <m:e>
                          <m:r>
                            <a:rPr lang="en-US" b="0" i="1" spc="-5" smtClean="0">
                              <a:latin typeface="Cambria Math" panose="02040503050406030204" pitchFamily="18" charset="0"/>
                            </a:rPr>
                            <m:t>400</m:t>
                          </m:r>
                          <m:r>
                            <a:rPr lang="en-US" b="0" i="1" spc="-5" smtClean="0">
                              <a:latin typeface="Cambria Math" panose="02040503050406030204" pitchFamily="18" charset="0"/>
                            </a:rPr>
                            <m:t>𝑥</m:t>
                          </m:r>
                        </m:e>
                      </m:nary>
                      <m:r>
                        <a:rPr lang="en-US" b="0" i="1" spc="-5" smtClean="0">
                          <a:latin typeface="Cambria Math" panose="02040503050406030204" pitchFamily="18" charset="0"/>
                        </a:rPr>
                        <m:t>𝑑𝑥</m:t>
                      </m:r>
                      <m:r>
                        <a:rPr lang="en-US" b="0" i="1" spc="-5" smtClean="0">
                          <a:latin typeface="Cambria Math" panose="02040503050406030204" pitchFamily="18" charset="0"/>
                        </a:rPr>
                        <m:t>=200</m:t>
                      </m:r>
                      <m:sSup>
                        <m:sSupPr>
                          <m:ctrlPr>
                            <a:rPr lang="en-US" b="0" i="1" spc="-5" smtClean="0">
                              <a:latin typeface="Cambria Math" panose="02040503050406030204" pitchFamily="18" charset="0"/>
                            </a:rPr>
                          </m:ctrlPr>
                        </m:sSupPr>
                        <m:e>
                          <m:r>
                            <a:rPr lang="en-US" b="0" i="1" spc="-5" smtClean="0">
                              <a:latin typeface="Cambria Math" panose="02040503050406030204" pitchFamily="18" charset="0"/>
                            </a:rPr>
                            <m:t>𝑥</m:t>
                          </m:r>
                        </m:e>
                        <m:sup>
                          <m:r>
                            <a:rPr lang="en-US" b="0" i="1" spc="-5" smtClean="0">
                              <a:latin typeface="Cambria Math" panose="02040503050406030204" pitchFamily="18" charset="0"/>
                            </a:rPr>
                            <m:t>2</m:t>
                          </m:r>
                        </m:sup>
                      </m:sSup>
                      <m:sSubSup>
                        <m:sSubSupPr>
                          <m:ctrlPr>
                            <a:rPr lang="en-US" b="0" i="1" spc="-5" smtClean="0">
                              <a:latin typeface="Cambria Math" panose="02040503050406030204" pitchFamily="18" charset="0"/>
                            </a:rPr>
                          </m:ctrlPr>
                        </m:sSubSupPr>
                        <m:e>
                          <m:r>
                            <a:rPr lang="en-US" b="0" i="1" spc="-5" smtClean="0">
                              <a:latin typeface="Cambria Math" panose="02040503050406030204" pitchFamily="18" charset="0"/>
                            </a:rPr>
                            <m:t>|</m:t>
                          </m:r>
                        </m:e>
                        <m:sub>
                          <m:r>
                            <a:rPr lang="en-US" b="0" i="1" spc="-5" smtClean="0">
                              <a:latin typeface="Cambria Math" panose="02040503050406030204" pitchFamily="18" charset="0"/>
                            </a:rPr>
                            <m:t>0</m:t>
                          </m:r>
                        </m:sub>
                        <m:sup>
                          <m:r>
                            <a:rPr lang="en-US" b="0" i="1" spc="-5" smtClean="0">
                              <a:latin typeface="Cambria Math" panose="02040503050406030204" pitchFamily="18" charset="0"/>
                            </a:rPr>
                            <m:t>0.1</m:t>
                          </m:r>
                        </m:sup>
                      </m:sSubSup>
                      <m:r>
                        <a:rPr lang="en-US" b="0" i="1" spc="-5" smtClean="0">
                          <a:latin typeface="Cambria Math" panose="02040503050406030204" pitchFamily="18" charset="0"/>
                        </a:rPr>
                        <m:t>=2 </m:t>
                      </m:r>
                      <m:r>
                        <a:rPr lang="en-US" b="0" i="1" spc="-5" smtClean="0">
                          <a:latin typeface="Cambria Math" panose="02040503050406030204" pitchFamily="18" charset="0"/>
                        </a:rPr>
                        <m:t>𝐽</m:t>
                      </m:r>
                    </m:oMath>
                  </m:oMathPara>
                </a14:m>
                <a:endParaRPr lang="en-US" dirty="0"/>
              </a:p>
              <a:p>
                <a:pPr marL="36900" indent="0">
                  <a:lnSpc>
                    <a:spcPct val="100000"/>
                  </a:lnSpc>
                  <a:buNone/>
                </a:pPr>
                <a:r>
                  <a:rPr lang="en-US" dirty="0">
                    <a:latin typeface="Times New Roman"/>
                    <a:cs typeface="Times New Roman"/>
                  </a:rPr>
                  <a:t>(b) </a:t>
                </a:r>
                <a:r>
                  <a:rPr lang="en-US" b="1" spc="-5" dirty="0"/>
                  <a:t> </a:t>
                </a:r>
                <a:r>
                  <a:rPr lang="en-US" spc="-5" dirty="0"/>
                  <a:t>If</a:t>
                </a:r>
                <a:r>
                  <a:rPr lang="en-US" spc="120" dirty="0"/>
                  <a:t> </a:t>
                </a:r>
                <a:r>
                  <a:rPr lang="en-US" spc="-5" dirty="0"/>
                  <a:t>the</a:t>
                </a:r>
                <a:r>
                  <a:rPr lang="en-US" spc="120" dirty="0"/>
                  <a:t> </a:t>
                </a:r>
                <a:r>
                  <a:rPr lang="en-US" spc="-5" dirty="0"/>
                  <a:t>spring</a:t>
                </a:r>
                <a:r>
                  <a:rPr lang="en-US" spc="120" dirty="0"/>
                  <a:t> </a:t>
                </a:r>
                <a:r>
                  <a:rPr lang="en-US" spc="-5" dirty="0"/>
                  <a:t>is</a:t>
                </a:r>
                <a:r>
                  <a:rPr lang="en-US" spc="120" dirty="0"/>
                  <a:t> </a:t>
                </a:r>
                <a:r>
                  <a:rPr lang="en-US" spc="-10" dirty="0"/>
                  <a:t>a</a:t>
                </a:r>
                <a:r>
                  <a:rPr lang="en-US" spc="-5" dirty="0"/>
                  <a:t>t</a:t>
                </a:r>
                <a:r>
                  <a:rPr lang="en-US" spc="120" dirty="0"/>
                  <a:t> </a:t>
                </a:r>
                <a:r>
                  <a:rPr lang="en-US" spc="-5" dirty="0"/>
                  <a:t>position</a:t>
                </a:r>
                <a:r>
                  <a:rPr lang="en-US" dirty="0"/>
                  <a:t> </a:t>
                </a:r>
                <a:r>
                  <a:rPr lang="en-US" spc="-105" dirty="0"/>
                  <a:t> </a:t>
                </a:r>
                <a:r>
                  <a:rPr lang="en-US" i="1" spc="-5" dirty="0"/>
                  <a:t>x</a:t>
                </a:r>
                <a:r>
                  <a:rPr lang="en-US" i="1" spc="114" dirty="0"/>
                  <a:t> </a:t>
                </a:r>
                <a:r>
                  <a:rPr lang="en-US" spc="-25" dirty="0"/>
                  <a:t>=</a:t>
                </a:r>
                <a:r>
                  <a:rPr lang="en-US" spc="-40" dirty="0"/>
                  <a:t> </a:t>
                </a:r>
                <a:r>
                  <a:rPr lang="en-US" spc="-190" dirty="0"/>
                  <a:t>−</a:t>
                </a:r>
                <a:r>
                  <a:rPr lang="en-US" spc="-5" dirty="0"/>
                  <a:t>3</a:t>
                </a:r>
                <a:r>
                  <a:rPr lang="en-US" spc="120" dirty="0"/>
                  <a:t> </a:t>
                </a:r>
                <a:r>
                  <a:rPr lang="en-US" spc="-15" dirty="0"/>
                  <a:t>cm</a:t>
                </a:r>
                <a:r>
                  <a:rPr lang="en-US" spc="-5" dirty="0"/>
                  <a:t>,</a:t>
                </a:r>
                <a:r>
                  <a:rPr lang="en-US" spc="120" dirty="0"/>
                  <a:t> </a:t>
                </a:r>
                <a:r>
                  <a:rPr lang="en-US" spc="-5" dirty="0"/>
                  <a:t>t</a:t>
                </a:r>
                <a:r>
                  <a:rPr lang="en-US" spc="-10" dirty="0"/>
                  <a:t>he</a:t>
                </a:r>
                <a:r>
                  <a:rPr lang="en-US" spc="-5" dirty="0"/>
                  <a:t>n</a:t>
                </a:r>
                <a:r>
                  <a:rPr lang="en-US" spc="120" dirty="0"/>
                  <a:t> </a:t>
                </a:r>
                <a:r>
                  <a:rPr lang="en-US" spc="-10" dirty="0"/>
                  <a:t>th</a:t>
                </a:r>
                <a:r>
                  <a:rPr lang="en-US" spc="-5" dirty="0"/>
                  <a:t>e</a:t>
                </a:r>
                <a:r>
                  <a:rPr lang="en-US" spc="120" dirty="0"/>
                  <a:t> </a:t>
                </a:r>
                <a:r>
                  <a:rPr lang="en-US" spc="-15" dirty="0"/>
                  <a:t>wor</a:t>
                </a:r>
                <a:r>
                  <a:rPr lang="en-US" spc="-5" dirty="0"/>
                  <a:t>k</a:t>
                </a:r>
                <a:r>
                  <a:rPr lang="en-US" dirty="0"/>
                  <a:t> </a:t>
                </a:r>
                <a:r>
                  <a:rPr lang="en-US" spc="-105" dirty="0"/>
                  <a:t> </a:t>
                </a:r>
                <a:r>
                  <a:rPr lang="en-US" i="1" spc="-10" dirty="0"/>
                  <a:t>W</a:t>
                </a:r>
                <a:r>
                  <a:rPr lang="en-US" i="1" dirty="0"/>
                  <a:t> </a:t>
                </a:r>
                <a:r>
                  <a:rPr lang="en-US" i="1" spc="-5" dirty="0"/>
                  <a:t> </a:t>
                </a:r>
                <a:r>
                  <a:rPr lang="en-US" spc="-5" dirty="0"/>
                  <a:t>required</a:t>
                </a:r>
                <a:r>
                  <a:rPr lang="en-US" spc="120" dirty="0"/>
                  <a:t> </a:t>
                </a:r>
                <a:r>
                  <a:rPr lang="en-US" spc="-5" dirty="0"/>
                  <a:t>to</a:t>
                </a:r>
                <a:r>
                  <a:rPr lang="en-US" spc="120" dirty="0"/>
                  <a:t> </a:t>
                </a:r>
                <a:r>
                  <a:rPr lang="en-US" spc="-5" dirty="0"/>
                  <a:t>compress</a:t>
                </a:r>
                <a:r>
                  <a:rPr lang="en-US" spc="120" dirty="0"/>
                  <a:t> </a:t>
                </a:r>
                <a:r>
                  <a:rPr lang="en-US" spc="-5" dirty="0"/>
                  <a:t>it further to</a:t>
                </a:r>
                <a:r>
                  <a:rPr lang="en-US" spc="25" dirty="0"/>
                  <a:t> </a:t>
                </a:r>
                <a:r>
                  <a:rPr lang="en-US" i="1" spc="-5" dirty="0"/>
                  <a:t>x</a:t>
                </a:r>
                <a:r>
                  <a:rPr lang="en-US" i="1" spc="114" dirty="0"/>
                  <a:t> </a:t>
                </a:r>
                <a:r>
                  <a:rPr lang="en-US" spc="-25" dirty="0"/>
                  <a:t>=</a:t>
                </a:r>
                <a:r>
                  <a:rPr lang="en-US" spc="-40" dirty="0"/>
                  <a:t> </a:t>
                </a:r>
                <a:r>
                  <a:rPr lang="en-US" spc="-190" dirty="0"/>
                  <a:t>−</a:t>
                </a:r>
                <a:r>
                  <a:rPr lang="en-US" spc="-5" dirty="0"/>
                  <a:t>5 </a:t>
                </a:r>
                <a:r>
                  <a:rPr lang="en-US" spc="-10" dirty="0"/>
                  <a:t>cm</a:t>
                </a:r>
                <a:r>
                  <a:rPr lang="en-US" dirty="0"/>
                  <a:t> </a:t>
                </a:r>
                <a:r>
                  <a:rPr lang="en-US" spc="-5" dirty="0"/>
                  <a:t>is  </a:t>
                </a:r>
                <a14:m>
                  <m:oMath xmlns:m="http://schemas.openxmlformats.org/officeDocument/2006/math">
                    <m:r>
                      <a:rPr lang="en-US" i="1" spc="-5">
                        <a:latin typeface="Cambria Math" panose="02040503050406030204" pitchFamily="18" charset="0"/>
                      </a:rPr>
                      <m:t>𝑊</m:t>
                    </m:r>
                    <m:r>
                      <a:rPr lang="en-US" i="1" spc="-5">
                        <a:latin typeface="Cambria Math" panose="02040503050406030204" pitchFamily="18" charset="0"/>
                      </a:rPr>
                      <m:t>=</m:t>
                    </m:r>
                    <m:nary>
                      <m:naryPr>
                        <m:ctrlPr>
                          <a:rPr lang="en-US" i="1" spc="-5">
                            <a:latin typeface="Cambria Math" panose="02040503050406030204" pitchFamily="18" charset="0"/>
                          </a:rPr>
                        </m:ctrlPr>
                      </m:naryPr>
                      <m:sub>
                        <m:r>
                          <a:rPr lang="en-US" b="0" i="1" spc="-5" smtClean="0">
                            <a:latin typeface="Cambria Math" panose="02040503050406030204" pitchFamily="18" charset="0"/>
                          </a:rPr>
                          <m:t>−</m:t>
                        </m:r>
                        <m:r>
                          <m:rPr>
                            <m:brk m:alnAt="23"/>
                          </m:rPr>
                          <a:rPr lang="en-US" i="1" spc="-5">
                            <a:latin typeface="Cambria Math" panose="02040503050406030204" pitchFamily="18" charset="0"/>
                          </a:rPr>
                          <m:t>0</m:t>
                        </m:r>
                        <m:r>
                          <a:rPr lang="en-US" b="0" i="1" spc="-5" smtClean="0">
                            <a:latin typeface="Cambria Math" panose="02040503050406030204" pitchFamily="18" charset="0"/>
                          </a:rPr>
                          <m:t>.03</m:t>
                        </m:r>
                      </m:sub>
                      <m:sup>
                        <m:r>
                          <a:rPr lang="en-US" b="0" i="1" spc="-5" smtClean="0">
                            <a:latin typeface="Cambria Math" panose="02040503050406030204" pitchFamily="18" charset="0"/>
                          </a:rPr>
                          <m:t>−</m:t>
                        </m:r>
                        <m:r>
                          <a:rPr lang="en-US" i="1" spc="-5">
                            <a:latin typeface="Cambria Math" panose="02040503050406030204" pitchFamily="18" charset="0"/>
                          </a:rPr>
                          <m:t>0.</m:t>
                        </m:r>
                        <m:r>
                          <a:rPr lang="en-US" b="0" i="1" spc="-5" smtClean="0">
                            <a:latin typeface="Cambria Math" panose="02040503050406030204" pitchFamily="18" charset="0"/>
                          </a:rPr>
                          <m:t>05</m:t>
                        </m:r>
                      </m:sup>
                      <m:e>
                        <m:r>
                          <a:rPr lang="en-US" i="1" spc="-5">
                            <a:latin typeface="Cambria Math" panose="02040503050406030204" pitchFamily="18" charset="0"/>
                          </a:rPr>
                          <m:t>400</m:t>
                        </m:r>
                        <m:r>
                          <a:rPr lang="en-US" i="1" spc="-5">
                            <a:latin typeface="Cambria Math" panose="02040503050406030204" pitchFamily="18" charset="0"/>
                          </a:rPr>
                          <m:t>𝑥</m:t>
                        </m:r>
                      </m:e>
                    </m:nary>
                    <m:r>
                      <a:rPr lang="en-US" i="1" spc="-5">
                        <a:latin typeface="Cambria Math" panose="02040503050406030204" pitchFamily="18" charset="0"/>
                      </a:rPr>
                      <m:t>𝑑𝑥</m:t>
                    </m:r>
                    <m:r>
                      <a:rPr lang="en-US" i="1" spc="-5">
                        <a:latin typeface="Cambria Math" panose="02040503050406030204" pitchFamily="18" charset="0"/>
                      </a:rPr>
                      <m:t>=200</m:t>
                    </m:r>
                    <m:sSup>
                      <m:sSupPr>
                        <m:ctrlPr>
                          <a:rPr lang="en-US" i="1" spc="-5">
                            <a:latin typeface="Cambria Math" panose="02040503050406030204" pitchFamily="18" charset="0"/>
                          </a:rPr>
                        </m:ctrlPr>
                      </m:sSupPr>
                      <m:e>
                        <m:r>
                          <a:rPr lang="en-US" i="1" spc="-5">
                            <a:latin typeface="Cambria Math" panose="02040503050406030204" pitchFamily="18" charset="0"/>
                          </a:rPr>
                          <m:t>𝑥</m:t>
                        </m:r>
                      </m:e>
                      <m:sup>
                        <m:r>
                          <a:rPr lang="en-US" i="1" spc="-5">
                            <a:latin typeface="Cambria Math" panose="02040503050406030204" pitchFamily="18" charset="0"/>
                          </a:rPr>
                          <m:t>2</m:t>
                        </m:r>
                      </m:sup>
                    </m:sSup>
                    <m:sSubSup>
                      <m:sSubSupPr>
                        <m:ctrlPr>
                          <a:rPr lang="en-US" i="1" spc="-5">
                            <a:latin typeface="Cambria Math" panose="02040503050406030204" pitchFamily="18" charset="0"/>
                          </a:rPr>
                        </m:ctrlPr>
                      </m:sSubSupPr>
                      <m:e>
                        <m:r>
                          <a:rPr lang="en-US" i="1" spc="-5">
                            <a:latin typeface="Cambria Math" panose="02040503050406030204" pitchFamily="18" charset="0"/>
                          </a:rPr>
                          <m:t>|</m:t>
                        </m:r>
                      </m:e>
                      <m:sub>
                        <m:r>
                          <a:rPr lang="en-US" b="0" i="1" spc="-5" smtClean="0">
                            <a:latin typeface="Cambria Math" panose="02040503050406030204" pitchFamily="18" charset="0"/>
                          </a:rPr>
                          <m:t>−0.03</m:t>
                        </m:r>
                      </m:sub>
                      <m:sup>
                        <m:r>
                          <a:rPr lang="en-US" b="0" i="1" spc="-5" smtClean="0">
                            <a:latin typeface="Cambria Math" panose="02040503050406030204" pitchFamily="18" charset="0"/>
                          </a:rPr>
                          <m:t>−0.05</m:t>
                        </m:r>
                      </m:sup>
                    </m:sSubSup>
                    <m:r>
                      <a:rPr lang="en-US" i="1" spc="-5">
                        <a:latin typeface="Cambria Math" panose="02040503050406030204" pitchFamily="18" charset="0"/>
                      </a:rPr>
                      <m:t>=</m:t>
                    </m:r>
                    <m:r>
                      <a:rPr lang="en-US" b="0" i="1" spc="-5" smtClean="0">
                        <a:latin typeface="Cambria Math" panose="02040503050406030204" pitchFamily="18" charset="0"/>
                      </a:rPr>
                      <m:t>0.3</m:t>
                    </m:r>
                    <m:r>
                      <a:rPr lang="en-US" i="1" spc="-5">
                        <a:latin typeface="Cambria Math" panose="02040503050406030204" pitchFamily="18" charset="0"/>
                      </a:rPr>
                      <m:t>2 </m:t>
                    </m:r>
                    <m:r>
                      <a:rPr lang="en-US" i="1" spc="-5">
                        <a:latin typeface="Cambria Math" panose="02040503050406030204" pitchFamily="18" charset="0"/>
                      </a:rPr>
                      <m:t>𝐽</m:t>
                    </m:r>
                  </m:oMath>
                </a14:m>
                <a:r>
                  <a:rPr lang="en-US" dirty="0"/>
                  <a:t>.</a:t>
                </a:r>
              </a:p>
              <a:p>
                <a:pPr marL="36900" indent="0">
                  <a:lnSpc>
                    <a:spcPct val="100000"/>
                  </a:lnSpc>
                  <a:buNone/>
                </a:pPr>
                <a:endParaRPr lang="en-US" dirty="0"/>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t="-901"/>
                </a:stretch>
              </a:blipFill>
            </p:spPr>
            <p:txBody>
              <a:bodyPr/>
              <a:lstStyle/>
              <a:p>
                <a:r>
                  <a:rPr lang="en-US">
                    <a:noFill/>
                  </a:rPr>
                  <a:t> </a:t>
                </a:r>
              </a:p>
            </p:txBody>
          </p:sp>
        </mc:Fallback>
      </mc:AlternateContent>
    </p:spTree>
    <p:extLst>
      <p:ext uri="{BB962C8B-B14F-4D97-AF65-F5344CB8AC3E}">
        <p14:creationId xmlns:p14="http://schemas.microsoft.com/office/powerpoint/2010/main" val="1914313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a:t>Energy </a:t>
            </a:r>
            <a:r>
              <a:rPr lang="en-US" sz="3100" dirty="0" smtClean="0"/>
              <a:t>(7 </a:t>
            </a:r>
            <a:r>
              <a:rPr lang="en-US" sz="3100" dirty="0"/>
              <a:t>of </a:t>
            </a:r>
            <a:r>
              <a:rPr lang="en-US" sz="3100" dirty="0" smtClean="0"/>
              <a:t>12</a:t>
            </a:r>
            <a:r>
              <a:rPr lang="en-US" sz="3100" dirty="0"/>
              <a:t>)</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10" dirty="0"/>
              <a:t>I</a:t>
            </a:r>
            <a:r>
              <a:rPr lang="en-US" spc="-5" dirty="0"/>
              <a:t>n</a:t>
            </a:r>
            <a:r>
              <a:rPr lang="en-US" spc="-45" dirty="0"/>
              <a:t> </a:t>
            </a:r>
            <a:r>
              <a:rPr lang="en-US" spc="-10" dirty="0"/>
              <a:t>th</a:t>
            </a:r>
            <a:r>
              <a:rPr lang="en-US" spc="-5" dirty="0"/>
              <a:t>e</a:t>
            </a:r>
            <a:r>
              <a:rPr lang="en-US" spc="-40" dirty="0"/>
              <a:t> </a:t>
            </a:r>
            <a:r>
              <a:rPr lang="en-US" spc="-10" dirty="0"/>
              <a:t>nex</a:t>
            </a:r>
            <a:r>
              <a:rPr lang="en-US" spc="-5" dirty="0"/>
              <a:t>t</a:t>
            </a:r>
            <a:r>
              <a:rPr lang="en-US" spc="-40" dirty="0"/>
              <a:t> </a:t>
            </a:r>
            <a:r>
              <a:rPr lang="en-US" spc="-10" dirty="0"/>
              <a:t>tw</a:t>
            </a:r>
            <a:r>
              <a:rPr lang="en-US" spc="-5" dirty="0"/>
              <a:t>o</a:t>
            </a:r>
            <a:r>
              <a:rPr lang="en-US" spc="-40" dirty="0"/>
              <a:t> </a:t>
            </a:r>
            <a:r>
              <a:rPr lang="en-US" spc="-10" dirty="0"/>
              <a:t>examples</a:t>
            </a:r>
            <a:r>
              <a:rPr lang="en-US" spc="-5" dirty="0"/>
              <a:t>,</a:t>
            </a:r>
            <a:r>
              <a:rPr lang="en-US" spc="-40" dirty="0"/>
              <a:t> </a:t>
            </a:r>
            <a:r>
              <a:rPr lang="en-US" spc="-15" dirty="0"/>
              <a:t>w</a:t>
            </a:r>
            <a:r>
              <a:rPr lang="en-US" spc="-5" dirty="0"/>
              <a:t>e</a:t>
            </a:r>
            <a:r>
              <a:rPr lang="en-US" spc="-40" dirty="0"/>
              <a:t> </a:t>
            </a:r>
            <a:r>
              <a:rPr lang="en-US" spc="-10" dirty="0"/>
              <a:t>ar</a:t>
            </a:r>
            <a:r>
              <a:rPr lang="en-US" spc="-5" dirty="0"/>
              <a:t>e</a:t>
            </a:r>
            <a:r>
              <a:rPr lang="en-US" spc="-45" dirty="0"/>
              <a:t> </a:t>
            </a:r>
            <a:r>
              <a:rPr lang="en-US" spc="-10" dirty="0"/>
              <a:t>no</a:t>
            </a:r>
            <a:r>
              <a:rPr lang="en-US" spc="-5" dirty="0"/>
              <a:t>t</a:t>
            </a:r>
            <a:r>
              <a:rPr lang="en-US" spc="-40" dirty="0"/>
              <a:t> </a:t>
            </a:r>
            <a:r>
              <a:rPr lang="en-US" spc="-15" dirty="0"/>
              <a:t>movin</a:t>
            </a:r>
            <a:r>
              <a:rPr lang="en-US" spc="-5" dirty="0"/>
              <a:t>g</a:t>
            </a:r>
            <a:r>
              <a:rPr lang="en-US" spc="-40" dirty="0"/>
              <a:t> </a:t>
            </a:r>
            <a:r>
              <a:rPr lang="en-US" spc="-5" dirty="0"/>
              <a:t>a</a:t>
            </a:r>
            <a:r>
              <a:rPr lang="en-US" spc="-45" dirty="0"/>
              <a:t> </a:t>
            </a:r>
            <a:r>
              <a:rPr lang="en-US" spc="-5" dirty="0"/>
              <a:t>s</a:t>
            </a:r>
            <a:r>
              <a:rPr lang="en-US" spc="-10" dirty="0"/>
              <a:t>ingl</a:t>
            </a:r>
            <a:r>
              <a:rPr lang="en-US" spc="-5" dirty="0"/>
              <a:t>e</a:t>
            </a:r>
            <a:r>
              <a:rPr lang="en-US" spc="-40" dirty="0"/>
              <a:t> </a:t>
            </a:r>
            <a:r>
              <a:rPr lang="en-US" spc="-10" dirty="0"/>
              <a:t>objec</a:t>
            </a:r>
            <a:r>
              <a:rPr lang="en-US" spc="-5" dirty="0"/>
              <a:t>t</a:t>
            </a:r>
            <a:r>
              <a:rPr lang="en-US" spc="-40" dirty="0"/>
              <a:t> </a:t>
            </a:r>
            <a:r>
              <a:rPr lang="en-US" spc="-10" dirty="0"/>
              <a:t>throug</a:t>
            </a:r>
            <a:r>
              <a:rPr lang="en-US" spc="-5" dirty="0"/>
              <a:t>h</a:t>
            </a:r>
            <a:r>
              <a:rPr lang="en-US" spc="-40" dirty="0"/>
              <a:t> </a:t>
            </a:r>
            <a:r>
              <a:rPr lang="en-US" spc="-5" dirty="0"/>
              <a:t>a</a:t>
            </a:r>
            <a:r>
              <a:rPr lang="en-US" spc="-40" dirty="0"/>
              <a:t> </a:t>
            </a:r>
            <a:r>
              <a:rPr lang="en-US" spc="-5" dirty="0"/>
              <a:t>f</a:t>
            </a:r>
            <a:r>
              <a:rPr lang="en-US" spc="-10" dirty="0"/>
              <a:t>ixe</a:t>
            </a:r>
            <a:r>
              <a:rPr lang="en-US" spc="-5" dirty="0"/>
              <a:t>d</a:t>
            </a:r>
            <a:r>
              <a:rPr lang="en-US" spc="-40" dirty="0"/>
              <a:t> </a:t>
            </a:r>
            <a:r>
              <a:rPr lang="en-US" spc="-10" dirty="0"/>
              <a:t>distance, s</a:t>
            </a:r>
            <a:r>
              <a:rPr lang="en-US" spc="-5" dirty="0"/>
              <a:t>o</a:t>
            </a:r>
            <a:r>
              <a:rPr lang="en-US" spc="114" dirty="0"/>
              <a:t> </a:t>
            </a:r>
            <a:r>
              <a:rPr lang="en-US" spc="-15" dirty="0"/>
              <a:t>w</a:t>
            </a:r>
            <a:r>
              <a:rPr lang="en-US" spc="-5" dirty="0"/>
              <a:t>e</a:t>
            </a:r>
            <a:r>
              <a:rPr lang="en-US" spc="114" dirty="0"/>
              <a:t> </a:t>
            </a:r>
            <a:r>
              <a:rPr lang="en-US" spc="-10" dirty="0"/>
              <a:t>canno</a:t>
            </a:r>
            <a:r>
              <a:rPr lang="en-US" spc="-5" dirty="0"/>
              <a:t>t</a:t>
            </a:r>
            <a:r>
              <a:rPr lang="en-US" spc="120" dirty="0"/>
              <a:t> </a:t>
            </a:r>
            <a:r>
              <a:rPr lang="en-US" spc="-10" dirty="0"/>
              <a:t>appl</a:t>
            </a:r>
            <a:r>
              <a:rPr lang="en-US" spc="-5" dirty="0"/>
              <a:t>y</a:t>
            </a:r>
            <a:r>
              <a:rPr lang="en-US" spc="120" dirty="0"/>
              <a:t> </a:t>
            </a:r>
            <a:r>
              <a:rPr lang="en-US" spc="-15" dirty="0"/>
              <a:t>Eq</a:t>
            </a:r>
            <a:r>
              <a:rPr lang="en-US" spc="-5" dirty="0"/>
              <a:t>.</a:t>
            </a:r>
            <a:r>
              <a:rPr lang="en-US" spc="120" dirty="0"/>
              <a:t> </a:t>
            </a:r>
            <a:r>
              <a:rPr lang="en-US" spc="-10" dirty="0"/>
              <a:t>(2)</a:t>
            </a:r>
            <a:r>
              <a:rPr lang="en-US" spc="-5" dirty="0"/>
              <a:t>.</a:t>
            </a:r>
            <a:r>
              <a:rPr lang="en-US" spc="120" dirty="0"/>
              <a:t> </a:t>
            </a:r>
            <a:r>
              <a:rPr lang="en-US" spc="-10" dirty="0"/>
              <a:t>Rather</a:t>
            </a:r>
            <a:r>
              <a:rPr lang="en-US" spc="-5" dirty="0"/>
              <a:t>,</a:t>
            </a:r>
            <a:r>
              <a:rPr lang="en-US" spc="120" dirty="0"/>
              <a:t> </a:t>
            </a:r>
            <a:r>
              <a:rPr lang="en-US" spc="-10" dirty="0"/>
              <a:t>eac</a:t>
            </a:r>
            <a:r>
              <a:rPr lang="en-US" spc="-5" dirty="0"/>
              <a:t>h</a:t>
            </a:r>
            <a:r>
              <a:rPr lang="en-US" spc="120" dirty="0"/>
              <a:t> </a:t>
            </a:r>
            <a:r>
              <a:rPr lang="en-US" spc="-10" dirty="0"/>
              <a:t>thi</a:t>
            </a:r>
            <a:r>
              <a:rPr lang="en-US" spc="-5" dirty="0"/>
              <a:t>n</a:t>
            </a:r>
            <a:r>
              <a:rPr lang="en-US" spc="114" dirty="0"/>
              <a:t> </a:t>
            </a:r>
            <a:r>
              <a:rPr lang="en-US" spc="-10" dirty="0"/>
              <a:t>laye</a:t>
            </a:r>
            <a:r>
              <a:rPr lang="en-US" spc="-5" dirty="0"/>
              <a:t>r</a:t>
            </a:r>
            <a:r>
              <a:rPr lang="en-US" spc="120" dirty="0"/>
              <a:t> </a:t>
            </a:r>
            <a:r>
              <a:rPr lang="en-US" spc="-10" dirty="0"/>
              <a:t>o</a:t>
            </a:r>
            <a:r>
              <a:rPr lang="en-US" spc="-5" dirty="0"/>
              <a:t>f</a:t>
            </a:r>
            <a:r>
              <a:rPr lang="en-US" spc="120" dirty="0"/>
              <a:t> </a:t>
            </a:r>
            <a:r>
              <a:rPr lang="en-US" spc="-10" dirty="0"/>
              <a:t>th</a:t>
            </a:r>
            <a:r>
              <a:rPr lang="en-US" spc="-5" dirty="0"/>
              <a:t>e</a:t>
            </a:r>
            <a:r>
              <a:rPr lang="en-US" spc="114" dirty="0"/>
              <a:t> </a:t>
            </a:r>
            <a:r>
              <a:rPr lang="en-US" spc="-10" dirty="0"/>
              <a:t>objec</a:t>
            </a:r>
            <a:r>
              <a:rPr lang="en-US" spc="-5" dirty="0"/>
              <a:t>t</a:t>
            </a:r>
            <a:r>
              <a:rPr lang="en-US" spc="120" dirty="0"/>
              <a:t> </a:t>
            </a:r>
            <a:r>
              <a:rPr lang="en-US" spc="-10" dirty="0"/>
              <a:t>i</a:t>
            </a:r>
            <a:r>
              <a:rPr lang="en-US" spc="-5" dirty="0"/>
              <a:t>s</a:t>
            </a:r>
            <a:r>
              <a:rPr lang="en-US" spc="114" dirty="0"/>
              <a:t> </a:t>
            </a:r>
            <a:r>
              <a:rPr lang="en-US" spc="-15" dirty="0"/>
              <a:t>move</a:t>
            </a:r>
            <a:r>
              <a:rPr lang="en-US" spc="-5" dirty="0"/>
              <a:t>d</a:t>
            </a:r>
            <a:r>
              <a:rPr lang="en-US" spc="120" dirty="0"/>
              <a:t> </a:t>
            </a:r>
            <a:r>
              <a:rPr lang="en-US" spc="-10" dirty="0"/>
              <a:t>throug</a:t>
            </a:r>
            <a:r>
              <a:rPr lang="en-US" spc="-5" dirty="0"/>
              <a:t>h</a:t>
            </a:r>
            <a:r>
              <a:rPr lang="en-US" spc="120" dirty="0"/>
              <a:t> </a:t>
            </a:r>
            <a:r>
              <a:rPr lang="en-US" spc="-5" dirty="0"/>
              <a:t>a different</a:t>
            </a:r>
            <a:r>
              <a:rPr lang="en-US" spc="-15" dirty="0"/>
              <a:t> </a:t>
            </a:r>
            <a:r>
              <a:rPr lang="en-US" spc="-5" dirty="0"/>
              <a:t>distance.</a:t>
            </a:r>
            <a:r>
              <a:rPr lang="en-US" spc="-15" dirty="0"/>
              <a:t> </a:t>
            </a:r>
            <a:r>
              <a:rPr lang="en-US" spc="-10" dirty="0"/>
              <a:t>The</a:t>
            </a:r>
            <a:r>
              <a:rPr lang="en-US" spc="-15" dirty="0"/>
              <a:t> w</a:t>
            </a:r>
            <a:r>
              <a:rPr lang="en-US" spc="-5" dirty="0"/>
              <a:t>ork</a:t>
            </a:r>
            <a:r>
              <a:rPr lang="en-US" spc="-15" dirty="0"/>
              <a:t> </a:t>
            </a:r>
            <a:r>
              <a:rPr lang="en-US" spc="-5" dirty="0"/>
              <a:t>performed</a:t>
            </a:r>
            <a:r>
              <a:rPr lang="en-US" spc="-15" dirty="0"/>
              <a:t> </a:t>
            </a:r>
            <a:r>
              <a:rPr lang="en-US" spc="-5" dirty="0"/>
              <a:t>is</a:t>
            </a:r>
            <a:r>
              <a:rPr lang="en-US" spc="-15" dirty="0"/>
              <a:t> </a:t>
            </a:r>
            <a:r>
              <a:rPr lang="en-US" spc="-5" dirty="0"/>
              <a:t>computed</a:t>
            </a:r>
            <a:r>
              <a:rPr lang="en-US" spc="-15" dirty="0"/>
              <a:t> </a:t>
            </a:r>
            <a:r>
              <a:rPr lang="en-US" spc="-5" dirty="0"/>
              <a:t>by</a:t>
            </a:r>
            <a:r>
              <a:rPr lang="en-US" spc="-15" dirty="0"/>
              <a:t> </a:t>
            </a:r>
            <a:r>
              <a:rPr lang="en-US" spc="-10" dirty="0"/>
              <a:t>“summing”</a:t>
            </a:r>
            <a:r>
              <a:rPr lang="en-US" spc="-15" dirty="0"/>
              <a:t> </a:t>
            </a:r>
            <a:r>
              <a:rPr lang="en-US" spc="-5" dirty="0"/>
              <a:t>(i.e.,</a:t>
            </a:r>
            <a:r>
              <a:rPr lang="en-US" spc="-15" dirty="0"/>
              <a:t> </a:t>
            </a:r>
            <a:r>
              <a:rPr lang="en-US" i="1" spc="-5" dirty="0"/>
              <a:t>integratin</a:t>
            </a:r>
            <a:r>
              <a:rPr lang="en-US" i="1" spc="-10" dirty="0"/>
              <a:t>g</a:t>
            </a:r>
            <a:r>
              <a:rPr lang="en-US" spc="-5" dirty="0"/>
              <a:t>)</a:t>
            </a:r>
            <a:r>
              <a:rPr lang="en-US" spc="-15" dirty="0"/>
              <a:t> </a:t>
            </a:r>
            <a:r>
              <a:rPr lang="en-US" spc="-5" dirty="0"/>
              <a:t>t</a:t>
            </a:r>
            <a:r>
              <a:rPr lang="en-US" spc="-10" dirty="0"/>
              <a:t>h</a:t>
            </a:r>
            <a:r>
              <a:rPr lang="en-US" spc="-5" dirty="0"/>
              <a:t>e work performed on the thin layers.</a:t>
            </a:r>
            <a:endParaRPr lang="en-US" dirty="0"/>
          </a:p>
          <a:p>
            <a:pPr marL="36900" indent="0">
              <a:lnSpc>
                <a:spcPct val="100000"/>
              </a:lnSpc>
              <a:buNone/>
            </a:pPr>
            <a:endParaRPr lang="en-US" dirty="0"/>
          </a:p>
          <a:p>
            <a:pPr marL="3690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spc="-120" dirty="0"/>
              <a:t> </a:t>
            </a:r>
            <a:r>
              <a:rPr lang="en-US" b="1" spc="-10" dirty="0"/>
              <a:t>Buildin</a:t>
            </a:r>
            <a:r>
              <a:rPr lang="en-US" b="1" spc="-5" dirty="0"/>
              <a:t>g</a:t>
            </a:r>
            <a:r>
              <a:rPr lang="en-US" b="1" dirty="0"/>
              <a:t> </a:t>
            </a:r>
            <a:r>
              <a:rPr lang="en-US" b="1" spc="-50" dirty="0"/>
              <a:t> </a:t>
            </a:r>
            <a:r>
              <a:rPr lang="en-US" b="1" dirty="0"/>
              <a:t>a </a:t>
            </a:r>
            <a:r>
              <a:rPr lang="en-US" b="1" spc="-50" dirty="0"/>
              <a:t> </a:t>
            </a:r>
            <a:r>
              <a:rPr lang="en-US" b="1" spc="-20" dirty="0"/>
              <a:t>Concret</a:t>
            </a:r>
            <a:r>
              <a:rPr lang="en-US" b="1" spc="-15" dirty="0"/>
              <a:t>e</a:t>
            </a:r>
            <a:r>
              <a:rPr lang="en-US" b="1" dirty="0"/>
              <a:t> </a:t>
            </a:r>
            <a:r>
              <a:rPr lang="en-US" b="1" spc="-50" dirty="0"/>
              <a:t> </a:t>
            </a:r>
            <a:r>
              <a:rPr lang="en-US" b="1" spc="-35" dirty="0"/>
              <a:t>Colum</a:t>
            </a:r>
            <a:r>
              <a:rPr lang="en-US" b="1" spc="-30" dirty="0"/>
              <a:t>n</a:t>
            </a:r>
            <a:r>
              <a:rPr lang="en-US" b="1" dirty="0"/>
              <a:t> </a:t>
            </a:r>
            <a:r>
              <a:rPr lang="en-US" spc="-10" dirty="0"/>
              <a:t>Compute</a:t>
            </a:r>
            <a:r>
              <a:rPr lang="en-US" spc="114" dirty="0"/>
              <a:t> </a:t>
            </a:r>
            <a:r>
              <a:rPr lang="en-US" spc="-5" dirty="0"/>
              <a:t>the</a:t>
            </a:r>
            <a:r>
              <a:rPr lang="en-US" spc="110" dirty="0"/>
              <a:t> </a:t>
            </a:r>
            <a:r>
              <a:rPr lang="en-US" spc="-10" dirty="0"/>
              <a:t>work</a:t>
            </a:r>
            <a:r>
              <a:rPr lang="en-US" spc="114" dirty="0"/>
              <a:t> </a:t>
            </a:r>
            <a:r>
              <a:rPr lang="en-US" spc="-5" dirty="0"/>
              <a:t>(against</a:t>
            </a:r>
            <a:r>
              <a:rPr lang="en-US" spc="110" dirty="0"/>
              <a:t> </a:t>
            </a:r>
            <a:r>
              <a:rPr lang="en-US" spc="-10" dirty="0"/>
              <a:t>g</a:t>
            </a:r>
            <a:r>
              <a:rPr lang="en-US" spc="-5" dirty="0"/>
              <a:t>ravity)</a:t>
            </a:r>
            <a:r>
              <a:rPr lang="en-US" spc="110" dirty="0"/>
              <a:t> </a:t>
            </a:r>
            <a:r>
              <a:rPr lang="en-US" spc="-5" dirty="0"/>
              <a:t>re</a:t>
            </a:r>
            <a:r>
              <a:rPr lang="en-US" spc="-10" dirty="0"/>
              <a:t>quire</a:t>
            </a:r>
            <a:r>
              <a:rPr lang="en-US" spc="-5" dirty="0"/>
              <a:t>d</a:t>
            </a:r>
            <a:r>
              <a:rPr lang="en-US" spc="-30" dirty="0"/>
              <a:t> </a:t>
            </a:r>
            <a:r>
              <a:rPr lang="en-US" spc="-5" dirty="0"/>
              <a:t>to</a:t>
            </a:r>
            <a:r>
              <a:rPr lang="en-US" spc="-30" dirty="0"/>
              <a:t> </a:t>
            </a:r>
            <a:r>
              <a:rPr lang="en-US" spc="-10" dirty="0"/>
              <a:t>buil</a:t>
            </a:r>
            <a:r>
              <a:rPr lang="en-US" spc="-5" dirty="0"/>
              <a:t>d</a:t>
            </a:r>
            <a:r>
              <a:rPr lang="en-US" spc="-30" dirty="0"/>
              <a:t> </a:t>
            </a:r>
            <a:r>
              <a:rPr lang="en-US" spc="-5" dirty="0"/>
              <a:t>a</a:t>
            </a:r>
            <a:r>
              <a:rPr lang="en-US" spc="-30" dirty="0"/>
              <a:t> </a:t>
            </a:r>
            <a:r>
              <a:rPr lang="en-US" spc="-10" dirty="0"/>
              <a:t>concret</a:t>
            </a:r>
            <a:r>
              <a:rPr lang="en-US" spc="-5" dirty="0"/>
              <a:t>e</a:t>
            </a:r>
            <a:r>
              <a:rPr lang="en-US" spc="-25" dirty="0"/>
              <a:t> </a:t>
            </a:r>
            <a:r>
              <a:rPr lang="en-US" spc="-10" dirty="0"/>
              <a:t>colum</a:t>
            </a:r>
            <a:r>
              <a:rPr lang="en-US" spc="-5" dirty="0"/>
              <a:t>n</a:t>
            </a:r>
            <a:r>
              <a:rPr lang="en-US" spc="-25" dirty="0"/>
              <a:t> </a:t>
            </a:r>
            <a:r>
              <a:rPr lang="en-US" spc="-10" dirty="0"/>
              <a:t>o</a:t>
            </a:r>
            <a:r>
              <a:rPr lang="en-US" spc="-5" dirty="0"/>
              <a:t>f</a:t>
            </a:r>
            <a:r>
              <a:rPr lang="en-US" spc="-30" dirty="0"/>
              <a:t> </a:t>
            </a:r>
            <a:r>
              <a:rPr lang="en-US" spc="-10" dirty="0"/>
              <a:t>heigh</a:t>
            </a:r>
            <a:r>
              <a:rPr lang="en-US" spc="-5" dirty="0"/>
              <a:t>t</a:t>
            </a:r>
            <a:r>
              <a:rPr lang="en-US" spc="-25" dirty="0"/>
              <a:t> </a:t>
            </a:r>
            <a:r>
              <a:rPr lang="en-US" spc="-5" dirty="0"/>
              <a:t>5</a:t>
            </a:r>
            <a:r>
              <a:rPr lang="en-US" spc="-30" dirty="0"/>
              <a:t> </a:t>
            </a:r>
            <a:r>
              <a:rPr lang="en-US" spc="-10" dirty="0"/>
              <a:t>m</a:t>
            </a:r>
            <a:r>
              <a:rPr lang="en-US" spc="-30" dirty="0"/>
              <a:t> </a:t>
            </a:r>
            <a:r>
              <a:rPr lang="en-US" spc="-10" dirty="0"/>
              <a:t>an</a:t>
            </a:r>
            <a:r>
              <a:rPr lang="en-US" spc="-5" dirty="0"/>
              <a:t>d</a:t>
            </a:r>
            <a:r>
              <a:rPr lang="en-US" spc="-30" dirty="0"/>
              <a:t> </a:t>
            </a:r>
            <a:r>
              <a:rPr lang="en-US" spc="-10" dirty="0"/>
              <a:t>squar</a:t>
            </a:r>
            <a:r>
              <a:rPr lang="en-US" spc="-5" dirty="0"/>
              <a:t>e</a:t>
            </a:r>
            <a:r>
              <a:rPr lang="en-US" spc="-30" dirty="0"/>
              <a:t> </a:t>
            </a:r>
            <a:r>
              <a:rPr lang="en-US" spc="-10" dirty="0"/>
              <a:t>bas</a:t>
            </a:r>
            <a:r>
              <a:rPr lang="en-US" spc="-5" dirty="0"/>
              <a:t>e</a:t>
            </a:r>
            <a:r>
              <a:rPr lang="en-US" spc="-30" dirty="0"/>
              <a:t> </a:t>
            </a:r>
            <a:r>
              <a:rPr lang="en-US" spc="-10" dirty="0"/>
              <a:t>o</a:t>
            </a:r>
            <a:r>
              <a:rPr lang="en-US" spc="-5" dirty="0"/>
              <a:t>f</a:t>
            </a:r>
            <a:r>
              <a:rPr lang="en-US" spc="-30" dirty="0"/>
              <a:t> </a:t>
            </a:r>
            <a:r>
              <a:rPr lang="en-US" spc="-5" dirty="0"/>
              <a:t>s</a:t>
            </a:r>
            <a:r>
              <a:rPr lang="en-US" spc="-10" dirty="0"/>
              <a:t>id</a:t>
            </a:r>
            <a:r>
              <a:rPr lang="en-US" spc="-5" dirty="0"/>
              <a:t>e</a:t>
            </a:r>
            <a:r>
              <a:rPr lang="en-US" spc="-30" dirty="0"/>
              <a:t> </a:t>
            </a:r>
            <a:r>
              <a:rPr lang="en-US" spc="-5" dirty="0"/>
              <a:t>2</a:t>
            </a:r>
            <a:r>
              <a:rPr lang="en-US" spc="-30" dirty="0"/>
              <a:t> </a:t>
            </a:r>
            <a:r>
              <a:rPr lang="en-US" spc="-15" dirty="0"/>
              <a:t>m</a:t>
            </a:r>
            <a:r>
              <a:rPr lang="en-US" spc="-5" dirty="0"/>
              <a:t>.</a:t>
            </a:r>
            <a:r>
              <a:rPr lang="en-US" spc="-30" dirty="0"/>
              <a:t> </a:t>
            </a:r>
            <a:r>
              <a:rPr lang="en-US" spc="-15" dirty="0"/>
              <a:t>Assum</a:t>
            </a:r>
            <a:r>
              <a:rPr lang="en-US" spc="-5" dirty="0"/>
              <a:t>e</a:t>
            </a:r>
            <a:r>
              <a:rPr lang="en-US" spc="-30" dirty="0"/>
              <a:t> </a:t>
            </a:r>
            <a:r>
              <a:rPr lang="en-US" spc="-10" dirty="0"/>
              <a:t>that concret</a:t>
            </a:r>
            <a:r>
              <a:rPr lang="en-US" spc="-5" dirty="0"/>
              <a:t>e</a:t>
            </a:r>
            <a:r>
              <a:rPr lang="en-US" dirty="0"/>
              <a:t> </a:t>
            </a:r>
            <a:r>
              <a:rPr lang="en-US" spc="-10" dirty="0"/>
              <a:t>ha</a:t>
            </a:r>
            <a:r>
              <a:rPr lang="en-US" spc="-5" dirty="0"/>
              <a:t>s </a:t>
            </a:r>
            <a:r>
              <a:rPr lang="en-US" spc="-10" dirty="0"/>
              <a:t>densit</a:t>
            </a:r>
            <a:r>
              <a:rPr lang="en-US" spc="-5" dirty="0"/>
              <a:t>y </a:t>
            </a:r>
            <a:r>
              <a:rPr lang="en-US" spc="-10" dirty="0"/>
              <a:t>150</a:t>
            </a:r>
            <a:r>
              <a:rPr lang="en-US" spc="-5" dirty="0"/>
              <a:t>0 </a:t>
            </a:r>
            <a:r>
              <a:rPr lang="en-US" spc="-10" dirty="0"/>
              <a:t>kg</a:t>
            </a:r>
            <a:r>
              <a:rPr lang="en-US" spc="-5" dirty="0"/>
              <a:t>/</a:t>
            </a:r>
            <a:r>
              <a:rPr lang="en-US" spc="-15" dirty="0"/>
              <a:t>m</a:t>
            </a:r>
            <a:r>
              <a:rPr lang="en-US" spc="67" baseline="29629" dirty="0"/>
              <a:t>3</a:t>
            </a:r>
            <a:r>
              <a:rPr lang="en-US" spc="-5" dirty="0"/>
              <a:t>.</a:t>
            </a:r>
            <a:endParaRPr lang="en-US" dirty="0"/>
          </a:p>
          <a:p>
            <a:pPr marL="36900" indent="0">
              <a:lnSpc>
                <a:spcPct val="100000"/>
              </a:lnSpc>
              <a:buNone/>
            </a:pPr>
            <a:endParaRPr lang="en-US" dirty="0">
              <a:latin typeface="Times New Roman"/>
              <a:cs typeface="Times New Roman"/>
            </a:endParaRPr>
          </a:p>
        </p:txBody>
      </p:sp>
    </p:spTree>
    <p:extLst>
      <p:ext uri="{BB962C8B-B14F-4D97-AF65-F5344CB8AC3E}">
        <p14:creationId xmlns:p14="http://schemas.microsoft.com/office/powerpoint/2010/main" val="24258341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a:t>Energy </a:t>
            </a:r>
            <a:r>
              <a:rPr lang="en-US" sz="3100" dirty="0" smtClean="0"/>
              <a:t>(8 </a:t>
            </a:r>
            <a:r>
              <a:rPr lang="en-US" sz="3100" dirty="0"/>
              <a:t>of </a:t>
            </a:r>
            <a:r>
              <a:rPr lang="en-US" sz="3100" dirty="0" smtClean="0"/>
              <a:t>12</a:t>
            </a:r>
            <a:r>
              <a:rPr lang="en-US" sz="3100" dirty="0"/>
              <a:t>)</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7642275" cy="4737652"/>
          </a:xfrm>
        </p:spPr>
        <p:txBody>
          <a:bodyPr>
            <a:noAutofit/>
          </a:bodyPr>
          <a:lstStyle/>
          <a:p>
            <a:pPr marL="36900" indent="0">
              <a:lnSpc>
                <a:spcPct val="100000"/>
              </a:lnSpc>
              <a:buNone/>
            </a:pPr>
            <a:r>
              <a:rPr lang="en-US" b="1" spc="-5" dirty="0"/>
              <a:t>Solution </a:t>
            </a:r>
            <a:r>
              <a:rPr lang="en-US" b="1" spc="95" dirty="0"/>
              <a:t> </a:t>
            </a:r>
            <a:r>
              <a:rPr lang="en-US" spc="-10" dirty="0"/>
              <a:t>Thin</a:t>
            </a:r>
            <a:r>
              <a:rPr lang="en-US" spc="-5" dirty="0"/>
              <a:t>k</a:t>
            </a:r>
            <a:r>
              <a:rPr lang="en-US" spc="10" dirty="0"/>
              <a:t> </a:t>
            </a:r>
            <a:r>
              <a:rPr lang="en-US" spc="-10" dirty="0"/>
              <a:t>o</a:t>
            </a:r>
            <a:r>
              <a:rPr lang="en-US" spc="-5" dirty="0"/>
              <a:t>f</a:t>
            </a:r>
            <a:r>
              <a:rPr lang="en-US" spc="10" dirty="0"/>
              <a:t> </a:t>
            </a:r>
            <a:r>
              <a:rPr lang="en-US" spc="-5" dirty="0"/>
              <a:t>t</a:t>
            </a:r>
            <a:r>
              <a:rPr lang="en-US" spc="-10" dirty="0"/>
              <a:t>h</a:t>
            </a:r>
            <a:r>
              <a:rPr lang="en-US" spc="-5" dirty="0"/>
              <a:t>e</a:t>
            </a:r>
            <a:r>
              <a:rPr lang="en-US" spc="10" dirty="0"/>
              <a:t> </a:t>
            </a:r>
            <a:r>
              <a:rPr lang="en-US" spc="-10" dirty="0"/>
              <a:t>colum</a:t>
            </a:r>
            <a:r>
              <a:rPr lang="en-US" spc="-5" dirty="0"/>
              <a:t>n</a:t>
            </a:r>
            <a:r>
              <a:rPr lang="en-US" spc="10" dirty="0"/>
              <a:t> </a:t>
            </a:r>
            <a:r>
              <a:rPr lang="en-US" spc="-10" dirty="0"/>
              <a:t>a</a:t>
            </a:r>
            <a:r>
              <a:rPr lang="en-US" spc="-5" dirty="0"/>
              <a:t>s</a:t>
            </a:r>
            <a:r>
              <a:rPr lang="en-US" spc="10" dirty="0"/>
              <a:t> </a:t>
            </a:r>
            <a:r>
              <a:rPr lang="en-US" spc="-5" dirty="0"/>
              <a:t>a</a:t>
            </a:r>
            <a:r>
              <a:rPr lang="en-US" spc="10" dirty="0"/>
              <a:t> </a:t>
            </a:r>
            <a:r>
              <a:rPr lang="en-US" spc="-10" dirty="0"/>
              <a:t>stac</a:t>
            </a:r>
            <a:r>
              <a:rPr lang="en-US" spc="-5" dirty="0"/>
              <a:t>k</a:t>
            </a:r>
            <a:r>
              <a:rPr lang="en-US" spc="10" dirty="0"/>
              <a:t> </a:t>
            </a:r>
            <a:r>
              <a:rPr lang="en-US" spc="-10" dirty="0"/>
              <a:t>o</a:t>
            </a:r>
            <a:r>
              <a:rPr lang="en-US" spc="-5" dirty="0"/>
              <a:t>f</a:t>
            </a:r>
            <a:r>
              <a:rPr lang="en-US" spc="10" dirty="0"/>
              <a:t> </a:t>
            </a:r>
            <a:r>
              <a:rPr lang="en-US" i="1" spc="-5" dirty="0"/>
              <a:t>n</a:t>
            </a:r>
            <a:r>
              <a:rPr lang="en-US" i="1" spc="55" dirty="0"/>
              <a:t> </a:t>
            </a:r>
            <a:r>
              <a:rPr lang="en-US" spc="-5" dirty="0"/>
              <a:t>thin</a:t>
            </a:r>
            <a:r>
              <a:rPr lang="en-US" spc="10" dirty="0"/>
              <a:t> </a:t>
            </a:r>
            <a:r>
              <a:rPr lang="en-US" spc="-5" dirty="0"/>
              <a:t>layers</a:t>
            </a:r>
            <a:r>
              <a:rPr lang="en-US" spc="10" dirty="0"/>
              <a:t> </a:t>
            </a:r>
            <a:r>
              <a:rPr lang="en-US" spc="-10" dirty="0"/>
              <a:t>o</a:t>
            </a:r>
            <a:r>
              <a:rPr lang="en-US" spc="-5" dirty="0"/>
              <a:t>f</a:t>
            </a:r>
            <a:r>
              <a:rPr lang="en-US" spc="10" dirty="0"/>
              <a:t> </a:t>
            </a:r>
            <a:r>
              <a:rPr lang="en-US" spc="-15" dirty="0"/>
              <a:t>w</a:t>
            </a:r>
            <a:r>
              <a:rPr lang="en-US" spc="-5" dirty="0"/>
              <a:t>idth</a:t>
            </a:r>
            <a:r>
              <a:rPr lang="en-US" spc="10" dirty="0"/>
              <a:t> </a:t>
            </a:r>
            <a:r>
              <a:rPr lang="en-US" i="1" spc="-180" dirty="0">
                <a:ea typeface="Cambria Math" panose="02040503050406030204" pitchFamily="18" charset="0"/>
              </a:rPr>
              <a:t>∆ </a:t>
            </a:r>
            <a:r>
              <a:rPr lang="en-US" i="1" spc="-5" dirty="0"/>
              <a:t>y</a:t>
            </a:r>
            <a:r>
              <a:rPr lang="en-US" i="1" spc="75" dirty="0"/>
              <a:t> </a:t>
            </a:r>
            <a:r>
              <a:rPr lang="en-US" spc="-25" dirty="0"/>
              <a:t>=</a:t>
            </a:r>
            <a:r>
              <a:rPr lang="en-US" spc="-40" dirty="0"/>
              <a:t> </a:t>
            </a:r>
            <a:r>
              <a:rPr lang="en-US" spc="-10" dirty="0"/>
              <a:t>5</a:t>
            </a:r>
            <a:r>
              <a:rPr lang="en-US" i="1" spc="235" dirty="0"/>
              <a:t>/</a:t>
            </a:r>
            <a:r>
              <a:rPr lang="en-US" i="1" spc="30" dirty="0"/>
              <a:t>n</a:t>
            </a:r>
            <a:r>
              <a:rPr lang="en-US" spc="-5" dirty="0"/>
              <a:t>.</a:t>
            </a:r>
            <a:r>
              <a:rPr lang="en-US" spc="10" dirty="0"/>
              <a:t> </a:t>
            </a:r>
            <a:r>
              <a:rPr lang="en-US" spc="-15" dirty="0"/>
              <a:t>Th</a:t>
            </a:r>
            <a:r>
              <a:rPr lang="en-US" spc="-5" dirty="0"/>
              <a:t>e</a:t>
            </a:r>
            <a:r>
              <a:rPr lang="en-US" spc="10" dirty="0"/>
              <a:t> </a:t>
            </a:r>
            <a:r>
              <a:rPr lang="en-US" spc="-15" dirty="0"/>
              <a:t>wo</a:t>
            </a:r>
            <a:r>
              <a:rPr lang="en-US" spc="-5" dirty="0"/>
              <a:t>rk consists</a:t>
            </a:r>
            <a:r>
              <a:rPr lang="en-US" spc="15" dirty="0"/>
              <a:t> </a:t>
            </a:r>
            <a:r>
              <a:rPr lang="en-US" spc="-5" dirty="0"/>
              <a:t>of</a:t>
            </a:r>
            <a:r>
              <a:rPr lang="en-US" spc="15" dirty="0"/>
              <a:t> </a:t>
            </a:r>
            <a:r>
              <a:rPr lang="en-US" spc="-5" dirty="0"/>
              <a:t>lifting</a:t>
            </a:r>
            <a:r>
              <a:rPr lang="en-US" spc="15" dirty="0"/>
              <a:t> </a:t>
            </a:r>
            <a:r>
              <a:rPr lang="en-US" spc="-10" dirty="0"/>
              <a:t>u</a:t>
            </a:r>
            <a:r>
              <a:rPr lang="en-US" spc="-5" dirty="0"/>
              <a:t>p</a:t>
            </a:r>
            <a:r>
              <a:rPr lang="en-US" spc="15" dirty="0"/>
              <a:t> </a:t>
            </a:r>
            <a:r>
              <a:rPr lang="en-US" spc="-5" dirty="0"/>
              <a:t>these</a:t>
            </a:r>
            <a:r>
              <a:rPr lang="en-US" spc="15" dirty="0"/>
              <a:t> </a:t>
            </a:r>
            <a:r>
              <a:rPr lang="en-US" spc="-5" dirty="0"/>
              <a:t>layers</a:t>
            </a:r>
            <a:r>
              <a:rPr lang="en-US" spc="15" dirty="0"/>
              <a:t> </a:t>
            </a:r>
            <a:r>
              <a:rPr lang="en-US" spc="-5" dirty="0"/>
              <a:t>and</a:t>
            </a:r>
            <a:r>
              <a:rPr lang="en-US" spc="15" dirty="0"/>
              <a:t> </a:t>
            </a:r>
            <a:r>
              <a:rPr lang="en-US" spc="-5" dirty="0"/>
              <a:t>placing</a:t>
            </a:r>
            <a:r>
              <a:rPr lang="en-US" spc="15" dirty="0"/>
              <a:t> </a:t>
            </a:r>
            <a:r>
              <a:rPr lang="en-US" spc="-5" dirty="0"/>
              <a:t>them</a:t>
            </a:r>
            <a:r>
              <a:rPr lang="en-US" spc="15" dirty="0"/>
              <a:t> </a:t>
            </a:r>
            <a:r>
              <a:rPr lang="en-US" spc="-5" dirty="0"/>
              <a:t>on</a:t>
            </a:r>
            <a:r>
              <a:rPr lang="en-US" spc="15" dirty="0"/>
              <a:t> </a:t>
            </a:r>
            <a:r>
              <a:rPr lang="en-US" spc="-5" dirty="0"/>
              <a:t>the</a:t>
            </a:r>
            <a:r>
              <a:rPr lang="en-US" spc="15" dirty="0"/>
              <a:t> </a:t>
            </a:r>
            <a:r>
              <a:rPr lang="en-US" spc="-5" dirty="0"/>
              <a:t>stack</a:t>
            </a:r>
            <a:r>
              <a:rPr lang="en-US" spc="15" dirty="0"/>
              <a:t> </a:t>
            </a:r>
            <a:r>
              <a:rPr lang="en-US" spc="-5" dirty="0"/>
              <a:t>(Figure</a:t>
            </a:r>
            <a:r>
              <a:rPr lang="en-US" spc="15" dirty="0"/>
              <a:t> </a:t>
            </a:r>
            <a:r>
              <a:rPr lang="en-US" spc="-10" dirty="0"/>
              <a:t>4</a:t>
            </a:r>
            <a:r>
              <a:rPr lang="en-US" spc="-5" dirty="0"/>
              <a:t>),</a:t>
            </a:r>
            <a:r>
              <a:rPr lang="en-US" spc="15" dirty="0"/>
              <a:t> </a:t>
            </a:r>
            <a:r>
              <a:rPr lang="en-US" spc="-5" dirty="0"/>
              <a:t>but</a:t>
            </a:r>
            <a:r>
              <a:rPr lang="en-US" spc="15" dirty="0"/>
              <a:t> </a:t>
            </a:r>
            <a:r>
              <a:rPr lang="en-US" spc="-5" dirty="0"/>
              <a:t>the</a:t>
            </a:r>
            <a:r>
              <a:rPr lang="en-US" spc="15" dirty="0"/>
              <a:t> </a:t>
            </a:r>
            <a:r>
              <a:rPr lang="en-US" spc="-15" dirty="0"/>
              <a:t>w</a:t>
            </a:r>
            <a:r>
              <a:rPr lang="en-US" spc="-5" dirty="0"/>
              <a:t>ork </a:t>
            </a:r>
            <a:r>
              <a:rPr lang="en-US" spc="-10" dirty="0"/>
              <a:t>performe</a:t>
            </a:r>
            <a:r>
              <a:rPr lang="en-US" spc="-5" dirty="0"/>
              <a:t>d</a:t>
            </a:r>
            <a:r>
              <a:rPr lang="en-US" spc="120" dirty="0"/>
              <a:t> </a:t>
            </a:r>
            <a:r>
              <a:rPr lang="en-US" spc="-10" dirty="0"/>
              <a:t>o</a:t>
            </a:r>
            <a:r>
              <a:rPr lang="en-US" spc="-5" dirty="0"/>
              <a:t>n</a:t>
            </a:r>
            <a:r>
              <a:rPr lang="en-US" spc="120" dirty="0"/>
              <a:t> </a:t>
            </a:r>
            <a:r>
              <a:rPr lang="en-US" spc="-5" dirty="0"/>
              <a:t>a</a:t>
            </a:r>
            <a:r>
              <a:rPr lang="en-US" spc="120" dirty="0"/>
              <a:t> </a:t>
            </a:r>
            <a:r>
              <a:rPr lang="en-US" spc="-10" dirty="0"/>
              <a:t>give</a:t>
            </a:r>
            <a:r>
              <a:rPr lang="en-US" spc="-5" dirty="0"/>
              <a:t>n</a:t>
            </a:r>
            <a:r>
              <a:rPr lang="en-US" spc="120" dirty="0"/>
              <a:t> </a:t>
            </a:r>
            <a:r>
              <a:rPr lang="en-US" spc="-10" dirty="0"/>
              <a:t>laye</a:t>
            </a:r>
            <a:r>
              <a:rPr lang="en-US" spc="-5" dirty="0"/>
              <a:t>r</a:t>
            </a:r>
            <a:r>
              <a:rPr lang="en-US" dirty="0"/>
              <a:t> </a:t>
            </a:r>
            <a:r>
              <a:rPr lang="en-US" spc="-125" dirty="0"/>
              <a:t> </a:t>
            </a:r>
            <a:r>
              <a:rPr lang="en-US" spc="-10" dirty="0"/>
              <a:t>depend</a:t>
            </a:r>
            <a:r>
              <a:rPr lang="en-US" spc="-5" dirty="0"/>
              <a:t>s</a:t>
            </a:r>
            <a:r>
              <a:rPr lang="en-US" dirty="0"/>
              <a:t> </a:t>
            </a:r>
            <a:r>
              <a:rPr lang="en-US" spc="-125" dirty="0"/>
              <a:t> </a:t>
            </a:r>
            <a:r>
              <a:rPr lang="en-US" spc="-10" dirty="0"/>
              <a:t>o</a:t>
            </a:r>
            <a:r>
              <a:rPr lang="en-US" spc="-5" dirty="0"/>
              <a:t>n</a:t>
            </a:r>
            <a:r>
              <a:rPr lang="en-US" spc="120" dirty="0"/>
              <a:t> </a:t>
            </a:r>
            <a:r>
              <a:rPr lang="en-US" spc="-10" dirty="0"/>
              <a:t>how</a:t>
            </a:r>
            <a:r>
              <a:rPr lang="en-US" dirty="0"/>
              <a:t> </a:t>
            </a:r>
            <a:r>
              <a:rPr lang="en-US" spc="-125" dirty="0"/>
              <a:t> </a:t>
            </a:r>
            <a:r>
              <a:rPr lang="en-US" spc="-10" dirty="0"/>
              <a:t>hig</a:t>
            </a:r>
            <a:r>
              <a:rPr lang="en-US" spc="-5" dirty="0"/>
              <a:t>h</a:t>
            </a:r>
            <a:r>
              <a:rPr lang="en-US" dirty="0"/>
              <a:t> </a:t>
            </a:r>
            <a:r>
              <a:rPr lang="en-US" spc="-125" dirty="0"/>
              <a:t> </a:t>
            </a:r>
            <a:r>
              <a:rPr lang="en-US" spc="-15" dirty="0"/>
              <a:t>w</a:t>
            </a:r>
            <a:r>
              <a:rPr lang="en-US" spc="-5" dirty="0"/>
              <a:t>e</a:t>
            </a:r>
            <a:r>
              <a:rPr lang="en-US" spc="120" dirty="0"/>
              <a:t> </a:t>
            </a:r>
            <a:r>
              <a:rPr lang="en-US" spc="-10" dirty="0"/>
              <a:t>lif</a:t>
            </a:r>
            <a:r>
              <a:rPr lang="en-US" spc="-5" dirty="0"/>
              <a:t>t</a:t>
            </a:r>
            <a:r>
              <a:rPr lang="en-US" spc="120" dirty="0"/>
              <a:t> </a:t>
            </a:r>
            <a:r>
              <a:rPr lang="en-US" spc="-10" dirty="0"/>
              <a:t>it</a:t>
            </a:r>
            <a:r>
              <a:rPr lang="en-US" spc="-5" dirty="0"/>
              <a:t>.</a:t>
            </a:r>
            <a:r>
              <a:rPr lang="en-US" spc="120" dirty="0"/>
              <a:t> </a:t>
            </a:r>
            <a:r>
              <a:rPr lang="en-US" spc="-10" dirty="0"/>
              <a:t>First</a:t>
            </a:r>
            <a:r>
              <a:rPr lang="en-US" spc="-5" dirty="0"/>
              <a:t>,</a:t>
            </a:r>
            <a:r>
              <a:rPr lang="en-US" spc="120" dirty="0"/>
              <a:t> </a:t>
            </a:r>
            <a:r>
              <a:rPr lang="en-US" spc="-5" dirty="0"/>
              <a:t>l</a:t>
            </a:r>
            <a:r>
              <a:rPr lang="en-US" spc="-10" dirty="0"/>
              <a:t>e</a:t>
            </a:r>
            <a:r>
              <a:rPr lang="en-US" spc="-5" dirty="0"/>
              <a:t>t</a:t>
            </a:r>
            <a:r>
              <a:rPr lang="en-US" spc="120" dirty="0"/>
              <a:t> </a:t>
            </a:r>
            <a:r>
              <a:rPr lang="en-US" spc="-10" dirty="0"/>
              <a:t>u</a:t>
            </a:r>
            <a:r>
              <a:rPr lang="en-US" spc="-5" dirty="0"/>
              <a:t>s</a:t>
            </a:r>
            <a:r>
              <a:rPr lang="en-US" spc="120" dirty="0"/>
              <a:t> </a:t>
            </a:r>
            <a:r>
              <a:rPr lang="en-US" spc="-10" dirty="0"/>
              <a:t>comput</a:t>
            </a:r>
            <a:r>
              <a:rPr lang="en-US" spc="-5" dirty="0"/>
              <a:t>e</a:t>
            </a:r>
            <a:r>
              <a:rPr lang="en-US" dirty="0"/>
              <a:t> </a:t>
            </a:r>
            <a:r>
              <a:rPr lang="en-US" spc="-125" dirty="0"/>
              <a:t> </a:t>
            </a:r>
            <a:r>
              <a:rPr lang="en-US" spc="-5" dirty="0"/>
              <a:t>t</a:t>
            </a:r>
            <a:r>
              <a:rPr lang="en-US" spc="-10" dirty="0"/>
              <a:t>he </a:t>
            </a:r>
            <a:r>
              <a:rPr lang="en-US" spc="-5" dirty="0"/>
              <a:t>gravitational</a:t>
            </a:r>
            <a:r>
              <a:rPr lang="en-US" dirty="0"/>
              <a:t> </a:t>
            </a:r>
            <a:r>
              <a:rPr lang="en-US" spc="-5" dirty="0"/>
              <a:t>force </a:t>
            </a:r>
            <a:r>
              <a:rPr lang="en-US" spc="-10" dirty="0"/>
              <a:t>o</a:t>
            </a:r>
            <a:r>
              <a:rPr lang="en-US" spc="-5" dirty="0"/>
              <a:t>n a thin layer</a:t>
            </a:r>
            <a:r>
              <a:rPr lang="en-US" dirty="0"/>
              <a:t> </a:t>
            </a:r>
            <a:r>
              <a:rPr lang="en-US" spc="-5" dirty="0"/>
              <a:t>of width </a:t>
            </a:r>
            <a:r>
              <a:rPr lang="en-US" i="1" spc="-180" dirty="0">
                <a:ea typeface="Cambria Math" panose="02040503050406030204" pitchFamily="18" charset="0"/>
              </a:rPr>
              <a:t>∆ </a:t>
            </a:r>
            <a:r>
              <a:rPr lang="en-US" i="1" spc="-5" dirty="0"/>
              <a:t>y</a:t>
            </a:r>
            <a:r>
              <a:rPr lang="en-US" spc="-5" dirty="0"/>
              <a:t>:</a:t>
            </a:r>
            <a:endParaRPr lang="en-US" dirty="0"/>
          </a:p>
          <a:p>
            <a:pPr marL="401955">
              <a:lnSpc>
                <a:spcPct val="100000"/>
              </a:lnSpc>
              <a:tabLst>
                <a:tab pos="2314575" algn="l"/>
              </a:tabLst>
            </a:pPr>
            <a:r>
              <a:rPr lang="en-US" spc="-15" dirty="0"/>
              <a:t>volum</a:t>
            </a:r>
            <a:r>
              <a:rPr lang="en-US" spc="-5" dirty="0"/>
              <a:t>e </a:t>
            </a:r>
            <a:r>
              <a:rPr lang="en-US" spc="-10" dirty="0"/>
              <a:t>o</a:t>
            </a:r>
            <a:r>
              <a:rPr lang="en-US" spc="-5" dirty="0"/>
              <a:t>f l</a:t>
            </a:r>
            <a:r>
              <a:rPr lang="en-US" spc="-10" dirty="0"/>
              <a:t>aye</a:t>
            </a:r>
            <a:r>
              <a:rPr lang="en-US" spc="-5" dirty="0"/>
              <a:t>r</a:t>
            </a:r>
            <a:r>
              <a:rPr lang="en-US" spc="25" dirty="0"/>
              <a:t> </a:t>
            </a:r>
            <a:r>
              <a:rPr lang="en-US" spc="-25" dirty="0"/>
              <a:t>=</a:t>
            </a:r>
            <a:r>
              <a:rPr lang="en-US" spc="-40" dirty="0"/>
              <a:t> </a:t>
            </a:r>
            <a:r>
              <a:rPr lang="en-US" spc="-10" dirty="0"/>
              <a:t>are</a:t>
            </a:r>
            <a:r>
              <a:rPr lang="en-US" spc="-5" dirty="0"/>
              <a:t>a </a:t>
            </a:r>
            <a:r>
              <a:rPr lang="en-US" spc="-20" dirty="0"/>
              <a:t>×</a:t>
            </a:r>
            <a:r>
              <a:rPr lang="en-US" spc="-70" dirty="0"/>
              <a:t> </a:t>
            </a:r>
            <a:r>
              <a:rPr lang="en-US" spc="-5" dirty="0"/>
              <a:t>width </a:t>
            </a:r>
            <a:r>
              <a:rPr lang="en-US" spc="-25" dirty="0"/>
              <a:t>=</a:t>
            </a:r>
            <a:r>
              <a:rPr lang="en-US" spc="-40" dirty="0"/>
              <a:t> </a:t>
            </a:r>
            <a:r>
              <a:rPr lang="en-US" spc="-10" dirty="0"/>
              <a:t>4</a:t>
            </a:r>
            <a:r>
              <a:rPr lang="en-US" i="1" spc="-180" dirty="0"/>
              <a:t> </a:t>
            </a:r>
            <a:r>
              <a:rPr lang="en-US" i="1" spc="-180" dirty="0">
                <a:ea typeface="Cambria Math" panose="02040503050406030204" pitchFamily="18" charset="0"/>
              </a:rPr>
              <a:t>∆ </a:t>
            </a:r>
            <a:r>
              <a:rPr lang="en-US" i="1" spc="-5" dirty="0"/>
              <a:t>y</a:t>
            </a:r>
            <a:r>
              <a:rPr lang="en-US" i="1" spc="50" dirty="0"/>
              <a:t> </a:t>
            </a:r>
            <a:r>
              <a:rPr lang="en-US" spc="-15" dirty="0"/>
              <a:t>m</a:t>
            </a:r>
            <a:r>
              <a:rPr lang="en-US" baseline="29629" dirty="0"/>
              <a:t>3</a:t>
            </a:r>
          </a:p>
          <a:p>
            <a:pPr marL="401955">
              <a:lnSpc>
                <a:spcPct val="100000"/>
              </a:lnSpc>
              <a:spcBef>
                <a:spcPts val="890"/>
              </a:spcBef>
              <a:tabLst>
                <a:tab pos="1238250" algn="l"/>
              </a:tabLst>
            </a:pPr>
            <a:r>
              <a:rPr lang="en-US" spc="-15" dirty="0"/>
              <a:t>mas</a:t>
            </a:r>
            <a:r>
              <a:rPr lang="en-US" spc="-5" dirty="0"/>
              <a:t>s </a:t>
            </a:r>
            <a:r>
              <a:rPr lang="en-US" spc="-10" dirty="0"/>
              <a:t>o</a:t>
            </a:r>
            <a:r>
              <a:rPr lang="en-US" spc="-5" dirty="0"/>
              <a:t>f </a:t>
            </a:r>
            <a:r>
              <a:rPr lang="en-US" spc="-10" dirty="0"/>
              <a:t>laye</a:t>
            </a:r>
            <a:r>
              <a:rPr lang="en-US" spc="-5" dirty="0"/>
              <a:t>r </a:t>
            </a:r>
            <a:r>
              <a:rPr lang="en-US" spc="-25" dirty="0"/>
              <a:t>=</a:t>
            </a:r>
            <a:r>
              <a:rPr lang="en-US" spc="-40" dirty="0"/>
              <a:t> </a:t>
            </a:r>
            <a:r>
              <a:rPr lang="en-US" spc="-5" dirty="0"/>
              <a:t>density </a:t>
            </a:r>
            <a:r>
              <a:rPr lang="en-US" spc="-20" dirty="0"/>
              <a:t>×</a:t>
            </a:r>
            <a:r>
              <a:rPr lang="en-US" spc="-70" dirty="0"/>
              <a:t> </a:t>
            </a:r>
            <a:r>
              <a:rPr lang="en-US" spc="-15" dirty="0"/>
              <a:t>volum</a:t>
            </a:r>
            <a:r>
              <a:rPr lang="en-US" spc="-5" dirty="0"/>
              <a:t>e</a:t>
            </a:r>
            <a:r>
              <a:rPr lang="en-US" spc="25" dirty="0"/>
              <a:t> </a:t>
            </a:r>
            <a:r>
              <a:rPr lang="en-US" spc="-25" dirty="0"/>
              <a:t>=</a:t>
            </a:r>
            <a:r>
              <a:rPr lang="en-US" spc="-40" dirty="0"/>
              <a:t> </a:t>
            </a:r>
            <a:r>
              <a:rPr lang="en-US" spc="-10" dirty="0"/>
              <a:t>150</a:t>
            </a:r>
            <a:r>
              <a:rPr lang="en-US" spc="-5" dirty="0"/>
              <a:t>0</a:t>
            </a:r>
            <a:r>
              <a:rPr lang="en-US" spc="-30" dirty="0"/>
              <a:t> </a:t>
            </a:r>
            <a:r>
              <a:rPr lang="en-US" spc="-365" dirty="0"/>
              <a:t>·</a:t>
            </a:r>
            <a:r>
              <a:rPr lang="en-US" spc="-100" dirty="0"/>
              <a:t>  </a:t>
            </a:r>
            <a:r>
              <a:rPr lang="en-US" spc="-10" dirty="0"/>
              <a:t>4</a:t>
            </a:r>
            <a:r>
              <a:rPr lang="en-US" i="1" spc="-180" dirty="0">
                <a:ea typeface="Cambria Math" panose="02040503050406030204" pitchFamily="18" charset="0"/>
              </a:rPr>
              <a:t> ∆ </a:t>
            </a:r>
            <a:r>
              <a:rPr lang="en-US" i="1" spc="-5" dirty="0"/>
              <a:t>y </a:t>
            </a:r>
            <a:r>
              <a:rPr lang="en-US" spc="-10" dirty="0"/>
              <a:t>kg</a:t>
            </a:r>
            <a:endParaRPr lang="en-US" dirty="0"/>
          </a:p>
          <a:p>
            <a:pPr marL="401955">
              <a:lnSpc>
                <a:spcPct val="100000"/>
              </a:lnSpc>
              <a:spcBef>
                <a:spcPts val="890"/>
              </a:spcBef>
              <a:tabLst>
                <a:tab pos="1238250" algn="l"/>
                <a:tab pos="2314575" algn="l"/>
              </a:tabLst>
            </a:pPr>
            <a:r>
              <a:rPr lang="en-US" spc="-10" dirty="0"/>
              <a:t>forc</a:t>
            </a:r>
            <a:r>
              <a:rPr lang="en-US" spc="-5" dirty="0"/>
              <a:t>e </a:t>
            </a:r>
            <a:r>
              <a:rPr lang="en-US" spc="-10" dirty="0"/>
              <a:t>o</a:t>
            </a:r>
            <a:r>
              <a:rPr lang="en-US" spc="-5" dirty="0"/>
              <a:t>n l</a:t>
            </a:r>
            <a:r>
              <a:rPr lang="en-US" spc="-10" dirty="0"/>
              <a:t>aye</a:t>
            </a:r>
            <a:r>
              <a:rPr lang="en-US" spc="-5" dirty="0"/>
              <a:t>r </a:t>
            </a:r>
            <a:r>
              <a:rPr lang="en-US" spc="-25" dirty="0"/>
              <a:t>=</a:t>
            </a:r>
            <a:r>
              <a:rPr lang="en-US" spc="-20" dirty="0"/>
              <a:t> </a:t>
            </a:r>
            <a:r>
              <a:rPr lang="en-US" i="1" spc="-5" dirty="0"/>
              <a:t>g</a:t>
            </a:r>
            <a:r>
              <a:rPr lang="en-US" i="1" spc="5" dirty="0"/>
              <a:t> </a:t>
            </a:r>
            <a:r>
              <a:rPr lang="en-US" spc="-20" dirty="0"/>
              <a:t>×</a:t>
            </a:r>
            <a:r>
              <a:rPr lang="en-US" spc="-95" dirty="0"/>
              <a:t> </a:t>
            </a:r>
            <a:r>
              <a:rPr lang="en-US" spc="-5" dirty="0"/>
              <a:t>mass </a:t>
            </a:r>
            <a:r>
              <a:rPr lang="en-US" spc="-25" dirty="0"/>
              <a:t>=</a:t>
            </a:r>
            <a:r>
              <a:rPr lang="en-US" spc="-40" dirty="0"/>
              <a:t> </a:t>
            </a:r>
            <a:r>
              <a:rPr lang="en-US" spc="-5" dirty="0"/>
              <a:t>9.8</a:t>
            </a:r>
            <a:r>
              <a:rPr lang="en-US" spc="-30" dirty="0"/>
              <a:t> </a:t>
            </a:r>
            <a:r>
              <a:rPr lang="en-US" spc="-365" dirty="0"/>
              <a:t>·</a:t>
            </a:r>
            <a:r>
              <a:rPr lang="en-US" spc="-100" dirty="0"/>
              <a:t> </a:t>
            </a:r>
            <a:r>
              <a:rPr lang="en-US" spc="-10" dirty="0"/>
              <a:t>150</a:t>
            </a:r>
            <a:r>
              <a:rPr lang="en-US" spc="-5" dirty="0"/>
              <a:t>0</a:t>
            </a:r>
            <a:r>
              <a:rPr lang="en-US" spc="-30" dirty="0"/>
              <a:t> </a:t>
            </a:r>
            <a:r>
              <a:rPr lang="en-US" spc="-365" dirty="0"/>
              <a:t>·</a:t>
            </a:r>
            <a:r>
              <a:rPr lang="en-US" spc="-95" dirty="0"/>
              <a:t>  </a:t>
            </a:r>
            <a:r>
              <a:rPr lang="en-US" spc="-10" dirty="0"/>
              <a:t>4</a:t>
            </a:r>
            <a:r>
              <a:rPr lang="en-US" i="1" spc="-180" dirty="0">
                <a:ea typeface="Cambria Math" panose="02040503050406030204" pitchFamily="18" charset="0"/>
              </a:rPr>
              <a:t> ∆ </a:t>
            </a:r>
            <a:r>
              <a:rPr lang="en-US" i="1" spc="-5" dirty="0"/>
              <a:t>y </a:t>
            </a:r>
            <a:r>
              <a:rPr lang="en-US" spc="-25" dirty="0"/>
              <a:t>=</a:t>
            </a:r>
            <a:r>
              <a:rPr lang="en-US" spc="-40" dirty="0"/>
              <a:t> </a:t>
            </a:r>
            <a:r>
              <a:rPr lang="en-US" spc="-10" dirty="0"/>
              <a:t>58,80</a:t>
            </a:r>
            <a:r>
              <a:rPr lang="en-US" spc="-5" dirty="0"/>
              <a:t>0</a:t>
            </a:r>
            <a:r>
              <a:rPr lang="en-US" spc="-85" dirty="0"/>
              <a:t> </a:t>
            </a:r>
            <a:r>
              <a:rPr lang="en-US" i="1" spc="-180" dirty="0">
                <a:ea typeface="Cambria Math" panose="02040503050406030204" pitchFamily="18" charset="0"/>
              </a:rPr>
              <a:t>∆ </a:t>
            </a:r>
            <a:r>
              <a:rPr lang="en-US" i="1" spc="-5" dirty="0"/>
              <a:t>y </a:t>
            </a:r>
            <a:r>
              <a:rPr lang="en-US" spc="-10" dirty="0"/>
              <a:t>N</a:t>
            </a:r>
            <a:endParaRPr lang="en-US" dirty="0"/>
          </a:p>
          <a:p>
            <a:pPr marL="0" indent="0">
              <a:lnSpc>
                <a:spcPct val="100000"/>
              </a:lnSpc>
              <a:spcBef>
                <a:spcPts val="790"/>
              </a:spcBef>
              <a:buNone/>
            </a:pPr>
            <a:r>
              <a:rPr lang="en-US" spc="-10" dirty="0"/>
              <a:t>The</a:t>
            </a:r>
            <a:r>
              <a:rPr lang="en-US" spc="-45" dirty="0"/>
              <a:t> </a:t>
            </a:r>
            <a:r>
              <a:rPr lang="en-US" spc="-15" dirty="0"/>
              <a:t>w</a:t>
            </a:r>
            <a:r>
              <a:rPr lang="en-US" spc="-5" dirty="0"/>
              <a:t>ork</a:t>
            </a:r>
            <a:r>
              <a:rPr lang="en-US" spc="-40" dirty="0"/>
              <a:t> </a:t>
            </a:r>
            <a:r>
              <a:rPr lang="en-US" spc="-5" dirty="0"/>
              <a:t>performed</a:t>
            </a:r>
            <a:r>
              <a:rPr lang="en-US" spc="-45" dirty="0"/>
              <a:t> </a:t>
            </a:r>
            <a:r>
              <a:rPr lang="en-US" spc="-5" dirty="0"/>
              <a:t>in</a:t>
            </a:r>
            <a:r>
              <a:rPr lang="en-US" spc="-45" dirty="0"/>
              <a:t> </a:t>
            </a:r>
            <a:r>
              <a:rPr lang="en-US" spc="-5" dirty="0"/>
              <a:t>lifting</a:t>
            </a:r>
            <a:r>
              <a:rPr lang="en-US" spc="-45" dirty="0"/>
              <a:t> </a:t>
            </a:r>
            <a:r>
              <a:rPr lang="en-US" spc="-5" dirty="0"/>
              <a:t>this</a:t>
            </a:r>
            <a:r>
              <a:rPr lang="en-US" spc="-45" dirty="0"/>
              <a:t> </a:t>
            </a:r>
            <a:r>
              <a:rPr lang="en-US" spc="-5" dirty="0"/>
              <a:t>layer</a:t>
            </a:r>
            <a:r>
              <a:rPr lang="en-US" spc="-40" dirty="0"/>
              <a:t> </a:t>
            </a:r>
            <a:r>
              <a:rPr lang="en-US" spc="-5" dirty="0"/>
              <a:t>to</a:t>
            </a:r>
            <a:r>
              <a:rPr lang="en-US" spc="-45" dirty="0"/>
              <a:t> </a:t>
            </a:r>
            <a:r>
              <a:rPr lang="en-US" spc="-5" dirty="0"/>
              <a:t>height</a:t>
            </a:r>
            <a:r>
              <a:rPr lang="en-US" spc="20" dirty="0"/>
              <a:t> </a:t>
            </a:r>
            <a:r>
              <a:rPr lang="en-US" i="1" spc="-5" dirty="0"/>
              <a:t>y</a:t>
            </a:r>
            <a:r>
              <a:rPr lang="en-US" i="1" spc="10" dirty="0"/>
              <a:t> </a:t>
            </a:r>
            <a:r>
              <a:rPr lang="en-US" spc="-5" dirty="0"/>
              <a:t>is</a:t>
            </a:r>
            <a:r>
              <a:rPr lang="en-US" spc="-45" dirty="0"/>
              <a:t> </a:t>
            </a:r>
            <a:r>
              <a:rPr lang="en-US" spc="-5" dirty="0"/>
              <a:t>equal</a:t>
            </a:r>
            <a:r>
              <a:rPr lang="en-US" spc="-40" dirty="0"/>
              <a:t> </a:t>
            </a:r>
            <a:r>
              <a:rPr lang="en-US" spc="-5" dirty="0"/>
              <a:t>to</a:t>
            </a:r>
            <a:r>
              <a:rPr lang="en-US" spc="-45" dirty="0"/>
              <a:t> </a:t>
            </a:r>
            <a:r>
              <a:rPr lang="en-US" spc="-5" dirty="0"/>
              <a:t>the</a:t>
            </a:r>
            <a:r>
              <a:rPr lang="en-US" spc="-45" dirty="0"/>
              <a:t> </a:t>
            </a:r>
            <a:r>
              <a:rPr lang="en-US" spc="-5" dirty="0"/>
              <a:t>force</a:t>
            </a:r>
            <a:r>
              <a:rPr lang="en-US" spc="-45" dirty="0"/>
              <a:t> </a:t>
            </a:r>
            <a:r>
              <a:rPr lang="en-US" spc="-5" dirty="0"/>
              <a:t>times</a:t>
            </a:r>
            <a:r>
              <a:rPr lang="en-US" spc="-45" dirty="0"/>
              <a:t> </a:t>
            </a:r>
            <a:r>
              <a:rPr lang="en-US" spc="-5" dirty="0"/>
              <a:t>the</a:t>
            </a:r>
            <a:r>
              <a:rPr lang="en-US" spc="-45" dirty="0"/>
              <a:t> </a:t>
            </a:r>
            <a:r>
              <a:rPr lang="en-US" spc="-10" dirty="0"/>
              <a:t>d</a:t>
            </a:r>
            <a:r>
              <a:rPr lang="en-US" spc="-5" dirty="0"/>
              <a:t>istance </a:t>
            </a:r>
            <a:r>
              <a:rPr lang="en-US" i="1" spc="45" dirty="0"/>
              <a:t>y</a:t>
            </a:r>
            <a:r>
              <a:rPr lang="en-US" spc="-5" dirty="0"/>
              <a:t>, </a:t>
            </a:r>
            <a:r>
              <a:rPr lang="en-US" spc="-15" dirty="0"/>
              <a:t>w</a:t>
            </a:r>
            <a:r>
              <a:rPr lang="en-US" spc="-5" dirty="0"/>
              <a:t>hich is (58,800</a:t>
            </a:r>
            <a:r>
              <a:rPr lang="en-US" i="1" spc="-180" dirty="0">
                <a:ea typeface="Cambria Math" panose="02040503050406030204" pitchFamily="18" charset="0"/>
              </a:rPr>
              <a:t> ∆ </a:t>
            </a:r>
            <a:r>
              <a:rPr lang="en-US" i="1" spc="-5" dirty="0"/>
              <a:t>y</a:t>
            </a:r>
            <a:r>
              <a:rPr lang="en-US" spc="50" dirty="0"/>
              <a:t>)</a:t>
            </a:r>
            <a:r>
              <a:rPr lang="en-US" i="1" spc="45" dirty="0"/>
              <a:t>y</a:t>
            </a:r>
            <a:r>
              <a:rPr lang="en-US" spc="-5" dirty="0"/>
              <a:t>.</a:t>
            </a:r>
            <a:r>
              <a:rPr lang="en-US" dirty="0"/>
              <a:t> </a:t>
            </a:r>
            <a:r>
              <a:rPr lang="en-US" spc="-5" dirty="0"/>
              <a:t>Setting</a:t>
            </a:r>
            <a:r>
              <a:rPr lang="en-US" spc="55" dirty="0"/>
              <a:t> </a:t>
            </a:r>
            <a:r>
              <a:rPr lang="en-US" i="1" spc="65" dirty="0"/>
              <a:t>L</a:t>
            </a:r>
            <a:r>
              <a:rPr lang="en-US" spc="50" dirty="0"/>
              <a:t>(</a:t>
            </a:r>
            <a:r>
              <a:rPr lang="en-US" i="1" spc="45" dirty="0"/>
              <a:t>y</a:t>
            </a:r>
            <a:r>
              <a:rPr lang="en-US" spc="-5" dirty="0"/>
              <a:t>)</a:t>
            </a:r>
            <a:r>
              <a:rPr lang="en-US" spc="25" dirty="0"/>
              <a:t> </a:t>
            </a:r>
            <a:r>
              <a:rPr lang="en-US" spc="-25" dirty="0"/>
              <a:t>=</a:t>
            </a:r>
            <a:r>
              <a:rPr lang="en-US" spc="-40" dirty="0"/>
              <a:t> </a:t>
            </a:r>
            <a:r>
              <a:rPr lang="en-US" spc="-10" dirty="0"/>
              <a:t>58,80</a:t>
            </a:r>
            <a:r>
              <a:rPr lang="en-US" spc="50" dirty="0"/>
              <a:t>0</a:t>
            </a:r>
            <a:r>
              <a:rPr lang="en-US" i="1" spc="45" dirty="0"/>
              <a:t>y</a:t>
            </a:r>
            <a:r>
              <a:rPr lang="en-US" spc="-5" dirty="0"/>
              <a:t>,</a:t>
            </a:r>
            <a:r>
              <a:rPr lang="en-US" dirty="0"/>
              <a:t> </a:t>
            </a:r>
            <a:r>
              <a:rPr lang="en-US" spc="-15" dirty="0"/>
              <a:t>w</a:t>
            </a:r>
            <a:r>
              <a:rPr lang="en-US" spc="-5" dirty="0"/>
              <a:t>e </a:t>
            </a:r>
            <a:r>
              <a:rPr lang="en-US" spc="-10" dirty="0"/>
              <a:t>have</a:t>
            </a:r>
            <a:endParaRPr lang="en-US" dirty="0"/>
          </a:p>
          <a:p>
            <a:pPr marL="36900" indent="0" algn="ctr">
              <a:lnSpc>
                <a:spcPct val="100000"/>
              </a:lnSpc>
              <a:buNone/>
            </a:pPr>
            <a:r>
              <a:rPr lang="en-US" spc="-10" dirty="0"/>
              <a:t>work</a:t>
            </a:r>
            <a:r>
              <a:rPr lang="en-US" spc="-5" dirty="0"/>
              <a:t> lifting layer to height</a:t>
            </a:r>
            <a:r>
              <a:rPr lang="en-US" spc="60" dirty="0"/>
              <a:t> </a:t>
            </a:r>
            <a:r>
              <a:rPr lang="en-US" i="1" spc="-5" dirty="0"/>
              <a:t>y</a:t>
            </a:r>
            <a:r>
              <a:rPr lang="en-US" i="1" spc="75" dirty="0"/>
              <a:t> </a:t>
            </a:r>
            <a:r>
              <a:rPr lang="en-US" spc="-25" dirty="0"/>
              <a:t>≈</a:t>
            </a:r>
            <a:r>
              <a:rPr lang="en-US" spc="-40" dirty="0"/>
              <a:t> </a:t>
            </a:r>
            <a:r>
              <a:rPr lang="en-US" spc="-10" dirty="0"/>
              <a:t>(58,800</a:t>
            </a:r>
            <a:r>
              <a:rPr lang="en-US" i="1" spc="-180" dirty="0">
                <a:ea typeface="Cambria Math" panose="02040503050406030204" pitchFamily="18" charset="0"/>
              </a:rPr>
              <a:t> ∆ </a:t>
            </a:r>
            <a:r>
              <a:rPr lang="en-US" i="1" spc="-5" dirty="0"/>
              <a:t>y</a:t>
            </a:r>
            <a:r>
              <a:rPr lang="en-US" spc="50" dirty="0"/>
              <a:t>)</a:t>
            </a:r>
            <a:r>
              <a:rPr lang="en-US" i="1" spc="-5" dirty="0"/>
              <a:t>y</a:t>
            </a:r>
            <a:r>
              <a:rPr lang="en-US" i="1" spc="75" dirty="0"/>
              <a:t> </a:t>
            </a:r>
            <a:r>
              <a:rPr lang="en-US" spc="-25" dirty="0"/>
              <a:t>=</a:t>
            </a:r>
            <a:r>
              <a:rPr lang="en-US" spc="15" dirty="0"/>
              <a:t> </a:t>
            </a:r>
            <a:r>
              <a:rPr lang="en-US" i="1" spc="65" dirty="0"/>
              <a:t>L</a:t>
            </a:r>
            <a:r>
              <a:rPr lang="en-US" spc="50" dirty="0"/>
              <a:t>(</a:t>
            </a:r>
            <a:r>
              <a:rPr lang="en-US" i="1" spc="45" dirty="0"/>
              <a:t>y</a:t>
            </a:r>
            <a:r>
              <a:rPr lang="en-US" spc="-5" dirty="0"/>
              <a:t>)</a:t>
            </a:r>
            <a:r>
              <a:rPr lang="en-US" i="1" spc="-180" dirty="0">
                <a:ea typeface="Cambria Math" panose="02040503050406030204" pitchFamily="18" charset="0"/>
              </a:rPr>
              <a:t> ∆ </a:t>
            </a:r>
            <a:r>
              <a:rPr lang="en-US" i="1" spc="-5" dirty="0"/>
              <a:t>y</a:t>
            </a:r>
            <a:endParaRPr lang="en-US" dirty="0">
              <a:latin typeface="Times New Roman"/>
              <a:cs typeface="Times New Roman"/>
            </a:endParaRPr>
          </a:p>
        </p:txBody>
      </p:sp>
      <p:pic>
        <p:nvPicPr>
          <p:cNvPr id="4" name="Picture 3" descr="An illustration shows a rectangular column sliced into multiple layers and one of the layers.&#10;A rectangular column has width 2 units and length 2 units. The height is 5 units. The column is sliced into multiple layers. At height y units a layer is highlighted. An illustration of that layer is next to the column.">
            <a:extLst>
              <a:ext uri="{FF2B5EF4-FFF2-40B4-BE49-F238E27FC236}">
                <a16:creationId xmlns="" xmlns:a16="http://schemas.microsoft.com/office/drawing/2014/main" id="{F74ECE8E-28A0-4072-9D2E-39460C7E4E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8371" y="2621298"/>
            <a:ext cx="2987830" cy="2245912"/>
          </a:xfrm>
          <a:prstGeom prst="rect">
            <a:avLst/>
          </a:prstGeom>
        </p:spPr>
      </p:pic>
    </p:spTree>
    <p:extLst>
      <p:ext uri="{BB962C8B-B14F-4D97-AF65-F5344CB8AC3E}">
        <p14:creationId xmlns:p14="http://schemas.microsoft.com/office/powerpoint/2010/main" val="1238188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a:t>Energy </a:t>
            </a:r>
            <a:r>
              <a:rPr lang="en-US" sz="3100" dirty="0" smtClean="0"/>
              <a:t>(9 </a:t>
            </a:r>
            <a:r>
              <a:rPr lang="en-US" sz="3100" dirty="0"/>
              <a:t>of </a:t>
            </a:r>
            <a:r>
              <a:rPr lang="en-US" sz="3100" dirty="0" smtClean="0"/>
              <a:t>12</a:t>
            </a:r>
            <a:r>
              <a:rPr lang="en-US" sz="3100" dirty="0"/>
              <a:t>)</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spc="-10" dirty="0">
                    <a:solidFill>
                      <a:schemeClr val="tx1"/>
                    </a:solidFill>
                    <a:latin typeface="Times New Roman"/>
                    <a:cs typeface="Times New Roman"/>
                  </a:rPr>
                  <a:t>Thi</a:t>
                </a:r>
                <a:r>
                  <a:rPr lang="en-US" spc="-5" dirty="0">
                    <a:solidFill>
                      <a:schemeClr val="tx1"/>
                    </a:solidFill>
                    <a:latin typeface="Times New Roman"/>
                    <a:cs typeface="Times New Roman"/>
                  </a:rPr>
                  <a:t>s</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onl</a:t>
                </a:r>
                <a:r>
                  <a:rPr lang="en-US" spc="-5" dirty="0">
                    <a:solidFill>
                      <a:schemeClr val="tx1"/>
                    </a:solidFill>
                    <a:latin typeface="Times New Roman"/>
                    <a:cs typeface="Times New Roman"/>
                  </a:rPr>
                  <a:t>y</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approximatio</a:t>
                </a:r>
                <a:r>
                  <a:rPr lang="en-US" spc="-5" dirty="0">
                    <a:solidFill>
                      <a:schemeClr val="tx1"/>
                    </a:solidFill>
                    <a:latin typeface="Times New Roman"/>
                    <a:cs typeface="Times New Roman"/>
                  </a:rPr>
                  <a:t>n</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althoug</a:t>
                </a:r>
                <a:r>
                  <a:rPr lang="en-US" spc="-5" dirty="0">
                    <a:solidFill>
                      <a:schemeClr val="tx1"/>
                    </a:solidFill>
                    <a:latin typeface="Times New Roman"/>
                    <a:cs typeface="Times New Roman"/>
                  </a:rPr>
                  <a:t>h</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05" dirty="0">
                    <a:solidFill>
                      <a:schemeClr val="tx1"/>
                    </a:solidFill>
                    <a:latin typeface="Times New Roman"/>
                    <a:cs typeface="Times New Roman"/>
                  </a:rPr>
                  <a:t> </a:t>
                </a:r>
                <a:r>
                  <a:rPr lang="en-US" spc="-10" dirty="0">
                    <a:solidFill>
                      <a:schemeClr val="tx1"/>
                    </a:solidFill>
                    <a:latin typeface="Times New Roman"/>
                    <a:cs typeface="Times New Roman"/>
                  </a:rPr>
                  <a:t>ver</a:t>
                </a:r>
                <a:r>
                  <a:rPr lang="en-US" spc="-5" dirty="0">
                    <a:solidFill>
                      <a:schemeClr val="tx1"/>
                    </a:solidFill>
                    <a:latin typeface="Times New Roman"/>
                    <a:cs typeface="Times New Roman"/>
                  </a:rPr>
                  <a:t>y</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goo</a:t>
                </a:r>
                <a:r>
                  <a:rPr lang="en-US" spc="-5" dirty="0">
                    <a:solidFill>
                      <a:schemeClr val="tx1"/>
                    </a:solidFill>
                    <a:latin typeface="Times New Roman"/>
                    <a:cs typeface="Times New Roman"/>
                  </a:rPr>
                  <a:t>d</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on</a:t>
                </a:r>
                <a:r>
                  <a:rPr lang="en-US" spc="-5" dirty="0">
                    <a:solidFill>
                      <a:schemeClr val="tx1"/>
                    </a:solidFill>
                    <a:latin typeface="Times New Roman"/>
                    <a:cs typeface="Times New Roman"/>
                  </a:rPr>
                  <a:t>e</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f</a:t>
                </a:r>
                <a:r>
                  <a:rPr lang="en-US" spc="105" dirty="0">
                    <a:solidFill>
                      <a:schemeClr val="tx1"/>
                    </a:solidFill>
                    <a:latin typeface="Times New Roman"/>
                    <a:cs typeface="Times New Roman"/>
                  </a:rPr>
                  <a:t> </a:t>
                </a:r>
                <a:r>
                  <a:rPr lang="en-US" spc="-180" dirty="0">
                    <a:solidFill>
                      <a:schemeClr val="tx1"/>
                    </a:solidFill>
                    <a:latin typeface="Cambria Math" panose="02040503050406030204" pitchFamily="18" charset="0"/>
                    <a:ea typeface="Cambria Math" panose="02040503050406030204" pitchFamily="18" charset="0"/>
                    <a:cs typeface="Arial"/>
                  </a:rPr>
                  <a:t>∆</a:t>
                </a:r>
                <a:r>
                  <a:rPr lang="en-US" i="1" spc="-180" dirty="0">
                    <a:solidFill>
                      <a:schemeClr val="tx1"/>
                    </a:solidFill>
                    <a:latin typeface="Cambria Math" panose="02040503050406030204" pitchFamily="18" charset="0"/>
                    <a:ea typeface="Cambria Math" panose="02040503050406030204" pitchFamily="18" charset="0"/>
                    <a:cs typeface="Arial"/>
                  </a:rPr>
                  <a:t> y  </a:t>
                </a:r>
                <a:r>
                  <a:rPr lang="en-US" spc="-5" dirty="0">
                    <a:solidFill>
                      <a:schemeClr val="tx1"/>
                    </a:solidFill>
                    <a:latin typeface="Times New Roman"/>
                    <a:cs typeface="Times New Roman"/>
                  </a:rPr>
                  <a:t>is</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small)</a:t>
                </a:r>
                <a:r>
                  <a:rPr lang="en-US" spc="105" dirty="0">
                    <a:solidFill>
                      <a:schemeClr val="tx1"/>
                    </a:solidFill>
                    <a:latin typeface="Times New Roman"/>
                    <a:cs typeface="Times New Roman"/>
                  </a:rPr>
                  <a:t> </a:t>
                </a:r>
                <a:r>
                  <a:rPr lang="en-US" spc="-5" dirty="0">
                    <a:solidFill>
                      <a:schemeClr val="tx1"/>
                    </a:solidFill>
                    <a:latin typeface="Times New Roman"/>
                    <a:cs typeface="Times New Roman"/>
                  </a:rPr>
                  <a:t>because</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the </a:t>
                </a:r>
                <a:r>
                  <a:rPr lang="en-US" spc="-10" dirty="0">
                    <a:solidFill>
                      <a:schemeClr val="tx1"/>
                    </a:solidFill>
                    <a:latin typeface="Times New Roman"/>
                    <a:cs typeface="Times New Roman"/>
                  </a:rPr>
                  <a:t>laye</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 ha</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nonzer</a:t>
                </a:r>
                <a:r>
                  <a:rPr lang="en-US" spc="-5" dirty="0">
                    <a:solidFill>
                      <a:schemeClr val="tx1"/>
                    </a:solidFill>
                    <a:latin typeface="Times New Roman"/>
                    <a:cs typeface="Times New Roman"/>
                  </a:rPr>
                  <a:t>o</a:t>
                </a:r>
                <a:r>
                  <a:rPr lang="en-US" spc="-10" dirty="0">
                    <a:solidFill>
                      <a:schemeClr val="tx1"/>
                    </a:solidFill>
                    <a:latin typeface="Times New Roman"/>
                    <a:cs typeface="Times New Roman"/>
                  </a:rPr>
                  <a:t> widt</a:t>
                </a:r>
                <a:r>
                  <a:rPr lang="en-US" spc="-5" dirty="0">
                    <a:solidFill>
                      <a:schemeClr val="tx1"/>
                    </a:solidFill>
                    <a:latin typeface="Times New Roman"/>
                    <a:cs typeface="Times New Roman"/>
                  </a:rPr>
                  <a:t>h</a:t>
                </a:r>
                <a:r>
                  <a:rPr lang="en-US" spc="-10" dirty="0">
                    <a:solidFill>
                      <a:schemeClr val="tx1"/>
                    </a:solidFill>
                    <a:latin typeface="Times New Roman"/>
                    <a:cs typeface="Times New Roman"/>
                  </a:rPr>
                  <a:t> an</a:t>
                </a:r>
                <a:r>
                  <a:rPr lang="en-US" spc="-5" dirty="0">
                    <a:solidFill>
                      <a:schemeClr val="tx1"/>
                    </a:solidFill>
                    <a:latin typeface="Times New Roman"/>
                    <a:cs typeface="Times New Roman"/>
                  </a:rPr>
                  <a:t>d</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ar</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no</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takin</a:t>
                </a:r>
                <a:r>
                  <a:rPr lang="en-US" spc="-5" dirty="0">
                    <a:solidFill>
                      <a:schemeClr val="tx1"/>
                    </a:solidFill>
                    <a:latin typeface="Times New Roman"/>
                    <a:cs typeface="Times New Roman"/>
                  </a:rPr>
                  <a:t>g</a:t>
                </a:r>
                <a:r>
                  <a:rPr lang="en-US" spc="-10" dirty="0">
                    <a:solidFill>
                      <a:schemeClr val="tx1"/>
                    </a:solidFill>
                    <a:latin typeface="Times New Roman"/>
                    <a:cs typeface="Times New Roman"/>
                  </a:rPr>
                  <a:t> int</a:t>
                </a:r>
                <a:r>
                  <a:rPr lang="en-US" spc="-5" dirty="0">
                    <a:solidFill>
                      <a:schemeClr val="tx1"/>
                    </a:solidFill>
                    <a:latin typeface="Times New Roman"/>
                    <a:cs typeface="Times New Roman"/>
                  </a:rPr>
                  <a:t>o</a:t>
                </a:r>
                <a:r>
                  <a:rPr lang="en-US" spc="-10" dirty="0">
                    <a:solidFill>
                      <a:schemeClr val="tx1"/>
                    </a:solidFill>
                    <a:latin typeface="Times New Roman"/>
                    <a:cs typeface="Times New Roman"/>
                  </a:rPr>
                  <a:t> accoun</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that</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 example</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cement </a:t>
                </a:r>
                <a:r>
                  <a:rPr lang="en-US" spc="-5" dirty="0">
                    <a:solidFill>
                      <a:schemeClr val="tx1"/>
                    </a:solidFill>
                    <a:latin typeface="Times New Roman"/>
                    <a:cs typeface="Times New Roman"/>
                  </a:rPr>
                  <a:t>particles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5" dirty="0">
                    <a:solidFill>
                      <a:schemeClr val="tx1"/>
                    </a:solidFill>
                    <a:latin typeface="Times New Roman"/>
                    <a:cs typeface="Times New Roman"/>
                  </a:rPr>
                  <a:t>the top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 lifted </a:t>
                </a:r>
                <a:r>
                  <a:rPr lang="en-US" spc="-180" dirty="0">
                    <a:solidFill>
                      <a:schemeClr val="tx1"/>
                    </a:solidFill>
                    <a:latin typeface="Cambria Math" panose="02040503050406030204" pitchFamily="18" charset="0"/>
                    <a:ea typeface="Cambria Math" panose="02040503050406030204" pitchFamily="18" charset="0"/>
                    <a:cs typeface="Arial"/>
                  </a:rPr>
                  <a:t>∆ </a:t>
                </a:r>
                <a:r>
                  <a:rPr lang="en-US" i="1" spc="-180" dirty="0">
                    <a:solidFill>
                      <a:schemeClr val="tx1"/>
                    </a:solidFill>
                    <a:latin typeface="Cambria Math" panose="02040503050406030204" pitchFamily="18" charset="0"/>
                    <a:ea typeface="Cambria Math" panose="02040503050406030204" pitchFamily="18" charset="0"/>
                    <a:cs typeface="Arial"/>
                  </a:rPr>
                  <a:t>y   </a:t>
                </a:r>
                <a:r>
                  <a:rPr lang="en-US" spc="-5" dirty="0">
                    <a:solidFill>
                      <a:schemeClr val="tx1"/>
                    </a:solidFill>
                    <a:latin typeface="Times New Roman"/>
                    <a:cs typeface="Times New Roman"/>
                  </a:rPr>
                  <a:t>prior</a:t>
                </a:r>
                <a:r>
                  <a:rPr lang="en-US" dirty="0">
                    <a:solidFill>
                      <a:schemeClr val="tx1"/>
                    </a:solidFill>
                    <a:latin typeface="Times New Roman"/>
                    <a:cs typeface="Times New Roman"/>
                  </a:rPr>
                  <a:t> </a:t>
                </a:r>
                <a:r>
                  <a:rPr lang="en-US" spc="-5" dirty="0">
                    <a:solidFill>
                      <a:schemeClr val="tx1"/>
                    </a:solidFill>
                    <a:latin typeface="Times New Roman"/>
                    <a:cs typeface="Times New Roman"/>
                  </a:rPr>
                  <a:t>to lifting the whole</a:t>
                </a:r>
                <a:r>
                  <a:rPr lang="en-US" dirty="0">
                    <a:solidFill>
                      <a:schemeClr val="tx1"/>
                    </a:solidFill>
                    <a:latin typeface="Times New Roman"/>
                    <a:cs typeface="Times New Roman"/>
                  </a:rPr>
                  <a:t> </a:t>
                </a:r>
                <a:r>
                  <a:rPr lang="en-US" spc="-5" dirty="0">
                    <a:solidFill>
                      <a:schemeClr val="tx1"/>
                    </a:solidFill>
                    <a:latin typeface="Times New Roman"/>
                    <a:cs typeface="Times New Roman"/>
                  </a:rPr>
                  <a:t>layer</a:t>
                </a:r>
                <a:r>
                  <a:rPr lang="en-US" dirty="0">
                    <a:solidFill>
                      <a:schemeClr val="tx1"/>
                    </a:solidFill>
                    <a:latin typeface="Times New Roman"/>
                    <a:cs typeface="Times New Roman"/>
                  </a:rPr>
                  <a:t> </a:t>
                </a:r>
                <a:r>
                  <a:rPr lang="en-US" spc="-5" dirty="0">
                    <a:solidFill>
                      <a:schemeClr val="tx1"/>
                    </a:solidFill>
                    <a:latin typeface="Times New Roman"/>
                    <a:cs typeface="Times New Roman"/>
                  </a:rPr>
                  <a:t>to height</a:t>
                </a:r>
                <a:r>
                  <a:rPr lang="en-US" spc="6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i="1" spc="-5" dirty="0" err="1">
                    <a:solidFill>
                      <a:schemeClr val="tx1"/>
                    </a:solidFill>
                    <a:latin typeface="Times New Roman"/>
                    <a:cs typeface="Times New Roman"/>
                  </a:rPr>
                  <a:t>i</a:t>
                </a:r>
                <a:r>
                  <a:rPr lang="en-US" spc="-5" dirty="0" err="1">
                    <a:solidFill>
                      <a:schemeClr val="tx1"/>
                    </a:solidFill>
                    <a:latin typeface="Times New Roman"/>
                    <a:cs typeface="Times New Roman"/>
                  </a:rPr>
                  <a:t>th</a:t>
                </a:r>
                <a:r>
                  <a:rPr lang="en-US" spc="-5" dirty="0">
                    <a:solidFill>
                      <a:schemeClr val="tx1"/>
                    </a:solidFill>
                    <a:latin typeface="Times New Roman"/>
                    <a:cs typeface="Times New Roman"/>
                  </a:rPr>
                  <a:t> layer is lifted to height</a:t>
                </a:r>
                <a:r>
                  <a:rPr lang="en-US" spc="65" dirty="0">
                    <a:solidFill>
                      <a:schemeClr val="tx1"/>
                    </a:solidFill>
                    <a:latin typeface="Times New Roman"/>
                    <a:cs typeface="Times New Roman"/>
                  </a:rPr>
                  <a:t> </a:t>
                </a:r>
                <a:r>
                  <a:rPr lang="en-US" i="1" spc="-20" dirty="0" err="1">
                    <a:solidFill>
                      <a:schemeClr val="tx1"/>
                    </a:solidFill>
                    <a:latin typeface="Times New Roman"/>
                    <a:cs typeface="Times New Roman"/>
                  </a:rPr>
                  <a:t>y</a:t>
                </a:r>
                <a:r>
                  <a:rPr lang="en-US" i="1" baseline="-25000" dirty="0" err="1">
                    <a:solidFill>
                      <a:schemeClr val="tx1"/>
                    </a:solidFill>
                    <a:latin typeface="Times New Roman"/>
                    <a:cs typeface="Times New Roman"/>
                  </a:rPr>
                  <a:t>i</a:t>
                </a:r>
                <a:r>
                  <a:rPr lang="en-US" spc="-5" dirty="0">
                    <a:solidFill>
                      <a:schemeClr val="tx1"/>
                    </a:solidFill>
                    <a:latin typeface="Times New Roman"/>
                    <a:cs typeface="Times New Roman"/>
                  </a:rPr>
                  <a:t>, so the total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ork performed is</a:t>
                </a: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cs typeface="Times New Roman"/>
                        </a:rPr>
                        <m:t>𝑊</m:t>
                      </m:r>
                      <m:r>
                        <a:rPr lang="en-US" b="0" i="1" smtClean="0">
                          <a:solidFill>
                            <a:schemeClr val="tx1"/>
                          </a:solidFill>
                          <a:latin typeface="Cambria Math" panose="02040503050406030204" pitchFamily="18" charset="0"/>
                          <a:cs typeface="Times New Roman"/>
                        </a:rPr>
                        <m:t>=</m:t>
                      </m:r>
                      <m:nary>
                        <m:naryPr>
                          <m:chr m:val="∑"/>
                          <m:ctrlPr>
                            <a:rPr lang="en-US" b="0" i="1" smtClean="0">
                              <a:solidFill>
                                <a:schemeClr val="tx1"/>
                              </a:solidFill>
                              <a:latin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cs typeface="Times New Roman"/>
                            </a:rPr>
                            <m:t>𝑖</m:t>
                          </m:r>
                          <m:r>
                            <a:rPr lang="en-US" b="0" i="1" smtClean="0">
                              <a:solidFill>
                                <a:schemeClr val="tx1"/>
                              </a:solidFill>
                              <a:latin typeface="Cambria Math" panose="02040503050406030204" pitchFamily="18" charset="0"/>
                              <a:cs typeface="Times New Roman"/>
                            </a:rPr>
                            <m:t>=1</m:t>
                          </m:r>
                        </m:sub>
                        <m:sup>
                          <m:r>
                            <a:rPr lang="en-US" b="0" i="1" smtClean="0">
                              <a:solidFill>
                                <a:schemeClr val="tx1"/>
                              </a:solidFill>
                              <a:latin typeface="Cambria Math" panose="02040503050406030204" pitchFamily="18" charset="0"/>
                              <a:cs typeface="Times New Roman"/>
                            </a:rPr>
                            <m:t>𝑁</m:t>
                          </m:r>
                        </m:sup>
                        <m:e>
                          <m:r>
                            <a:rPr lang="en-US" b="0" i="1" smtClean="0">
                              <a:solidFill>
                                <a:schemeClr val="tx1"/>
                              </a:solidFill>
                              <a:latin typeface="Cambria Math" panose="02040503050406030204" pitchFamily="18" charset="0"/>
                              <a:cs typeface="Times New Roman"/>
                            </a:rPr>
                            <m:t>𝐿</m:t>
                          </m:r>
                          <m:r>
                            <a:rPr lang="en-US" b="0" i="1" smtClean="0">
                              <a:solidFill>
                                <a:schemeClr val="tx1"/>
                              </a:solidFill>
                              <a:latin typeface="Cambria Math" panose="02040503050406030204" pitchFamily="18" charset="0"/>
                              <a:cs typeface="Times New Roman"/>
                            </a:rPr>
                            <m:t>(</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𝑦</m:t>
                              </m:r>
                            </m:e>
                            <m:sub>
                              <m:r>
                                <a:rPr lang="en-US" b="0" i="1" smtClean="0">
                                  <a:solidFill>
                                    <a:schemeClr val="tx1"/>
                                  </a:solidFill>
                                  <a:latin typeface="Cambria Math" panose="02040503050406030204" pitchFamily="18" charset="0"/>
                                  <a:cs typeface="Times New Roman"/>
                                </a:rPr>
                                <m:t>𝑖</m:t>
                              </m:r>
                            </m:sub>
                          </m:sSub>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𝑦</m:t>
                          </m:r>
                          <m:r>
                            <a:rPr lang="en-US" b="0" i="1" smtClean="0">
                              <a:solidFill>
                                <a:schemeClr val="tx1"/>
                              </a:solidFill>
                              <a:latin typeface="Cambria Math" panose="02040503050406030204" pitchFamily="18" charset="0"/>
                              <a:ea typeface="Cambria Math" panose="02040503050406030204" pitchFamily="18" charset="0"/>
                              <a:cs typeface="Times New Roman"/>
                            </a:rPr>
                            <m:t>→</m:t>
                          </m:r>
                          <m:nary>
                            <m:naryPr>
                              <m:ctrlPr>
                                <a:rPr lang="en-US" b="0" i="1" smtClean="0">
                                  <a:solidFill>
                                    <a:schemeClr val="tx1"/>
                                  </a:solidFill>
                                  <a:latin typeface="Cambria Math" panose="02040503050406030204" pitchFamily="18" charset="0"/>
                                  <a:ea typeface="Cambria Math" panose="02040503050406030204" pitchFamily="18" charset="0"/>
                                  <a:cs typeface="Times New Roman"/>
                                </a:rPr>
                              </m:ctrlPr>
                            </m:naryPr>
                            <m:sub>
                              <m:r>
                                <m:rPr>
                                  <m:brk m:alnAt="23"/>
                                </m:rPr>
                                <a:rPr lang="en-US" b="0" i="1" smtClean="0">
                                  <a:solidFill>
                                    <a:schemeClr val="tx1"/>
                                  </a:solidFill>
                                  <a:latin typeface="Cambria Math" panose="02040503050406030204" pitchFamily="18" charset="0"/>
                                  <a:ea typeface="Cambria Math" panose="02040503050406030204" pitchFamily="18" charset="0"/>
                                  <a:cs typeface="Times New Roman"/>
                                </a:rPr>
                                <m:t>0</m:t>
                              </m:r>
                            </m:sub>
                            <m:sup>
                              <m:r>
                                <a:rPr lang="en-US" b="0" i="1" smtClean="0">
                                  <a:solidFill>
                                    <a:schemeClr val="tx1"/>
                                  </a:solidFill>
                                  <a:latin typeface="Cambria Math" panose="02040503050406030204" pitchFamily="18" charset="0"/>
                                  <a:ea typeface="Cambria Math" panose="02040503050406030204" pitchFamily="18" charset="0"/>
                                  <a:cs typeface="Times New Roman"/>
                                </a:rPr>
                                <m:t>5</m:t>
                              </m:r>
                            </m:sup>
                            <m:e>
                              <m:r>
                                <a:rPr lang="en-US" b="0" i="1" smtClean="0">
                                  <a:solidFill>
                                    <a:schemeClr val="tx1"/>
                                  </a:solidFill>
                                  <a:latin typeface="Cambria Math" panose="02040503050406030204" pitchFamily="18" charset="0"/>
                                  <a:ea typeface="Cambria Math" panose="02040503050406030204" pitchFamily="18" charset="0"/>
                                  <a:cs typeface="Times New Roman"/>
                                </a:rPr>
                                <m:t>𝐿</m:t>
                              </m:r>
                              <m:r>
                                <a:rPr lang="en-US" b="0"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𝑦</m:t>
                              </m:r>
                              <m:r>
                                <a:rPr lang="en-US" b="0" i="1" smtClean="0">
                                  <a:solidFill>
                                    <a:schemeClr val="tx1"/>
                                  </a:solidFill>
                                  <a:latin typeface="Cambria Math" panose="02040503050406030204" pitchFamily="18" charset="0"/>
                                  <a:ea typeface="Cambria Math" panose="02040503050406030204" pitchFamily="18" charset="0"/>
                                  <a:cs typeface="Times New Roman"/>
                                </a:rPr>
                                <m:t>)</m:t>
                              </m:r>
                            </m:e>
                          </m:nary>
                        </m:e>
                      </m:nary>
                      <m:r>
                        <a:rPr lang="en-US" b="0" i="1" smtClean="0">
                          <a:solidFill>
                            <a:schemeClr val="tx1"/>
                          </a:solidFill>
                          <a:latin typeface="Cambria Math" panose="02040503050406030204" pitchFamily="18" charset="0"/>
                          <a:cs typeface="Times New Roman"/>
                        </a:rPr>
                        <m:t>𝑑𝑦</m:t>
                      </m:r>
                      <m:r>
                        <a:rPr lang="en-US" b="0" i="1" smtClean="0">
                          <a:solidFill>
                            <a:schemeClr val="tx1"/>
                          </a:solidFill>
                          <a:latin typeface="Cambria Math" panose="02040503050406030204" pitchFamily="18" charset="0"/>
                          <a:cs typeface="Times New Roman"/>
                        </a:rPr>
                        <m:t>  </m:t>
                      </m:r>
                      <m:r>
                        <m:rPr>
                          <m:sty m:val="p"/>
                        </m:rPr>
                        <a:rPr lang="en-US" b="0" i="0" smtClean="0">
                          <a:solidFill>
                            <a:schemeClr val="tx1"/>
                          </a:solidFill>
                          <a:latin typeface="Cambria Math" panose="02040503050406030204" pitchFamily="18" charset="0"/>
                          <a:cs typeface="Times New Roman"/>
                        </a:rPr>
                        <m:t>as</m:t>
                      </m:r>
                      <m:r>
                        <a:rPr lang="en-US" b="0" i="1" smtClean="0">
                          <a:solidFill>
                            <a:schemeClr val="tx1"/>
                          </a:solidFill>
                          <a:latin typeface="Cambria Math" panose="02040503050406030204" pitchFamily="18" charset="0"/>
                          <a:cs typeface="Times New Roman"/>
                        </a:rPr>
                        <m:t> </m:t>
                      </m:r>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cs typeface="Times New Roman"/>
                        </a:rPr>
                        <m:t> →∞</m:t>
                      </m:r>
                    </m:oMath>
                  </m:oMathPara>
                </a14:m>
                <a:endParaRPr lang="en-US" dirty="0">
                  <a:solidFill>
                    <a:schemeClr val="tx1"/>
                  </a:solidFill>
                  <a:latin typeface="Times New Roman"/>
                  <a:cs typeface="Times New Roman"/>
                </a:endParaRPr>
              </a:p>
              <a:p>
                <a:pPr marL="3690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a:rPr>
                        <m:t>𝑊</m:t>
                      </m:r>
                      <m:r>
                        <a:rPr lang="en-US" b="0" i="1" smtClean="0">
                          <a:latin typeface="Cambria Math" panose="02040503050406030204" pitchFamily="18" charset="0"/>
                          <a:cs typeface="Times New Roman"/>
                        </a:rPr>
                        <m:t>=</m:t>
                      </m:r>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0</m:t>
                          </m:r>
                        </m:sub>
                        <m:sup>
                          <m:r>
                            <a:rPr lang="en-US" b="0" i="1" smtClean="0">
                              <a:latin typeface="Cambria Math" panose="02040503050406030204" pitchFamily="18" charset="0"/>
                              <a:cs typeface="Times New Roman"/>
                            </a:rPr>
                            <m:t>5</m:t>
                          </m:r>
                        </m:sup>
                        <m:e>
                          <m:r>
                            <a:rPr lang="en-US" i="1">
                              <a:latin typeface="Cambria Math" panose="02040503050406030204" pitchFamily="18" charset="0"/>
                              <a:cs typeface="Times New Roman"/>
                            </a:rPr>
                            <m:t>58,800</m:t>
                          </m:r>
                          <m:r>
                            <a:rPr lang="en-US" i="1">
                              <a:latin typeface="Cambria Math" panose="02040503050406030204" pitchFamily="18" charset="0"/>
                              <a:cs typeface="Times New Roman"/>
                            </a:rPr>
                            <m:t>𝑦</m:t>
                          </m:r>
                        </m:e>
                      </m:nary>
                      <m:r>
                        <a:rPr lang="en-US" b="0" i="1" smtClean="0">
                          <a:latin typeface="Cambria Math" panose="02040503050406030204" pitchFamily="18" charset="0"/>
                          <a:cs typeface="Times New Roman"/>
                        </a:rPr>
                        <m:t>𝑑𝑦</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58,800</m:t>
                          </m:r>
                        </m:num>
                        <m:den>
                          <m:r>
                            <a:rPr lang="en-US" b="0" i="1" smtClean="0">
                              <a:latin typeface="Cambria Math" panose="02040503050406030204" pitchFamily="18" charset="0"/>
                              <a:cs typeface="Times New Roman"/>
                            </a:rPr>
                            <m:t>2</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𝑦</m:t>
                          </m:r>
                        </m:e>
                        <m:sup>
                          <m:r>
                            <a:rPr lang="en-US" b="0" i="1" smtClean="0">
                              <a:latin typeface="Cambria Math" panose="02040503050406030204" pitchFamily="18" charset="0"/>
                              <a:cs typeface="Times New Roman"/>
                            </a:rPr>
                            <m:t>2</m:t>
                          </m:r>
                        </m:sup>
                      </m:sSup>
                      <m:sSubSup>
                        <m:sSubSupPr>
                          <m:ctrlPr>
                            <a:rPr lang="en-US" b="0"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0</m:t>
                          </m:r>
                        </m:sub>
                        <m:sup>
                          <m:r>
                            <a:rPr lang="en-US" b="0" i="1" smtClean="0">
                              <a:latin typeface="Cambria Math" panose="02040503050406030204" pitchFamily="18" charset="0"/>
                              <a:cs typeface="Times New Roman"/>
                            </a:rPr>
                            <m:t>5</m:t>
                          </m:r>
                        </m:sup>
                      </m:sSubSup>
                      <m:r>
                        <a:rPr lang="en-US" b="0" i="1" smtClean="0">
                          <a:latin typeface="Cambria Math" panose="02040503050406030204" pitchFamily="18" charset="0"/>
                          <a:cs typeface="Times New Roman"/>
                        </a:rPr>
                        <m:t>=735,000 </m:t>
                      </m:r>
                      <m:r>
                        <a:rPr lang="en-US" b="0" i="1" smtClean="0">
                          <a:latin typeface="Cambria Math" panose="02040503050406030204" pitchFamily="18" charset="0"/>
                          <a:cs typeface="Times New Roman"/>
                        </a:rPr>
                        <m:t>𝐽</m:t>
                      </m:r>
                    </m:oMath>
                  </m:oMathPara>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1030" r="-511"/>
                </a:stretch>
              </a:blipFill>
            </p:spPr>
            <p:txBody>
              <a:bodyPr/>
              <a:lstStyle/>
              <a:p>
                <a:r>
                  <a:rPr lang="en-US">
                    <a:noFill/>
                  </a:rPr>
                  <a:t> </a:t>
                </a:r>
              </a:p>
            </p:txBody>
          </p:sp>
        </mc:Fallback>
      </mc:AlternateContent>
    </p:spTree>
    <p:extLst>
      <p:ext uri="{BB962C8B-B14F-4D97-AF65-F5344CB8AC3E}">
        <p14:creationId xmlns:p14="http://schemas.microsoft.com/office/powerpoint/2010/main" val="2089527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a:t>Energy (</a:t>
            </a:r>
            <a:r>
              <a:rPr lang="en-US" sz="3100" dirty="0" smtClean="0"/>
              <a:t>10 </a:t>
            </a:r>
            <a:r>
              <a:rPr lang="en-US" sz="3100" dirty="0"/>
              <a:t>of </a:t>
            </a:r>
            <a:r>
              <a:rPr lang="en-US" sz="3100" dirty="0" smtClean="0"/>
              <a:t>12</a:t>
            </a:r>
            <a:r>
              <a:rPr lang="en-US" sz="3100" dirty="0"/>
              <a:t>)</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1287194"/>
          </a:xfrm>
        </p:spPr>
        <p:txBody>
          <a:bodyPr>
            <a:noAutofit/>
          </a:bodyPr>
          <a:lstStyle/>
          <a:p>
            <a:pPr marL="0" marR="5080" indent="0" algn="just">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b="1" spc="-30" dirty="0"/>
              <a:t>Pumpin</a:t>
            </a:r>
            <a:r>
              <a:rPr lang="en-US" b="1" spc="-20" dirty="0"/>
              <a:t>g</a:t>
            </a:r>
            <a:r>
              <a:rPr lang="en-US" b="1" spc="90" dirty="0"/>
              <a:t> </a:t>
            </a:r>
            <a:r>
              <a:rPr lang="en-US" b="1" spc="-105" dirty="0"/>
              <a:t>W</a:t>
            </a:r>
            <a:r>
              <a:rPr lang="en-US" b="1" spc="-5" dirty="0"/>
              <a:t>a</a:t>
            </a:r>
            <a:r>
              <a:rPr lang="en-US" b="1" spc="-45" dirty="0"/>
              <a:t>te</a:t>
            </a:r>
            <a:r>
              <a:rPr lang="en-US" b="1" spc="-35" dirty="0"/>
              <a:t>r</a:t>
            </a:r>
            <a:r>
              <a:rPr lang="en-US" b="1" spc="90" dirty="0"/>
              <a:t> </a:t>
            </a:r>
            <a:r>
              <a:rPr lang="en-US" b="1" spc="-65" dirty="0"/>
              <a:t>ou</a:t>
            </a:r>
            <a:r>
              <a:rPr lang="en-US" b="1" spc="-40" dirty="0"/>
              <a:t>t</a:t>
            </a:r>
            <a:r>
              <a:rPr lang="en-US" b="1" spc="90" dirty="0"/>
              <a:t> </a:t>
            </a:r>
            <a:r>
              <a:rPr lang="en-US" b="1" spc="-60" dirty="0"/>
              <a:t>o</a:t>
            </a:r>
            <a:r>
              <a:rPr lang="en-US" b="1" spc="-35" dirty="0"/>
              <a:t>f</a:t>
            </a:r>
            <a:r>
              <a:rPr lang="en-US" b="1" spc="90" dirty="0"/>
              <a:t> </a:t>
            </a:r>
            <a:r>
              <a:rPr lang="en-US" b="1" dirty="0"/>
              <a:t>a</a:t>
            </a:r>
            <a:r>
              <a:rPr lang="en-US" b="1" spc="90" dirty="0"/>
              <a:t> </a:t>
            </a:r>
            <a:r>
              <a:rPr lang="en-US" b="1" spc="-60" dirty="0"/>
              <a:t>T</a:t>
            </a:r>
            <a:r>
              <a:rPr lang="en-US" b="1" spc="-20" dirty="0"/>
              <a:t>an</a:t>
            </a:r>
            <a:r>
              <a:rPr lang="en-US" b="1" spc="-10" dirty="0"/>
              <a:t>k</a:t>
            </a:r>
            <a:r>
              <a:rPr lang="en-US" b="1" dirty="0"/>
              <a:t>	</a:t>
            </a:r>
            <a:r>
              <a:rPr lang="en-US" spc="-10" dirty="0"/>
              <a:t>A</a:t>
            </a:r>
            <a:r>
              <a:rPr lang="en-US" spc="35" dirty="0"/>
              <a:t> </a:t>
            </a:r>
            <a:r>
              <a:rPr lang="en-US" spc="-5" dirty="0"/>
              <a:t>s</a:t>
            </a:r>
            <a:r>
              <a:rPr lang="en-US" spc="-10" dirty="0"/>
              <a:t>pherica</a:t>
            </a:r>
            <a:r>
              <a:rPr lang="en-US" spc="-5" dirty="0"/>
              <a:t>l</a:t>
            </a:r>
            <a:r>
              <a:rPr lang="en-US" spc="35" dirty="0"/>
              <a:t> </a:t>
            </a:r>
            <a:r>
              <a:rPr lang="en-US" spc="-10" dirty="0"/>
              <a:t>tan</a:t>
            </a:r>
            <a:r>
              <a:rPr lang="en-US" spc="-5" dirty="0"/>
              <a:t>k</a:t>
            </a:r>
            <a:r>
              <a:rPr lang="en-US" spc="35" dirty="0"/>
              <a:t> </a:t>
            </a:r>
            <a:r>
              <a:rPr lang="en-US" spc="-10" dirty="0"/>
              <a:t>o</a:t>
            </a:r>
            <a:r>
              <a:rPr lang="en-US" spc="-5" dirty="0"/>
              <a:t>f</a:t>
            </a:r>
            <a:r>
              <a:rPr lang="en-US" spc="35" dirty="0"/>
              <a:t> </a:t>
            </a:r>
            <a:r>
              <a:rPr lang="en-US" spc="-10" dirty="0"/>
              <a:t>radiu</a:t>
            </a:r>
            <a:r>
              <a:rPr lang="en-US" spc="-5" dirty="0"/>
              <a:t>s</a:t>
            </a:r>
            <a:r>
              <a:rPr lang="en-US" spc="35" dirty="0"/>
              <a:t> </a:t>
            </a:r>
            <a:r>
              <a:rPr lang="en-US" spc="-5" dirty="0"/>
              <a:t>5</a:t>
            </a:r>
            <a:r>
              <a:rPr lang="en-US" spc="30" dirty="0"/>
              <a:t> </a:t>
            </a:r>
            <a:r>
              <a:rPr lang="en-US" spc="-10" dirty="0"/>
              <a:t>m</a:t>
            </a:r>
            <a:r>
              <a:rPr lang="en-US" spc="35" dirty="0"/>
              <a:t> </a:t>
            </a:r>
            <a:r>
              <a:rPr lang="en-US" spc="-5" dirty="0"/>
              <a:t>is</a:t>
            </a:r>
            <a:r>
              <a:rPr lang="en-US" spc="30" dirty="0"/>
              <a:t> </a:t>
            </a:r>
            <a:r>
              <a:rPr lang="en-US" spc="-5" dirty="0"/>
              <a:t>filled with</a:t>
            </a:r>
            <a:r>
              <a:rPr lang="en-US" spc="20" dirty="0"/>
              <a:t> </a:t>
            </a:r>
            <a:r>
              <a:rPr lang="en-US" spc="-5" dirty="0"/>
              <a:t>water.</a:t>
            </a:r>
            <a:r>
              <a:rPr lang="en-US" spc="20" dirty="0"/>
              <a:t> </a:t>
            </a:r>
            <a:r>
              <a:rPr lang="en-US" spc="-5" dirty="0"/>
              <a:t>Calculate</a:t>
            </a:r>
            <a:r>
              <a:rPr lang="en-US" spc="20" dirty="0"/>
              <a:t> </a:t>
            </a:r>
            <a:r>
              <a:rPr lang="en-US" spc="-5" dirty="0"/>
              <a:t>the</a:t>
            </a:r>
            <a:r>
              <a:rPr lang="en-US" spc="20" dirty="0"/>
              <a:t> </a:t>
            </a:r>
            <a:r>
              <a:rPr lang="en-US" spc="-10" dirty="0"/>
              <a:t>work</a:t>
            </a:r>
            <a:r>
              <a:rPr lang="en-US" spc="45" dirty="0"/>
              <a:t> </a:t>
            </a:r>
            <a:r>
              <a:rPr lang="en-US" i="1" spc="-10" dirty="0"/>
              <a:t>W</a:t>
            </a:r>
            <a:r>
              <a:rPr lang="en-US" i="1" dirty="0"/>
              <a:t> </a:t>
            </a:r>
            <a:r>
              <a:rPr lang="en-US" i="1" spc="-100" dirty="0"/>
              <a:t> </a:t>
            </a:r>
            <a:r>
              <a:rPr lang="en-US" spc="-10" dirty="0"/>
              <a:t>performe</a:t>
            </a:r>
            <a:r>
              <a:rPr lang="en-US" spc="-5" dirty="0"/>
              <a:t>d</a:t>
            </a:r>
            <a:r>
              <a:rPr lang="en-US" spc="20" dirty="0"/>
              <a:t> </a:t>
            </a:r>
            <a:r>
              <a:rPr lang="en-US" spc="-10" dirty="0"/>
              <a:t>(agains</a:t>
            </a:r>
            <a:r>
              <a:rPr lang="en-US" spc="-5" dirty="0"/>
              <a:t>t</a:t>
            </a:r>
            <a:r>
              <a:rPr lang="en-US" spc="20" dirty="0"/>
              <a:t> </a:t>
            </a:r>
            <a:r>
              <a:rPr lang="en-US" spc="-10" dirty="0"/>
              <a:t>gravity</a:t>
            </a:r>
            <a:r>
              <a:rPr lang="en-US" spc="-5" dirty="0"/>
              <a:t>)</a:t>
            </a:r>
            <a:r>
              <a:rPr lang="en-US" spc="20" dirty="0"/>
              <a:t> </a:t>
            </a:r>
            <a:r>
              <a:rPr lang="en-US" spc="-5" dirty="0"/>
              <a:t>in</a:t>
            </a:r>
            <a:r>
              <a:rPr lang="en-US" spc="20" dirty="0"/>
              <a:t> </a:t>
            </a:r>
            <a:r>
              <a:rPr lang="en-US" spc="-10" dirty="0"/>
              <a:t>pumpin</a:t>
            </a:r>
            <a:r>
              <a:rPr lang="en-US" spc="-5" dirty="0"/>
              <a:t>g</a:t>
            </a:r>
            <a:r>
              <a:rPr lang="en-US" spc="20" dirty="0"/>
              <a:t> </a:t>
            </a:r>
            <a:r>
              <a:rPr lang="en-US" spc="-10" dirty="0"/>
              <a:t>ou</a:t>
            </a:r>
            <a:r>
              <a:rPr lang="en-US" spc="-5" dirty="0"/>
              <a:t>t</a:t>
            </a:r>
            <a:r>
              <a:rPr lang="en-US" spc="20" dirty="0"/>
              <a:t> </a:t>
            </a:r>
            <a:r>
              <a:rPr lang="en-US" spc="-10" dirty="0"/>
              <a:t>th</a:t>
            </a:r>
            <a:r>
              <a:rPr lang="en-US" spc="-5" dirty="0"/>
              <a:t>e</a:t>
            </a:r>
            <a:r>
              <a:rPr lang="en-US" spc="20" dirty="0"/>
              <a:t> </a:t>
            </a:r>
            <a:r>
              <a:rPr lang="en-US" spc="-10" dirty="0"/>
              <a:t>water throug</a:t>
            </a:r>
            <a:r>
              <a:rPr lang="en-US" spc="-5" dirty="0"/>
              <a:t>h a s</a:t>
            </a:r>
            <a:r>
              <a:rPr lang="en-US" spc="-10" dirty="0"/>
              <a:t>pou</a:t>
            </a:r>
            <a:r>
              <a:rPr lang="en-US" spc="-5" dirty="0"/>
              <a:t>t </a:t>
            </a:r>
            <a:r>
              <a:rPr lang="en-US" spc="-10" dirty="0"/>
              <a:t>o</a:t>
            </a:r>
            <a:r>
              <a:rPr lang="en-US" spc="-5" dirty="0"/>
              <a:t>f </a:t>
            </a:r>
            <a:r>
              <a:rPr lang="en-US" spc="-10" dirty="0"/>
              <a:t>heigh</a:t>
            </a:r>
            <a:r>
              <a:rPr lang="en-US" spc="-5" dirty="0"/>
              <a:t>t</a:t>
            </a:r>
            <a:r>
              <a:rPr lang="en-US" dirty="0"/>
              <a:t> </a:t>
            </a:r>
            <a:r>
              <a:rPr lang="en-US" spc="-5" dirty="0"/>
              <a:t>1 </a:t>
            </a:r>
            <a:r>
              <a:rPr lang="en-US" spc="-10" dirty="0"/>
              <a:t>m</a:t>
            </a:r>
            <a:r>
              <a:rPr lang="en-US" spc="-5" dirty="0"/>
              <a:t> </a:t>
            </a:r>
            <a:r>
              <a:rPr lang="en-US" spc="-10" dirty="0"/>
              <a:t>a</a:t>
            </a:r>
            <a:r>
              <a:rPr lang="en-US" spc="-5" dirty="0"/>
              <a:t>t </a:t>
            </a:r>
            <a:r>
              <a:rPr lang="en-US" spc="-10" dirty="0"/>
              <a:t>th</a:t>
            </a:r>
            <a:r>
              <a:rPr lang="en-US" spc="-5" dirty="0"/>
              <a:t>e t</a:t>
            </a:r>
            <a:r>
              <a:rPr lang="en-US" spc="-10" dirty="0"/>
              <a:t>op</a:t>
            </a:r>
            <a:r>
              <a:rPr lang="en-US" spc="-5" dirty="0"/>
              <a:t>. </a:t>
            </a:r>
            <a:r>
              <a:rPr lang="en-US" spc="-15" dirty="0"/>
              <a:t>Th</a:t>
            </a:r>
            <a:r>
              <a:rPr lang="en-US" spc="-5" dirty="0"/>
              <a:t>e </a:t>
            </a:r>
            <a:r>
              <a:rPr lang="en-US" spc="-10" dirty="0"/>
              <a:t>densit</a:t>
            </a:r>
            <a:r>
              <a:rPr lang="en-US" spc="-5" dirty="0"/>
              <a:t>y </a:t>
            </a:r>
            <a:r>
              <a:rPr lang="en-US" spc="-10" dirty="0"/>
              <a:t>o</a:t>
            </a:r>
            <a:r>
              <a:rPr lang="en-US" spc="-5" dirty="0"/>
              <a:t>f </a:t>
            </a:r>
            <a:r>
              <a:rPr lang="en-US" spc="-10" dirty="0"/>
              <a:t>wate</a:t>
            </a:r>
            <a:r>
              <a:rPr lang="en-US" spc="-5" dirty="0"/>
              <a:t>r</a:t>
            </a:r>
            <a:r>
              <a:rPr lang="en-US" dirty="0"/>
              <a:t> </a:t>
            </a:r>
            <a:r>
              <a:rPr lang="en-US" spc="-5" dirty="0"/>
              <a:t>is</a:t>
            </a:r>
            <a:r>
              <a:rPr lang="en-US" dirty="0"/>
              <a:t> </a:t>
            </a:r>
            <a:r>
              <a:rPr lang="en-US" spc="-10" dirty="0"/>
              <a:t>100</a:t>
            </a:r>
            <a:r>
              <a:rPr lang="en-US" spc="-5" dirty="0"/>
              <a:t>0</a:t>
            </a:r>
            <a:r>
              <a:rPr lang="en-US" dirty="0"/>
              <a:t> </a:t>
            </a:r>
            <a:r>
              <a:rPr lang="en-US" spc="-10" dirty="0"/>
              <a:t>kg</a:t>
            </a:r>
            <a:r>
              <a:rPr lang="en-US" spc="-5" dirty="0"/>
              <a:t>/</a:t>
            </a:r>
            <a:r>
              <a:rPr lang="en-US" spc="-10" dirty="0"/>
              <a:t>m</a:t>
            </a:r>
            <a:r>
              <a:rPr lang="en-US" spc="-5" dirty="0"/>
              <a:t>.</a:t>
            </a: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p:pic>
        <p:nvPicPr>
          <p:cNvPr id="4" name="Picture 3" descr="An illustration shows two spherical tanks with identified features used to determine the work performed against gravity in pumping out water.&#10;The first sphere has a spout of height 1 with a right angle turn labeled water exits from spout at the top. The sphere is sliced into horizontal layers. A dot is placed inside the sphere at its center aligned with a vertical number line at the point y equals 0. The vertical number line has 11 equally spaced tick marks, each aligned with a slice through the sphere. From the bottom the points are y subscript 0 equals negative 5, y subscript 1, unlabeled point, unlabeled point, unlabeled point, y equals 0, unlabeled point, y subscript quantity i minus 1, y subscript 1, unlabeled point, y subscript capital n equals 5. The layer created by the slices between y subscript quantity i minus 1 and y subscript 1 is highlighted. The second sphere has a spout of height 1 meter with a right angle turn and shows only the highlighted layer from the first sphere. The vertical number line shows the points y subscript 0 equals 5 at the bottom and y equals 5 at the top, then aligned with the dot placed inside the sphere at its center is the point y equals 0. A tick mark aligns with the bottom of the highlighted layer and the point y is aligned with the top of the layer. The distance between those points is labeled delta y. The layer has the label this layer is pumped up a vertical distance 6 minus y. From the center dot inside the sphere a vertical segment, labeled y, rises to the level of the top of the layer, which aligns with point y on the number line. A horizontal segment connects that point to the edge of the sphere and is labeled radius at height y is r equals square root of quantity 5 squared minus y squared. A hypotenuse from the center of the sphere to the edge of the sphere is labeled 5.  ">
            <a:extLst>
              <a:ext uri="{FF2B5EF4-FFF2-40B4-BE49-F238E27FC236}">
                <a16:creationId xmlns="" xmlns:a16="http://schemas.microsoft.com/office/drawing/2014/main" id="{CD095423-EC06-4C09-A738-C3FD8B0083B4}"/>
              </a:ext>
            </a:extLst>
          </p:cNvPr>
          <p:cNvPicPr>
            <a:picLocks noChangeAspect="1"/>
          </p:cNvPicPr>
          <p:nvPr/>
        </p:nvPicPr>
        <p:blipFill>
          <a:blip r:embed="rId2"/>
          <a:stretch>
            <a:fillRect/>
          </a:stretch>
        </p:blipFill>
        <p:spPr>
          <a:xfrm>
            <a:off x="5428554" y="3068110"/>
            <a:ext cx="5700363" cy="2869152"/>
          </a:xfrm>
          <a:prstGeom prst="rect">
            <a:avLst/>
          </a:prstGeom>
        </p:spPr>
      </p:pic>
      <p:sp>
        <p:nvSpPr>
          <p:cNvPr id="5" name="TextBox 4">
            <a:extLst>
              <a:ext uri="{FF2B5EF4-FFF2-40B4-BE49-F238E27FC236}">
                <a16:creationId xmlns="" xmlns:a16="http://schemas.microsoft.com/office/drawing/2014/main" id="{DE6D9ED9-D704-4103-A18A-5EAFC8C06D4A}"/>
              </a:ext>
            </a:extLst>
          </p:cNvPr>
          <p:cNvSpPr txBox="1"/>
          <p:nvPr/>
        </p:nvSpPr>
        <p:spPr>
          <a:xfrm>
            <a:off x="685799" y="2811724"/>
            <a:ext cx="4431323" cy="3139321"/>
          </a:xfrm>
          <a:prstGeom prst="rect">
            <a:avLst/>
          </a:prstGeom>
          <a:noFill/>
        </p:spPr>
        <p:txBody>
          <a:bodyPr wrap="square" rtlCol="0">
            <a:spAutoFit/>
          </a:bodyPr>
          <a:lstStyle/>
          <a:p>
            <a:pPr marR="5080">
              <a:spcBef>
                <a:spcPts val="590"/>
              </a:spcBef>
            </a:pPr>
            <a:r>
              <a:rPr lang="en-US" sz="2200" b="1" spc="-5" dirty="0">
                <a:latin typeface="Times New Roman" panose="02020603050405020304" pitchFamily="18" charset="0"/>
                <a:cs typeface="Times New Roman" panose="02020603050405020304" pitchFamily="18" charset="0"/>
              </a:rPr>
              <a:t>Solution </a:t>
            </a:r>
            <a:r>
              <a:rPr lang="en-US" sz="2200" b="1" spc="9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The</a:t>
            </a:r>
            <a:r>
              <a:rPr lang="en-US" sz="2200" spc="-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first</a:t>
            </a:r>
            <a:r>
              <a:rPr lang="en-US" sz="2200" spc="-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step,</a:t>
            </a:r>
            <a:r>
              <a:rPr lang="en-US" sz="2200" spc="-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as</a:t>
            </a:r>
            <a:r>
              <a:rPr lang="en-US" sz="2200" spc="-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in</a:t>
            </a:r>
            <a:r>
              <a:rPr lang="en-US" sz="2200" spc="-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the</a:t>
            </a:r>
            <a:r>
              <a:rPr lang="en-US" sz="2200" spc="-2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p</a:t>
            </a:r>
            <a:r>
              <a:rPr lang="en-US" sz="2200" spc="-5" dirty="0">
                <a:latin typeface="Times New Roman" panose="02020603050405020304" pitchFamily="18" charset="0"/>
                <a:cs typeface="Times New Roman" panose="02020603050405020304" pitchFamily="18" charset="0"/>
              </a:rPr>
              <a:t>revious</a:t>
            </a:r>
            <a:r>
              <a:rPr lang="en-US" sz="2200" spc="-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example,</a:t>
            </a:r>
            <a:r>
              <a:rPr lang="en-US" sz="2200" spc="-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is</a:t>
            </a:r>
            <a:r>
              <a:rPr lang="en-US" sz="2200" spc="-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to</a:t>
            </a:r>
            <a:r>
              <a:rPr lang="en-US" sz="2200" spc="-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compute</a:t>
            </a:r>
            <a:r>
              <a:rPr lang="en-US" sz="2200" spc="-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the</a:t>
            </a:r>
            <a:r>
              <a:rPr lang="en-US" sz="2200" spc="-2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work</a:t>
            </a:r>
            <a:r>
              <a:rPr lang="en-US" sz="2200" spc="-2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against</a:t>
            </a:r>
            <a:r>
              <a:rPr lang="en-US" sz="2200" spc="-2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g</a:t>
            </a:r>
            <a:r>
              <a:rPr lang="en-US" sz="2200" spc="-5" dirty="0">
                <a:latin typeface="Times New Roman" panose="02020603050405020304" pitchFamily="18" charset="0"/>
                <a:cs typeface="Times New Roman" panose="02020603050405020304" pitchFamily="18" charset="0"/>
              </a:rPr>
              <a:t>rav</a:t>
            </a:r>
            <a:r>
              <a:rPr lang="en-US" sz="2200" spc="-10" dirty="0">
                <a:latin typeface="Times New Roman" panose="02020603050405020304" pitchFamily="18" charset="0"/>
                <a:cs typeface="Times New Roman" panose="02020603050405020304" pitchFamily="18" charset="0"/>
              </a:rPr>
              <a:t>it</a:t>
            </a:r>
            <a:r>
              <a:rPr lang="en-US" sz="2200" spc="-5" dirty="0">
                <a:latin typeface="Times New Roman" panose="02020603050405020304" pitchFamily="18" charset="0"/>
                <a:cs typeface="Times New Roman" panose="02020603050405020304" pitchFamily="18" charset="0"/>
              </a:rPr>
              <a:t>y</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performe</a:t>
            </a:r>
            <a:r>
              <a:rPr lang="en-US" sz="2200" spc="-5" dirty="0">
                <a:latin typeface="Times New Roman" panose="02020603050405020304" pitchFamily="18" charset="0"/>
                <a:cs typeface="Times New Roman" panose="02020603050405020304" pitchFamily="18" charset="0"/>
              </a:rPr>
              <a:t>d</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o</a:t>
            </a:r>
            <a:r>
              <a:rPr lang="en-US" sz="2200" spc="-5" dirty="0">
                <a:latin typeface="Times New Roman" panose="02020603050405020304" pitchFamily="18" charset="0"/>
                <a:cs typeface="Times New Roman" panose="02020603050405020304" pitchFamily="18" charset="0"/>
              </a:rPr>
              <a:t>n</a:t>
            </a:r>
            <a:r>
              <a:rPr lang="en-US" sz="2200" spc="-2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a</a:t>
            </a:r>
            <a:r>
              <a:rPr lang="en-US" sz="2200" spc="-2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a:t>
            </a:r>
            <a:r>
              <a:rPr lang="en-US" sz="2200" spc="-10" dirty="0">
                <a:latin typeface="Times New Roman" panose="02020603050405020304" pitchFamily="18" charset="0"/>
                <a:cs typeface="Times New Roman" panose="02020603050405020304" pitchFamily="18" charset="0"/>
              </a:rPr>
              <a:t>hi</a:t>
            </a:r>
            <a:r>
              <a:rPr lang="en-US" sz="2200" spc="-5" dirty="0">
                <a:latin typeface="Times New Roman" panose="02020603050405020304" pitchFamily="18" charset="0"/>
                <a:cs typeface="Times New Roman" panose="02020603050405020304" pitchFamily="18" charset="0"/>
              </a:rPr>
              <a:t>n</a:t>
            </a:r>
            <a:r>
              <a:rPr lang="en-US" sz="2200" spc="-2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l</a:t>
            </a:r>
            <a:r>
              <a:rPr lang="en-US" sz="2200" spc="-10" dirty="0">
                <a:latin typeface="Times New Roman" panose="02020603050405020304" pitchFamily="18" charset="0"/>
                <a:cs typeface="Times New Roman" panose="02020603050405020304" pitchFamily="18" charset="0"/>
              </a:rPr>
              <a:t>aye</a:t>
            </a:r>
            <a:r>
              <a:rPr lang="en-US" sz="2200" spc="-5" dirty="0">
                <a:latin typeface="Times New Roman" panose="02020603050405020304" pitchFamily="18" charset="0"/>
                <a:cs typeface="Times New Roman" panose="02020603050405020304" pitchFamily="18" charset="0"/>
              </a:rPr>
              <a:t>r</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o</a:t>
            </a:r>
            <a:r>
              <a:rPr lang="en-US" sz="2200" spc="-5" dirty="0">
                <a:latin typeface="Times New Roman" panose="02020603050405020304" pitchFamily="18" charset="0"/>
                <a:cs typeface="Times New Roman" panose="02020603050405020304" pitchFamily="18" charset="0"/>
              </a:rPr>
              <a:t>f</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wate</a:t>
            </a:r>
            <a:r>
              <a:rPr lang="en-US" sz="2200" spc="-5" dirty="0">
                <a:latin typeface="Times New Roman" panose="02020603050405020304" pitchFamily="18" charset="0"/>
                <a:cs typeface="Times New Roman" panose="02020603050405020304" pitchFamily="18" charset="0"/>
              </a:rPr>
              <a:t>r</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o</a:t>
            </a:r>
            <a:r>
              <a:rPr lang="en-US" sz="2200" spc="-5" dirty="0">
                <a:latin typeface="Times New Roman" panose="02020603050405020304" pitchFamily="18" charset="0"/>
                <a:cs typeface="Times New Roman" panose="02020603050405020304" pitchFamily="18" charset="0"/>
              </a:rPr>
              <a:t>f</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widt</a:t>
            </a:r>
            <a:r>
              <a:rPr lang="en-US" sz="2200" spc="-5" dirty="0">
                <a:latin typeface="Times New Roman" panose="02020603050405020304" pitchFamily="18" charset="0"/>
                <a:cs typeface="Times New Roman" panose="02020603050405020304" pitchFamily="18" charset="0"/>
              </a:rPr>
              <a:t>h</a:t>
            </a:r>
            <a:r>
              <a:rPr lang="en-US" sz="2200" spc="-20" dirty="0">
                <a:latin typeface="Times New Roman" panose="02020603050405020304" pitchFamily="18" charset="0"/>
                <a:cs typeface="Times New Roman" panose="02020603050405020304" pitchFamily="18" charset="0"/>
              </a:rPr>
              <a:t> </a:t>
            </a:r>
            <a:r>
              <a:rPr lang="en-US" sz="2200" i="1" spc="-180" dirty="0">
                <a:latin typeface="Times New Roman" panose="02020603050405020304" pitchFamily="18" charset="0"/>
                <a:ea typeface="Cambria Math" panose="02040503050406030204" pitchFamily="18" charset="0"/>
                <a:cs typeface="Times New Roman" panose="02020603050405020304" pitchFamily="18" charset="0"/>
              </a:rPr>
              <a:t>∆ </a:t>
            </a:r>
            <a:r>
              <a:rPr lang="en-US" sz="2200" i="1" spc="45" dirty="0">
                <a:latin typeface="Times New Roman" panose="02020603050405020304" pitchFamily="18" charset="0"/>
                <a:cs typeface="Times New Roman" panose="02020603050405020304" pitchFamily="18" charset="0"/>
              </a:rPr>
              <a:t>y</a:t>
            </a:r>
            <a:r>
              <a:rPr lang="en-US" sz="2200" spc="-5" dirty="0">
                <a:latin typeface="Times New Roman" panose="02020603050405020304" pitchFamily="18" charset="0"/>
                <a:cs typeface="Times New Roman" panose="02020603050405020304" pitchFamily="18" charset="0"/>
              </a:rPr>
              <a:t>.</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We</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plac</a:t>
            </a:r>
            <a:r>
              <a:rPr lang="en-US" sz="2200" spc="-5" dirty="0">
                <a:latin typeface="Times New Roman" panose="02020603050405020304" pitchFamily="18" charset="0"/>
                <a:cs typeface="Times New Roman" panose="02020603050405020304" pitchFamily="18" charset="0"/>
              </a:rPr>
              <a:t>e</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th</a:t>
            </a:r>
            <a:r>
              <a:rPr lang="en-US" sz="2200" spc="-5" dirty="0">
                <a:latin typeface="Times New Roman" panose="02020603050405020304" pitchFamily="18" charset="0"/>
                <a:cs typeface="Times New Roman" panose="02020603050405020304" pitchFamily="18" charset="0"/>
              </a:rPr>
              <a:t>e</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origi</a:t>
            </a:r>
            <a:r>
              <a:rPr lang="en-US" sz="2200" spc="-5" dirty="0">
                <a:latin typeface="Times New Roman" panose="02020603050405020304" pitchFamily="18" charset="0"/>
                <a:cs typeface="Times New Roman" panose="02020603050405020304" pitchFamily="18" charset="0"/>
              </a:rPr>
              <a:t>n</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o</a:t>
            </a:r>
            <a:r>
              <a:rPr lang="en-US" sz="2200" spc="-5" dirty="0">
                <a:latin typeface="Times New Roman" panose="02020603050405020304" pitchFamily="18" charset="0"/>
                <a:cs typeface="Times New Roman" panose="02020603050405020304" pitchFamily="18" charset="0"/>
              </a:rPr>
              <a:t>f</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ou</a:t>
            </a:r>
            <a:r>
              <a:rPr lang="en-US" sz="2200" spc="-5" dirty="0">
                <a:latin typeface="Times New Roman" panose="02020603050405020304" pitchFamily="18" charset="0"/>
                <a:cs typeface="Times New Roman" panose="02020603050405020304" pitchFamily="18" charset="0"/>
              </a:rPr>
              <a:t>r</a:t>
            </a:r>
            <a:r>
              <a:rPr lang="en-US" sz="2200" spc="-20"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coordinate system</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a</a:t>
            </a:r>
            <a:r>
              <a:rPr lang="en-US" sz="2200" spc="-5" dirty="0">
                <a:latin typeface="Times New Roman" panose="02020603050405020304" pitchFamily="18" charset="0"/>
                <a:cs typeface="Times New Roman" panose="02020603050405020304" pitchFamily="18" charset="0"/>
              </a:rPr>
              <a:t>t</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th</a:t>
            </a:r>
            <a:r>
              <a:rPr lang="en-US" sz="2200" spc="-5" dirty="0">
                <a:latin typeface="Times New Roman" panose="02020603050405020304" pitchFamily="18" charset="0"/>
                <a:cs typeface="Times New Roman" panose="02020603050405020304" pitchFamily="18" charset="0"/>
              </a:rPr>
              <a:t>e</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cente</a:t>
            </a:r>
            <a:r>
              <a:rPr lang="en-US" sz="2200" spc="-5" dirty="0">
                <a:latin typeface="Times New Roman" panose="02020603050405020304" pitchFamily="18" charset="0"/>
                <a:cs typeface="Times New Roman" panose="02020603050405020304" pitchFamily="18" charset="0"/>
              </a:rPr>
              <a:t>r</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o</a:t>
            </a:r>
            <a:r>
              <a:rPr lang="en-US" sz="2200" spc="-5" dirty="0">
                <a:latin typeface="Times New Roman" panose="02020603050405020304" pitchFamily="18" charset="0"/>
                <a:cs typeface="Times New Roman" panose="02020603050405020304" pitchFamily="18" charset="0"/>
              </a:rPr>
              <a:t>f</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th</a:t>
            </a:r>
            <a:r>
              <a:rPr lang="en-US" sz="2200" spc="-5" dirty="0">
                <a:latin typeface="Times New Roman" panose="02020603050405020304" pitchFamily="18" charset="0"/>
                <a:cs typeface="Times New Roman" panose="02020603050405020304" pitchFamily="18" charset="0"/>
              </a:rPr>
              <a:t>e</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s</a:t>
            </a:r>
            <a:r>
              <a:rPr lang="en-US" sz="2200" spc="-10" dirty="0">
                <a:latin typeface="Times New Roman" panose="02020603050405020304" pitchFamily="18" charset="0"/>
                <a:cs typeface="Times New Roman" panose="02020603050405020304" pitchFamily="18" charset="0"/>
              </a:rPr>
              <a:t>pher</a:t>
            </a:r>
            <a:r>
              <a:rPr lang="en-US" sz="2200" spc="-5" dirty="0">
                <a:latin typeface="Times New Roman" panose="02020603050405020304" pitchFamily="18" charset="0"/>
                <a:cs typeface="Times New Roman" panose="02020603050405020304" pitchFamily="18" charset="0"/>
              </a:rPr>
              <a:t>e</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becaus</a:t>
            </a:r>
            <a:r>
              <a:rPr lang="en-US" sz="2200" spc="-5" dirty="0">
                <a:latin typeface="Times New Roman" panose="02020603050405020304" pitchFamily="18" charset="0"/>
                <a:cs typeface="Times New Roman" panose="02020603050405020304" pitchFamily="18" charset="0"/>
              </a:rPr>
              <a:t>e</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a:t>
            </a:r>
            <a:r>
              <a:rPr lang="en-US" sz="2200" spc="-10" dirty="0">
                <a:latin typeface="Times New Roman" panose="02020603050405020304" pitchFamily="18" charset="0"/>
                <a:cs typeface="Times New Roman" panose="02020603050405020304" pitchFamily="18" charset="0"/>
              </a:rPr>
              <a:t>hi</a:t>
            </a:r>
            <a:r>
              <a:rPr lang="en-US" sz="2200" spc="-5" dirty="0">
                <a:latin typeface="Times New Roman" panose="02020603050405020304" pitchFamily="18" charset="0"/>
                <a:cs typeface="Times New Roman" panose="02020603050405020304" pitchFamily="18" charset="0"/>
              </a:rPr>
              <a:t>s</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l</a:t>
            </a:r>
            <a:r>
              <a:rPr lang="en-US" sz="2200" spc="-10" dirty="0">
                <a:latin typeface="Times New Roman" panose="02020603050405020304" pitchFamily="18" charset="0"/>
                <a:cs typeface="Times New Roman" panose="02020603050405020304" pitchFamily="18" charset="0"/>
              </a:rPr>
              <a:t>ead</a:t>
            </a:r>
            <a:r>
              <a:rPr lang="en-US" sz="2200" spc="-5" dirty="0">
                <a:latin typeface="Times New Roman" panose="02020603050405020304" pitchFamily="18" charset="0"/>
                <a:cs typeface="Times New Roman" panose="02020603050405020304" pitchFamily="18" charset="0"/>
              </a:rPr>
              <a:t>s</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t</a:t>
            </a:r>
            <a:r>
              <a:rPr lang="en-US" sz="2200" spc="-5" dirty="0">
                <a:latin typeface="Times New Roman" panose="02020603050405020304" pitchFamily="18" charset="0"/>
                <a:cs typeface="Times New Roman" panose="02020603050405020304" pitchFamily="18" charset="0"/>
              </a:rPr>
              <a:t>o</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a</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s</a:t>
            </a:r>
            <a:r>
              <a:rPr lang="en-US" sz="2200" spc="-10" dirty="0">
                <a:latin typeface="Times New Roman" panose="02020603050405020304" pitchFamily="18" charset="0"/>
                <a:cs typeface="Times New Roman" panose="02020603050405020304" pitchFamily="18" charset="0"/>
              </a:rPr>
              <a:t>impl</a:t>
            </a:r>
            <a:r>
              <a:rPr lang="en-US" sz="2200" spc="-5" dirty="0">
                <a:latin typeface="Times New Roman" panose="02020603050405020304" pitchFamily="18" charset="0"/>
                <a:cs typeface="Times New Roman" panose="02020603050405020304" pitchFamily="18" charset="0"/>
              </a:rPr>
              <a:t>e</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f</a:t>
            </a:r>
            <a:r>
              <a:rPr lang="en-US" sz="2200" spc="-10" dirty="0">
                <a:latin typeface="Times New Roman" panose="02020603050405020304" pitchFamily="18" charset="0"/>
                <a:cs typeface="Times New Roman" panose="02020603050405020304" pitchFamily="18" charset="0"/>
              </a:rPr>
              <a:t>ormul</a:t>
            </a:r>
            <a:r>
              <a:rPr lang="en-US" sz="2200" spc="-5" dirty="0">
                <a:latin typeface="Times New Roman" panose="02020603050405020304" pitchFamily="18" charset="0"/>
                <a:cs typeface="Times New Roman" panose="02020603050405020304" pitchFamily="18" charset="0"/>
              </a:rPr>
              <a:t>a</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fo</a:t>
            </a:r>
            <a:r>
              <a:rPr lang="en-US" sz="2200" spc="-5" dirty="0">
                <a:latin typeface="Times New Roman" panose="02020603050405020304" pitchFamily="18" charset="0"/>
                <a:cs typeface="Times New Roman" panose="02020603050405020304" pitchFamily="18" charset="0"/>
              </a:rPr>
              <a:t>r</a:t>
            </a:r>
            <a:r>
              <a:rPr lang="en-US" sz="2200" spc="15"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t</a:t>
            </a:r>
            <a:r>
              <a:rPr lang="en-US" sz="2200" spc="-10" dirty="0">
                <a:latin typeface="Times New Roman" panose="02020603050405020304" pitchFamily="18" charset="0"/>
                <a:cs typeface="Times New Roman" panose="02020603050405020304" pitchFamily="18" charset="0"/>
              </a:rPr>
              <a:t>h</a:t>
            </a:r>
            <a:r>
              <a:rPr lang="en-US" sz="2200" spc="-5" dirty="0">
                <a:latin typeface="Times New Roman" panose="02020603050405020304" pitchFamily="18" charset="0"/>
                <a:cs typeface="Times New Roman" panose="02020603050405020304" pitchFamily="18" charset="0"/>
              </a:rPr>
              <a:t>e</a:t>
            </a:r>
            <a:r>
              <a:rPr lang="en-US" sz="2200" spc="15" dirty="0">
                <a:latin typeface="Times New Roman" panose="02020603050405020304" pitchFamily="18" charset="0"/>
                <a:cs typeface="Times New Roman" panose="02020603050405020304" pitchFamily="18" charset="0"/>
              </a:rPr>
              <a:t> </a:t>
            </a:r>
            <a:r>
              <a:rPr lang="en-US" sz="2200" spc="-10" dirty="0">
                <a:latin typeface="Times New Roman" panose="02020603050405020304" pitchFamily="18" charset="0"/>
                <a:cs typeface="Times New Roman" panose="02020603050405020304" pitchFamily="18" charset="0"/>
              </a:rPr>
              <a:t>radiu</a:t>
            </a:r>
            <a:r>
              <a:rPr lang="en-US" sz="2200" spc="-5" dirty="0">
                <a:latin typeface="Times New Roman" panose="02020603050405020304" pitchFamily="18" charset="0"/>
                <a:cs typeface="Times New Roman" panose="02020603050405020304" pitchFamily="18" charset="0"/>
              </a:rPr>
              <a:t>s </a:t>
            </a:r>
            <a:r>
              <a:rPr lang="en-US" sz="2200" i="1" spc="-5" dirty="0">
                <a:latin typeface="Times New Roman" panose="02020603050405020304" pitchFamily="18" charset="0"/>
                <a:cs typeface="Times New Roman" panose="02020603050405020304" pitchFamily="18" charset="0"/>
              </a:rPr>
              <a:t>r </a:t>
            </a:r>
            <a:r>
              <a:rPr lang="en-US" sz="2200" spc="-5" dirty="0">
                <a:latin typeface="Times New Roman" panose="02020603050405020304" pitchFamily="18" charset="0"/>
                <a:cs typeface="Times New Roman" panose="02020603050405020304" pitchFamily="18" charset="0"/>
              </a:rPr>
              <a:t>of the </a:t>
            </a:r>
            <a:r>
              <a:rPr lang="en-US" sz="2200" spc="-10" dirty="0">
                <a:latin typeface="Times New Roman" panose="02020603050405020304" pitchFamily="18" charset="0"/>
                <a:cs typeface="Times New Roman" panose="02020603050405020304" pitchFamily="18" charset="0"/>
              </a:rPr>
              <a:t>c</a:t>
            </a:r>
            <a:r>
              <a:rPr lang="en-US" sz="2200" spc="-5" dirty="0">
                <a:latin typeface="Times New Roman" panose="02020603050405020304" pitchFamily="18" charset="0"/>
                <a:cs typeface="Times New Roman" panose="02020603050405020304" pitchFamily="18" charset="0"/>
              </a:rPr>
              <a:t>ross section </a:t>
            </a:r>
            <a:r>
              <a:rPr lang="en-US" sz="2200" spc="-10" dirty="0">
                <a:latin typeface="Times New Roman" panose="02020603050405020304" pitchFamily="18" charset="0"/>
                <a:cs typeface="Times New Roman" panose="02020603050405020304" pitchFamily="18" charset="0"/>
              </a:rPr>
              <a:t>a</a:t>
            </a:r>
            <a:r>
              <a:rPr lang="en-US" sz="2200" spc="-5" dirty="0">
                <a:latin typeface="Times New Roman" panose="02020603050405020304" pitchFamily="18" charset="0"/>
                <a:cs typeface="Times New Roman" panose="02020603050405020304" pitchFamily="18" charset="0"/>
              </a:rPr>
              <a:t>t height</a:t>
            </a:r>
            <a:r>
              <a:rPr lang="en-US" sz="2200" spc="60" dirty="0">
                <a:latin typeface="Times New Roman" panose="02020603050405020304" pitchFamily="18" charset="0"/>
                <a:cs typeface="Times New Roman" panose="02020603050405020304" pitchFamily="18" charset="0"/>
              </a:rPr>
              <a:t> </a:t>
            </a:r>
            <a:r>
              <a:rPr lang="en-US" sz="2200" i="1" spc="-5" dirty="0">
                <a:latin typeface="Times New Roman" panose="02020603050405020304" pitchFamily="18" charset="0"/>
                <a:cs typeface="Times New Roman" panose="02020603050405020304" pitchFamily="18" charset="0"/>
              </a:rPr>
              <a:t>y</a:t>
            </a:r>
            <a:r>
              <a:rPr lang="en-US" sz="2200" i="1" spc="50" dirty="0">
                <a:latin typeface="Times New Roman" panose="02020603050405020304" pitchFamily="18" charset="0"/>
                <a:cs typeface="Times New Roman" panose="02020603050405020304" pitchFamily="18" charset="0"/>
              </a:rPr>
              <a:t> </a:t>
            </a:r>
            <a:r>
              <a:rPr lang="en-US" sz="2200" spc="-5" dirty="0">
                <a:latin typeface="Times New Roman" panose="02020603050405020304" pitchFamily="18" charset="0"/>
                <a:cs typeface="Times New Roman" panose="02020603050405020304" pitchFamily="18" charset="0"/>
              </a:rPr>
              <a:t>(Figure </a:t>
            </a:r>
            <a:r>
              <a:rPr lang="en-US" sz="2200" spc="-10" dirty="0">
                <a:latin typeface="Times New Roman" panose="02020603050405020304" pitchFamily="18" charset="0"/>
                <a:cs typeface="Times New Roman" panose="02020603050405020304" pitchFamily="18" charset="0"/>
              </a:rPr>
              <a:t>5</a:t>
            </a:r>
            <a:r>
              <a:rPr lang="en-US" sz="2200" spc="-5"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93635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a:t>Energy </a:t>
            </a:r>
            <a:r>
              <a:rPr lang="en-US" sz="3100" dirty="0" smtClean="0"/>
              <a:t>(11 </a:t>
            </a:r>
            <a:r>
              <a:rPr lang="en-US" sz="3100" dirty="0"/>
              <a:t>of </a:t>
            </a:r>
            <a:r>
              <a:rPr lang="en-US" sz="3100" dirty="0" smtClean="0"/>
              <a:t>12</a:t>
            </a:r>
            <a:r>
              <a:rPr lang="en-US" sz="3100" dirty="0"/>
              <a:t>)</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36900" indent="0">
                  <a:lnSpc>
                    <a:spcPct val="100000"/>
                  </a:lnSpc>
                  <a:buNone/>
                </a:pPr>
                <a:r>
                  <a:rPr lang="en-US" b="1" i="1" spc="-10" dirty="0">
                    <a:solidFill>
                      <a:schemeClr val="tx1"/>
                    </a:solidFill>
                  </a:rPr>
                  <a:t>Ste</a:t>
                </a:r>
                <a:r>
                  <a:rPr lang="en-US" b="1" i="1" spc="-5" dirty="0">
                    <a:solidFill>
                      <a:schemeClr val="tx1"/>
                    </a:solidFill>
                  </a:rPr>
                  <a:t>p </a:t>
                </a:r>
                <a:r>
                  <a:rPr lang="en-US" b="1" i="1" spc="-10" dirty="0">
                    <a:solidFill>
                      <a:schemeClr val="tx1"/>
                    </a:solidFill>
                  </a:rPr>
                  <a:t>1</a:t>
                </a:r>
                <a:r>
                  <a:rPr lang="en-US" b="1" i="1" spc="-5" dirty="0">
                    <a:solidFill>
                      <a:schemeClr val="tx1"/>
                    </a:solidFill>
                  </a:rPr>
                  <a:t>.</a:t>
                </a:r>
                <a:r>
                  <a:rPr lang="en-US" b="1" i="1" dirty="0">
                    <a:solidFill>
                      <a:schemeClr val="tx1"/>
                    </a:solidFill>
                  </a:rPr>
                  <a:t> </a:t>
                </a:r>
                <a:r>
                  <a:rPr lang="en-US" b="1" i="1" spc="-5" dirty="0">
                    <a:solidFill>
                      <a:schemeClr val="tx1"/>
                    </a:solidFill>
                  </a:rPr>
                  <a:t> </a:t>
                </a:r>
                <a:r>
                  <a:rPr lang="en-US" b="1" spc="-15" dirty="0">
                    <a:solidFill>
                      <a:schemeClr val="tx1"/>
                    </a:solidFill>
                  </a:rPr>
                  <a:t>Comput</a:t>
                </a:r>
                <a:r>
                  <a:rPr lang="en-US" b="1" spc="-5" dirty="0">
                    <a:solidFill>
                      <a:schemeClr val="tx1"/>
                    </a:solidFill>
                  </a:rPr>
                  <a:t>e</a:t>
                </a:r>
                <a:r>
                  <a:rPr lang="en-US" b="1" dirty="0">
                    <a:solidFill>
                      <a:schemeClr val="tx1"/>
                    </a:solidFill>
                  </a:rPr>
                  <a:t> </a:t>
                </a:r>
                <a:r>
                  <a:rPr lang="en-US" b="1" spc="-15" dirty="0">
                    <a:solidFill>
                      <a:schemeClr val="tx1"/>
                    </a:solidFill>
                  </a:rPr>
                  <a:t>wor</a:t>
                </a:r>
                <a:r>
                  <a:rPr lang="en-US" b="1" spc="-10" dirty="0">
                    <a:solidFill>
                      <a:schemeClr val="tx1"/>
                    </a:solidFill>
                  </a:rPr>
                  <a:t>k</a:t>
                </a:r>
                <a:r>
                  <a:rPr lang="en-US" b="1" spc="-5" dirty="0">
                    <a:solidFill>
                      <a:schemeClr val="tx1"/>
                    </a:solidFill>
                  </a:rPr>
                  <a:t> </a:t>
                </a:r>
                <a:r>
                  <a:rPr lang="en-US" b="1" spc="-10" dirty="0">
                    <a:solidFill>
                      <a:schemeClr val="tx1"/>
                    </a:solidFill>
                  </a:rPr>
                  <a:t>performed</a:t>
                </a:r>
                <a:r>
                  <a:rPr lang="en-US" b="1" dirty="0">
                    <a:solidFill>
                      <a:schemeClr val="tx1"/>
                    </a:solidFill>
                  </a:rPr>
                  <a:t> </a:t>
                </a:r>
                <a:r>
                  <a:rPr lang="en-US" b="1" spc="-10" dirty="0">
                    <a:solidFill>
                      <a:schemeClr val="tx1"/>
                    </a:solidFill>
                  </a:rPr>
                  <a:t>on</a:t>
                </a:r>
                <a:r>
                  <a:rPr lang="en-US" b="1" spc="-5" dirty="0">
                    <a:solidFill>
                      <a:schemeClr val="tx1"/>
                    </a:solidFill>
                  </a:rPr>
                  <a:t> a l</a:t>
                </a:r>
                <a:r>
                  <a:rPr lang="en-US" b="1" spc="-10" dirty="0">
                    <a:solidFill>
                      <a:schemeClr val="tx1"/>
                    </a:solidFill>
                  </a:rPr>
                  <a:t>ayer.</a:t>
                </a:r>
                <a:endParaRPr lang="en-US" dirty="0">
                  <a:solidFill>
                    <a:schemeClr val="tx1"/>
                  </a:solidFill>
                </a:endParaRPr>
              </a:p>
              <a:p>
                <a:pPr marL="36900" indent="0">
                  <a:lnSpc>
                    <a:spcPct val="100000"/>
                  </a:lnSpc>
                  <a:buNone/>
                </a:pPr>
                <a:r>
                  <a:rPr lang="en-US" spc="-5" dirty="0">
                    <a:solidFill>
                      <a:schemeClr val="tx1"/>
                    </a:solidFill>
                  </a:rPr>
                  <a:t>Figure</a:t>
                </a:r>
                <a:r>
                  <a:rPr lang="en-US" spc="-45" dirty="0">
                    <a:solidFill>
                      <a:schemeClr val="tx1"/>
                    </a:solidFill>
                  </a:rPr>
                  <a:t> </a:t>
                </a:r>
                <a:r>
                  <a:rPr lang="en-US" spc="-5" dirty="0">
                    <a:solidFill>
                      <a:schemeClr val="tx1"/>
                    </a:solidFill>
                  </a:rPr>
                  <a:t>5</a:t>
                </a:r>
                <a:r>
                  <a:rPr lang="en-US" spc="-50" dirty="0">
                    <a:solidFill>
                      <a:schemeClr val="tx1"/>
                    </a:solidFill>
                  </a:rPr>
                  <a:t> </a:t>
                </a:r>
                <a:r>
                  <a:rPr lang="en-US" spc="-5" dirty="0">
                    <a:solidFill>
                      <a:schemeClr val="tx1"/>
                    </a:solidFill>
                  </a:rPr>
                  <a:t>shows</a:t>
                </a:r>
                <a:r>
                  <a:rPr lang="en-US" spc="-45" dirty="0">
                    <a:solidFill>
                      <a:schemeClr val="tx1"/>
                    </a:solidFill>
                  </a:rPr>
                  <a:t> </a:t>
                </a:r>
                <a:r>
                  <a:rPr lang="en-US" spc="-5" dirty="0">
                    <a:solidFill>
                      <a:schemeClr val="tx1"/>
                    </a:solidFill>
                  </a:rPr>
                  <a:t>that</a:t>
                </a:r>
                <a:r>
                  <a:rPr lang="en-US" spc="-45" dirty="0">
                    <a:solidFill>
                      <a:schemeClr val="tx1"/>
                    </a:solidFill>
                  </a:rPr>
                  <a:t> </a:t>
                </a:r>
                <a:r>
                  <a:rPr lang="en-US" spc="-5" dirty="0">
                    <a:solidFill>
                      <a:schemeClr val="tx1"/>
                    </a:solidFill>
                  </a:rPr>
                  <a:t>the</a:t>
                </a:r>
                <a:r>
                  <a:rPr lang="en-US" spc="-45" dirty="0">
                    <a:solidFill>
                      <a:schemeClr val="tx1"/>
                    </a:solidFill>
                  </a:rPr>
                  <a:t> </a:t>
                </a:r>
                <a:r>
                  <a:rPr lang="en-US" spc="-10" dirty="0">
                    <a:solidFill>
                      <a:schemeClr val="tx1"/>
                    </a:solidFill>
                  </a:rPr>
                  <a:t>c</a:t>
                </a:r>
                <a:r>
                  <a:rPr lang="en-US" spc="-5" dirty="0">
                    <a:solidFill>
                      <a:schemeClr val="tx1"/>
                    </a:solidFill>
                  </a:rPr>
                  <a:t>ross</a:t>
                </a:r>
                <a:r>
                  <a:rPr lang="en-US" spc="-45" dirty="0">
                    <a:solidFill>
                      <a:schemeClr val="tx1"/>
                    </a:solidFill>
                  </a:rPr>
                  <a:t> </a:t>
                </a:r>
                <a:r>
                  <a:rPr lang="en-US" spc="-5" dirty="0">
                    <a:solidFill>
                      <a:schemeClr val="tx1"/>
                    </a:solidFill>
                  </a:rPr>
                  <a:t>section</a:t>
                </a:r>
                <a:r>
                  <a:rPr lang="en-US" spc="-45" dirty="0">
                    <a:solidFill>
                      <a:schemeClr val="tx1"/>
                    </a:solidFill>
                  </a:rPr>
                  <a:t> </a:t>
                </a:r>
                <a:r>
                  <a:rPr lang="en-US" spc="-10" dirty="0">
                    <a:solidFill>
                      <a:schemeClr val="tx1"/>
                    </a:solidFill>
                  </a:rPr>
                  <a:t>a</a:t>
                </a:r>
                <a:r>
                  <a:rPr lang="en-US" spc="-5" dirty="0">
                    <a:solidFill>
                      <a:schemeClr val="tx1"/>
                    </a:solidFill>
                  </a:rPr>
                  <a:t>t</a:t>
                </a:r>
                <a:r>
                  <a:rPr lang="en-US" spc="-45" dirty="0">
                    <a:solidFill>
                      <a:schemeClr val="tx1"/>
                    </a:solidFill>
                  </a:rPr>
                  <a:t> </a:t>
                </a:r>
                <a:r>
                  <a:rPr lang="en-US" spc="-5" dirty="0">
                    <a:solidFill>
                      <a:schemeClr val="tx1"/>
                    </a:solidFill>
                  </a:rPr>
                  <a:t>height</a:t>
                </a:r>
                <a:r>
                  <a:rPr lang="en-US" spc="15" dirty="0">
                    <a:solidFill>
                      <a:schemeClr val="tx1"/>
                    </a:solidFill>
                  </a:rPr>
                  <a:t> </a:t>
                </a:r>
                <a:r>
                  <a:rPr lang="en-US" i="1" spc="-5" dirty="0">
                    <a:solidFill>
                      <a:schemeClr val="tx1"/>
                    </a:solidFill>
                  </a:rPr>
                  <a:t>y</a:t>
                </a:r>
                <a:r>
                  <a:rPr lang="en-US" i="1" spc="5" dirty="0">
                    <a:solidFill>
                      <a:schemeClr val="tx1"/>
                    </a:solidFill>
                  </a:rPr>
                  <a:t> </a:t>
                </a:r>
                <a:r>
                  <a:rPr lang="en-US" spc="-5" dirty="0">
                    <a:solidFill>
                      <a:schemeClr val="tx1"/>
                    </a:solidFill>
                  </a:rPr>
                  <a:t>is</a:t>
                </a:r>
                <a:r>
                  <a:rPr lang="en-US" spc="-45" dirty="0">
                    <a:solidFill>
                      <a:schemeClr val="tx1"/>
                    </a:solidFill>
                  </a:rPr>
                  <a:t> </a:t>
                </a:r>
                <a:r>
                  <a:rPr lang="en-US" spc="-5" dirty="0">
                    <a:solidFill>
                      <a:schemeClr val="tx1"/>
                    </a:solidFill>
                  </a:rPr>
                  <a:t>a</a:t>
                </a:r>
                <a:r>
                  <a:rPr lang="en-US" spc="-50" dirty="0">
                    <a:solidFill>
                      <a:schemeClr val="tx1"/>
                    </a:solidFill>
                  </a:rPr>
                  <a:t> </a:t>
                </a:r>
                <a:r>
                  <a:rPr lang="en-US" spc="-10" dirty="0">
                    <a:solidFill>
                      <a:schemeClr val="tx1"/>
                    </a:solidFill>
                  </a:rPr>
                  <a:t>c</a:t>
                </a:r>
                <a:r>
                  <a:rPr lang="en-US" spc="-5" dirty="0">
                    <a:solidFill>
                      <a:schemeClr val="tx1"/>
                    </a:solidFill>
                  </a:rPr>
                  <a:t>ircle</a:t>
                </a:r>
                <a:r>
                  <a:rPr lang="en-US" spc="-45" dirty="0">
                    <a:solidFill>
                      <a:schemeClr val="tx1"/>
                    </a:solidFill>
                  </a:rPr>
                  <a:t> </a:t>
                </a:r>
                <a:r>
                  <a:rPr lang="en-US" spc="-10" dirty="0">
                    <a:solidFill>
                      <a:schemeClr val="tx1"/>
                    </a:solidFill>
                  </a:rPr>
                  <a:t>o</a:t>
                </a:r>
                <a:r>
                  <a:rPr lang="en-US" spc="-5" dirty="0">
                    <a:solidFill>
                      <a:schemeClr val="tx1"/>
                    </a:solidFill>
                  </a:rPr>
                  <a:t>f</a:t>
                </a:r>
                <a:r>
                  <a:rPr lang="en-US" spc="-45" dirty="0">
                    <a:solidFill>
                      <a:schemeClr val="tx1"/>
                    </a:solidFill>
                  </a:rPr>
                  <a:t> </a:t>
                </a:r>
                <a:r>
                  <a:rPr lang="en-US" spc="-5" dirty="0">
                    <a:solidFill>
                      <a:schemeClr val="tx1"/>
                    </a:solidFill>
                  </a:rPr>
                  <a:t>radius</a:t>
                </a:r>
                <a:r>
                  <a:rPr lang="en-US" spc="-65" dirty="0">
                    <a:solidFill>
                      <a:schemeClr val="tx1"/>
                    </a:solidFill>
                  </a:rPr>
                  <a:t> </a:t>
                </a:r>
                <a14:m>
                  <m:oMath xmlns:m="http://schemas.openxmlformats.org/officeDocument/2006/math">
                    <m:r>
                      <a:rPr lang="en-US" b="0" i="1" spc="-5" dirty="0" smtClean="0">
                        <a:solidFill>
                          <a:schemeClr val="tx1"/>
                        </a:solidFill>
                        <a:latin typeface="Cambria Math" panose="02040503050406030204" pitchFamily="18" charset="0"/>
                        <a:cs typeface="Times New Roman"/>
                      </a:rPr>
                      <m:t>𝑟</m:t>
                    </m:r>
                    <m:r>
                      <a:rPr lang="en-US" b="0" i="1" spc="-5" dirty="0" smtClean="0">
                        <a:solidFill>
                          <a:schemeClr val="tx1"/>
                        </a:solidFill>
                        <a:latin typeface="Cambria Math" panose="02040503050406030204" pitchFamily="18" charset="0"/>
                        <a:cs typeface="Times New Roman"/>
                      </a:rPr>
                      <m:t>=</m:t>
                    </m:r>
                    <m:rad>
                      <m:radPr>
                        <m:degHide m:val="on"/>
                        <m:ctrlPr>
                          <a:rPr lang="en-US" b="0" i="1" spc="-5" dirty="0" smtClean="0">
                            <a:solidFill>
                              <a:schemeClr val="tx1"/>
                            </a:solidFill>
                            <a:latin typeface="Cambria Math" panose="02040503050406030204" pitchFamily="18" charset="0"/>
                            <a:cs typeface="Times New Roman"/>
                          </a:rPr>
                        </m:ctrlPr>
                      </m:radPr>
                      <m:deg/>
                      <m:e>
                        <m:r>
                          <a:rPr lang="en-US" b="0" i="1" spc="-5" dirty="0" smtClean="0">
                            <a:solidFill>
                              <a:schemeClr val="tx1"/>
                            </a:solidFill>
                            <a:latin typeface="Cambria Math" panose="02040503050406030204" pitchFamily="18" charset="0"/>
                            <a:cs typeface="Times New Roman"/>
                          </a:rPr>
                          <m:t>25−</m:t>
                        </m:r>
                        <m:sSup>
                          <m:sSupPr>
                            <m:ctrlPr>
                              <a:rPr lang="en-US" b="0" i="1" spc="-5" dirty="0" smtClean="0">
                                <a:solidFill>
                                  <a:schemeClr val="tx1"/>
                                </a:solidFill>
                                <a:latin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cs typeface="Times New Roman"/>
                              </a:rPr>
                              <m:t>𝑦</m:t>
                            </m:r>
                          </m:e>
                          <m:sup>
                            <m:r>
                              <a:rPr lang="en-US" b="0" i="1" spc="-5" dirty="0" smtClean="0">
                                <a:solidFill>
                                  <a:schemeClr val="tx1"/>
                                </a:solidFill>
                                <a:latin typeface="Cambria Math" panose="02040503050406030204" pitchFamily="18" charset="0"/>
                                <a:cs typeface="Times New Roman"/>
                              </a:rPr>
                              <m:t>2</m:t>
                            </m:r>
                          </m:sup>
                        </m:sSup>
                      </m:e>
                    </m:rad>
                  </m:oMath>
                </a14:m>
                <a:r>
                  <a:rPr lang="en-US" spc="-10" dirty="0">
                    <a:solidFill>
                      <a:schemeClr val="tx1"/>
                    </a:solidFill>
                  </a:rPr>
                  <a:t>  and are</a:t>
                </a:r>
                <a:r>
                  <a:rPr lang="en-US" spc="-5" dirty="0">
                    <a:solidFill>
                      <a:schemeClr val="tx1"/>
                    </a:solidFill>
                  </a:rPr>
                  <a:t>a</a:t>
                </a:r>
                <a:r>
                  <a:rPr lang="en-US" spc="114" dirty="0">
                    <a:solidFill>
                      <a:schemeClr val="tx1"/>
                    </a:solidFill>
                  </a:rPr>
                  <a:t> </a:t>
                </a:r>
                <a:r>
                  <a:rPr lang="en-US" i="1" dirty="0">
                    <a:solidFill>
                      <a:schemeClr val="tx1"/>
                    </a:solidFill>
                  </a:rPr>
                  <a:t>A</a:t>
                </a:r>
                <a:r>
                  <a:rPr lang="en-US" spc="50" dirty="0">
                    <a:solidFill>
                      <a:schemeClr val="tx1"/>
                    </a:solidFill>
                  </a:rPr>
                  <a:t>(</a:t>
                </a:r>
                <a:r>
                  <a:rPr lang="en-US" i="1" spc="45" dirty="0">
                    <a:solidFill>
                      <a:schemeClr val="tx1"/>
                    </a:solidFill>
                  </a:rPr>
                  <a:t>y</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dirty="0">
                    <a:solidFill>
                      <a:schemeClr val="tx1"/>
                    </a:solidFill>
                  </a:rPr>
                  <a:t>π</a:t>
                </a:r>
                <a:r>
                  <a:rPr lang="en-US" i="1" spc="-5" dirty="0">
                    <a:solidFill>
                      <a:schemeClr val="tx1"/>
                    </a:solidFill>
                  </a:rPr>
                  <a:t>r</a:t>
                </a:r>
                <a:r>
                  <a:rPr lang="en-US" i="1" spc="-150" dirty="0">
                    <a:solidFill>
                      <a:schemeClr val="tx1"/>
                    </a:solidFill>
                  </a:rPr>
                  <a:t> </a:t>
                </a:r>
                <a:r>
                  <a:rPr lang="en-US" baseline="25925" dirty="0">
                    <a:solidFill>
                      <a:schemeClr val="tx1"/>
                    </a:solidFill>
                  </a:rPr>
                  <a:t>2 </a:t>
                </a:r>
                <a:r>
                  <a:rPr lang="en-US" spc="-75" baseline="25925" dirty="0">
                    <a:solidFill>
                      <a:schemeClr val="tx1"/>
                    </a:solidFill>
                  </a:rPr>
                  <a:t> </a:t>
                </a:r>
                <a:r>
                  <a:rPr lang="en-US" spc="-25" dirty="0">
                    <a:solidFill>
                      <a:schemeClr val="tx1"/>
                    </a:solidFill>
                  </a:rPr>
                  <a:t>=</a:t>
                </a:r>
                <a:r>
                  <a:rPr lang="en-US" spc="-40" dirty="0">
                    <a:solidFill>
                      <a:schemeClr val="tx1"/>
                    </a:solidFill>
                  </a:rPr>
                  <a:t> </a:t>
                </a:r>
                <a:r>
                  <a:rPr lang="en-US" i="1" spc="-75" dirty="0">
                    <a:solidFill>
                      <a:schemeClr val="tx1"/>
                    </a:solidFill>
                  </a:rPr>
                  <a:t>π</a:t>
                </a:r>
                <a:r>
                  <a:rPr lang="en-US" i="1" spc="-180" dirty="0">
                    <a:solidFill>
                      <a:schemeClr val="tx1"/>
                    </a:solidFill>
                  </a:rPr>
                  <a:t> </a:t>
                </a:r>
                <a:r>
                  <a:rPr lang="en-US" spc="-5" dirty="0">
                    <a:solidFill>
                      <a:schemeClr val="tx1"/>
                    </a:solidFill>
                  </a:rPr>
                  <a:t>(25</a:t>
                </a:r>
                <a:r>
                  <a:rPr lang="en-US" spc="-30" dirty="0">
                    <a:solidFill>
                      <a:schemeClr val="tx1"/>
                    </a:solidFill>
                  </a:rPr>
                  <a:t> </a:t>
                </a:r>
                <a:r>
                  <a:rPr lang="en-US" spc="-185" dirty="0">
                    <a:solidFill>
                      <a:schemeClr val="tx1"/>
                    </a:solidFill>
                  </a:rPr>
                  <a:t>−</a:t>
                </a:r>
                <a:r>
                  <a:rPr lang="en-US" spc="-35" dirty="0">
                    <a:solidFill>
                      <a:schemeClr val="tx1"/>
                    </a:solidFill>
                  </a:rPr>
                  <a:t> </a:t>
                </a:r>
                <a:r>
                  <a:rPr lang="en-US" i="1" spc="45" dirty="0">
                    <a:solidFill>
                      <a:schemeClr val="tx1"/>
                    </a:solidFill>
                  </a:rPr>
                  <a:t>y</a:t>
                </a:r>
                <a:r>
                  <a:rPr lang="en-US" spc="75" baseline="25925" dirty="0">
                    <a:solidFill>
                      <a:schemeClr val="tx1"/>
                    </a:solidFill>
                  </a:rPr>
                  <a:t>2</a:t>
                </a:r>
                <a:r>
                  <a:rPr lang="en-US" spc="-5" dirty="0">
                    <a:solidFill>
                      <a:schemeClr val="tx1"/>
                    </a:solidFill>
                  </a:rPr>
                  <a:t>).</a:t>
                </a:r>
                <a:r>
                  <a:rPr lang="en-US" spc="15" dirty="0">
                    <a:solidFill>
                      <a:schemeClr val="tx1"/>
                    </a:solidFill>
                  </a:rPr>
                  <a:t> </a:t>
                </a:r>
                <a:r>
                  <a:rPr lang="en-US" spc="-10" dirty="0">
                    <a:solidFill>
                      <a:schemeClr val="tx1"/>
                    </a:solidFill>
                  </a:rPr>
                  <a:t>A</a:t>
                </a:r>
                <a:r>
                  <a:rPr lang="en-US" spc="15" dirty="0">
                    <a:solidFill>
                      <a:schemeClr val="tx1"/>
                    </a:solidFill>
                  </a:rPr>
                  <a:t> </a:t>
                </a:r>
                <a:r>
                  <a:rPr lang="en-US" spc="-10" dirty="0">
                    <a:solidFill>
                      <a:schemeClr val="tx1"/>
                    </a:solidFill>
                  </a:rPr>
                  <a:t>thi</a:t>
                </a:r>
                <a:r>
                  <a:rPr lang="en-US" spc="-5" dirty="0">
                    <a:solidFill>
                      <a:schemeClr val="tx1"/>
                    </a:solidFill>
                  </a:rPr>
                  <a:t>n</a:t>
                </a:r>
                <a:r>
                  <a:rPr lang="en-US" spc="15" dirty="0">
                    <a:solidFill>
                      <a:schemeClr val="tx1"/>
                    </a:solidFill>
                  </a:rPr>
                  <a:t> </a:t>
                </a:r>
                <a:r>
                  <a:rPr lang="en-US" spc="-10" dirty="0">
                    <a:solidFill>
                      <a:schemeClr val="tx1"/>
                    </a:solidFill>
                  </a:rPr>
                  <a:t>laye</a:t>
                </a:r>
                <a:r>
                  <a:rPr lang="en-US" spc="-5" dirty="0">
                    <a:solidFill>
                      <a:schemeClr val="tx1"/>
                    </a:solidFill>
                  </a:rPr>
                  <a:t>r</a:t>
                </a:r>
                <a:r>
                  <a:rPr lang="en-US" spc="20" dirty="0">
                    <a:solidFill>
                      <a:schemeClr val="tx1"/>
                    </a:solidFill>
                  </a:rPr>
                  <a:t> </a:t>
                </a:r>
                <a:r>
                  <a:rPr lang="en-US" spc="-10" dirty="0">
                    <a:solidFill>
                      <a:schemeClr val="tx1"/>
                    </a:solidFill>
                  </a:rPr>
                  <a:t>ha</a:t>
                </a:r>
                <a:r>
                  <a:rPr lang="en-US" spc="-5" dirty="0">
                    <a:solidFill>
                      <a:schemeClr val="tx1"/>
                    </a:solidFill>
                  </a:rPr>
                  <a:t>s</a:t>
                </a:r>
                <a:r>
                  <a:rPr lang="en-US" spc="15" dirty="0">
                    <a:solidFill>
                      <a:schemeClr val="tx1"/>
                    </a:solidFill>
                  </a:rPr>
                  <a:t> </a:t>
                </a:r>
                <a:r>
                  <a:rPr lang="en-US" spc="-15" dirty="0">
                    <a:solidFill>
                      <a:schemeClr val="tx1"/>
                    </a:solidFill>
                  </a:rPr>
                  <a:t>volum</a:t>
                </a:r>
                <a:r>
                  <a:rPr lang="en-US" spc="-5" dirty="0">
                    <a:solidFill>
                      <a:schemeClr val="tx1"/>
                    </a:solidFill>
                  </a:rPr>
                  <a:t>e</a:t>
                </a:r>
                <a:r>
                  <a:rPr lang="en-US" spc="114" dirty="0">
                    <a:solidFill>
                      <a:schemeClr val="tx1"/>
                    </a:solidFill>
                  </a:rPr>
                  <a:t> </a:t>
                </a:r>
                <a:r>
                  <a:rPr lang="en-US" i="1" dirty="0">
                    <a:solidFill>
                      <a:schemeClr val="tx1"/>
                    </a:solidFill>
                  </a:rPr>
                  <a:t>A</a:t>
                </a:r>
                <a:r>
                  <a:rPr lang="en-US" spc="50" dirty="0">
                    <a:solidFill>
                      <a:schemeClr val="tx1"/>
                    </a:solidFill>
                  </a:rPr>
                  <a:t>(</a:t>
                </a:r>
                <a:r>
                  <a:rPr lang="en-US" i="1" spc="45" dirty="0">
                    <a:solidFill>
                      <a:schemeClr val="tx1"/>
                    </a:solidFill>
                  </a:rPr>
                  <a:t>y</a:t>
                </a:r>
                <a:r>
                  <a:rPr lang="en-US" spc="-5" dirty="0">
                    <a:solidFill>
                      <a:schemeClr val="tx1"/>
                    </a:solidFill>
                  </a:rPr>
                  <a:t>)</a:t>
                </a:r>
                <a:r>
                  <a:rPr lang="en-US" i="1" spc="-180" dirty="0">
                    <a:solidFill>
                      <a:schemeClr val="tx1"/>
                    </a:solidFill>
                    <a:ea typeface="Cambria Math" panose="02040503050406030204" pitchFamily="18" charset="0"/>
                  </a:rPr>
                  <a:t>∆ </a:t>
                </a:r>
                <a:r>
                  <a:rPr lang="en-US" i="1" spc="-5" dirty="0">
                    <a:solidFill>
                      <a:schemeClr val="tx1"/>
                    </a:solidFill>
                  </a:rPr>
                  <a:t>y</a:t>
                </a:r>
                <a:r>
                  <a:rPr lang="en-US" i="1" spc="70"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5" dirty="0">
                    <a:solidFill>
                      <a:schemeClr val="tx1"/>
                    </a:solidFill>
                  </a:rPr>
                  <a:t>mas</a:t>
                </a:r>
                <a:r>
                  <a:rPr lang="en-US" spc="-5" dirty="0">
                    <a:solidFill>
                      <a:schemeClr val="tx1"/>
                    </a:solidFill>
                  </a:rPr>
                  <a:t>s</a:t>
                </a:r>
                <a:r>
                  <a:rPr lang="en-US" spc="15" dirty="0">
                    <a:solidFill>
                      <a:schemeClr val="tx1"/>
                    </a:solidFill>
                  </a:rPr>
                  <a:t> </a:t>
                </a:r>
                <a:r>
                  <a:rPr lang="en-US" spc="-10" dirty="0">
                    <a:solidFill>
                      <a:schemeClr val="tx1"/>
                    </a:solidFill>
                  </a:rPr>
                  <a:t>obtained </a:t>
                </a:r>
                <a:r>
                  <a:rPr lang="en-US" spc="-5" dirty="0">
                    <a:solidFill>
                      <a:schemeClr val="tx1"/>
                    </a:solidFill>
                  </a:rPr>
                  <a:t>by</a:t>
                </a:r>
                <a:r>
                  <a:rPr lang="en-US" spc="-40" dirty="0">
                    <a:solidFill>
                      <a:schemeClr val="tx1"/>
                    </a:solidFill>
                  </a:rPr>
                  <a:t> </a:t>
                </a:r>
                <a:r>
                  <a:rPr lang="en-US" spc="-5" dirty="0">
                    <a:solidFill>
                      <a:schemeClr val="tx1"/>
                    </a:solidFill>
                  </a:rPr>
                  <a:t>multiplying</a:t>
                </a:r>
                <a:r>
                  <a:rPr lang="en-US" spc="-40" dirty="0">
                    <a:solidFill>
                      <a:schemeClr val="tx1"/>
                    </a:solidFill>
                  </a:rPr>
                  <a:t> </a:t>
                </a:r>
                <a:r>
                  <a:rPr lang="en-US" spc="-5" dirty="0">
                    <a:solidFill>
                      <a:schemeClr val="tx1"/>
                    </a:solidFill>
                  </a:rPr>
                  <a:t>this</a:t>
                </a:r>
                <a:r>
                  <a:rPr lang="en-US" spc="-45" dirty="0">
                    <a:solidFill>
                      <a:schemeClr val="tx1"/>
                    </a:solidFill>
                  </a:rPr>
                  <a:t> </a:t>
                </a:r>
                <a:r>
                  <a:rPr lang="en-US" spc="-5" dirty="0">
                    <a:solidFill>
                      <a:schemeClr val="tx1"/>
                    </a:solidFill>
                  </a:rPr>
                  <a:t>volume</a:t>
                </a:r>
                <a:r>
                  <a:rPr lang="en-US" spc="-40" dirty="0">
                    <a:solidFill>
                      <a:schemeClr val="tx1"/>
                    </a:solidFill>
                  </a:rPr>
                  <a:t> </a:t>
                </a:r>
                <a:r>
                  <a:rPr lang="en-US" spc="-10" dirty="0">
                    <a:solidFill>
                      <a:schemeClr val="tx1"/>
                    </a:solidFill>
                  </a:rPr>
                  <a:t>b</a:t>
                </a:r>
                <a:r>
                  <a:rPr lang="en-US" spc="-5" dirty="0">
                    <a:solidFill>
                      <a:schemeClr val="tx1"/>
                    </a:solidFill>
                  </a:rPr>
                  <a:t>y</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density</a:t>
                </a:r>
                <a:r>
                  <a:rPr lang="en-US" spc="-45" dirty="0">
                    <a:solidFill>
                      <a:schemeClr val="tx1"/>
                    </a:solidFill>
                  </a:rPr>
                  <a:t> </a:t>
                </a:r>
                <a:r>
                  <a:rPr lang="en-US" spc="-10" dirty="0">
                    <a:solidFill>
                      <a:schemeClr val="tx1"/>
                    </a:solidFill>
                  </a:rPr>
                  <a:t>100</a:t>
                </a:r>
                <a:r>
                  <a:rPr lang="en-US" spc="-5" dirty="0">
                    <a:solidFill>
                      <a:schemeClr val="tx1"/>
                    </a:solidFill>
                  </a:rPr>
                  <a:t>0</a:t>
                </a:r>
                <a:r>
                  <a:rPr lang="en-US" spc="-40" dirty="0">
                    <a:solidFill>
                      <a:schemeClr val="tx1"/>
                    </a:solidFill>
                  </a:rPr>
                  <a:t> </a:t>
                </a:r>
                <a:r>
                  <a:rPr lang="en-US" spc="-10" dirty="0">
                    <a:solidFill>
                      <a:schemeClr val="tx1"/>
                    </a:solidFill>
                  </a:rPr>
                  <a:t>kg</a:t>
                </a:r>
                <a:r>
                  <a:rPr lang="en-US" spc="-5" dirty="0">
                    <a:solidFill>
                      <a:schemeClr val="tx1"/>
                    </a:solidFill>
                  </a:rPr>
                  <a:t>/</a:t>
                </a:r>
                <a:r>
                  <a:rPr lang="en-US" spc="-10" dirty="0">
                    <a:solidFill>
                      <a:schemeClr val="tx1"/>
                    </a:solidFill>
                  </a:rPr>
                  <a:t>m</a:t>
                </a:r>
                <a:r>
                  <a:rPr lang="en-US" spc="67" baseline="29629" dirty="0">
                    <a:solidFill>
                      <a:schemeClr val="tx1"/>
                    </a:solidFill>
                  </a:rPr>
                  <a:t>3</a:t>
                </a:r>
                <a:r>
                  <a:rPr lang="en-US" spc="-5" dirty="0">
                    <a:solidFill>
                      <a:schemeClr val="tx1"/>
                    </a:solidFill>
                  </a:rPr>
                  <a:t>.</a:t>
                </a:r>
                <a:r>
                  <a:rPr lang="en-US" spc="-40" dirty="0">
                    <a:solidFill>
                      <a:schemeClr val="tx1"/>
                    </a:solidFill>
                  </a:rPr>
                  <a:t> </a:t>
                </a:r>
                <a:r>
                  <a:rPr lang="en-US" spc="-15" dirty="0">
                    <a:solidFill>
                      <a:schemeClr val="tx1"/>
                    </a:solidFill>
                  </a:rPr>
                  <a:t>T</a:t>
                </a:r>
                <a:r>
                  <a:rPr lang="en-US" spc="-5" dirty="0">
                    <a:solidFill>
                      <a:schemeClr val="tx1"/>
                    </a:solidFill>
                  </a:rPr>
                  <a:t>o</a:t>
                </a:r>
                <a:r>
                  <a:rPr lang="en-US" spc="-40" dirty="0">
                    <a:solidFill>
                      <a:schemeClr val="tx1"/>
                    </a:solidFill>
                  </a:rPr>
                  <a:t> </a:t>
                </a:r>
                <a:r>
                  <a:rPr lang="en-US" spc="-5" dirty="0">
                    <a:solidFill>
                      <a:schemeClr val="tx1"/>
                    </a:solidFill>
                  </a:rPr>
                  <a:t>lift</a:t>
                </a:r>
                <a:r>
                  <a:rPr lang="en-US" spc="-45" dirty="0">
                    <a:solidFill>
                      <a:schemeClr val="tx1"/>
                    </a:solidFill>
                  </a:rPr>
                  <a:t> </a:t>
                </a:r>
                <a:r>
                  <a:rPr lang="en-US" spc="-5" dirty="0">
                    <a:solidFill>
                      <a:schemeClr val="tx1"/>
                    </a:solidFill>
                  </a:rPr>
                  <a:t>this</a:t>
                </a:r>
                <a:r>
                  <a:rPr lang="en-US" spc="-40" dirty="0">
                    <a:solidFill>
                      <a:schemeClr val="tx1"/>
                    </a:solidFill>
                  </a:rPr>
                  <a:t> </a:t>
                </a:r>
                <a:r>
                  <a:rPr lang="en-US" spc="-5" dirty="0">
                    <a:solidFill>
                      <a:schemeClr val="tx1"/>
                    </a:solidFill>
                  </a:rPr>
                  <a:t>layer,</a:t>
                </a:r>
                <a:r>
                  <a:rPr lang="en-US" spc="-40" dirty="0">
                    <a:solidFill>
                      <a:schemeClr val="tx1"/>
                    </a:solidFill>
                  </a:rPr>
                  <a:t> </a:t>
                </a:r>
                <a:r>
                  <a:rPr lang="en-US" spc="-15" dirty="0">
                    <a:solidFill>
                      <a:schemeClr val="tx1"/>
                    </a:solidFill>
                  </a:rPr>
                  <a:t>w</a:t>
                </a:r>
                <a:r>
                  <a:rPr lang="en-US" spc="-5" dirty="0">
                    <a:solidFill>
                      <a:schemeClr val="tx1"/>
                    </a:solidFill>
                  </a:rPr>
                  <a:t>e</a:t>
                </a:r>
                <a:r>
                  <a:rPr lang="en-US" spc="-45" dirty="0">
                    <a:solidFill>
                      <a:schemeClr val="tx1"/>
                    </a:solidFill>
                  </a:rPr>
                  <a:t> </a:t>
                </a:r>
                <a:r>
                  <a:rPr lang="en-US" spc="-15" dirty="0">
                    <a:solidFill>
                      <a:schemeClr val="tx1"/>
                    </a:solidFill>
                  </a:rPr>
                  <a:t>m</a:t>
                </a:r>
                <a:r>
                  <a:rPr lang="en-US" spc="-5" dirty="0">
                    <a:solidFill>
                      <a:schemeClr val="tx1"/>
                    </a:solidFill>
                  </a:rPr>
                  <a:t>ust</a:t>
                </a:r>
                <a:r>
                  <a:rPr lang="en-US" spc="-40" dirty="0">
                    <a:solidFill>
                      <a:schemeClr val="tx1"/>
                    </a:solidFill>
                  </a:rPr>
                  <a:t> </a:t>
                </a:r>
                <a:r>
                  <a:rPr lang="en-US" spc="-5" dirty="0">
                    <a:solidFill>
                      <a:schemeClr val="tx1"/>
                    </a:solidFill>
                  </a:rPr>
                  <a:t>exert a force against</a:t>
                </a:r>
                <a:r>
                  <a:rPr lang="en-US" dirty="0">
                    <a:solidFill>
                      <a:schemeClr val="tx1"/>
                    </a:solidFill>
                  </a:rPr>
                  <a:t> </a:t>
                </a:r>
                <a:r>
                  <a:rPr lang="en-US" spc="-10" dirty="0">
                    <a:solidFill>
                      <a:schemeClr val="tx1"/>
                    </a:solidFill>
                  </a:rPr>
                  <a:t>g</a:t>
                </a:r>
                <a:r>
                  <a:rPr lang="en-US" spc="-5" dirty="0">
                    <a:solidFill>
                      <a:schemeClr val="tx1"/>
                    </a:solidFill>
                  </a:rPr>
                  <a:t>ravity equal</a:t>
                </a:r>
                <a:r>
                  <a:rPr lang="en-US" dirty="0">
                    <a:solidFill>
                      <a:schemeClr val="tx1"/>
                    </a:solidFill>
                  </a:rPr>
                  <a:t> </a:t>
                </a:r>
                <a:r>
                  <a:rPr lang="en-US" spc="-5" dirty="0">
                    <a:solidFill>
                      <a:schemeClr val="tx1"/>
                    </a:solidFill>
                  </a:rPr>
                  <a:t>to</a:t>
                </a:r>
                <a:endParaRPr lang="en-US" dirty="0">
                  <a:solidFill>
                    <a:schemeClr val="tx1"/>
                  </a:solidFill>
                </a:endParaRPr>
              </a:p>
              <a:p>
                <a:pPr marL="36900" indent="0" algn="ctr">
                  <a:lnSpc>
                    <a:spcPct val="100000"/>
                  </a:lnSpc>
                  <a:buNone/>
                </a:pPr>
                <a:r>
                  <a:rPr lang="en-US" spc="-10" dirty="0">
                    <a:solidFill>
                      <a:schemeClr val="tx1"/>
                    </a:solidFill>
                  </a:rPr>
                  <a:t>forc</a:t>
                </a:r>
                <a:r>
                  <a:rPr lang="en-US" spc="-5" dirty="0">
                    <a:solidFill>
                      <a:schemeClr val="tx1"/>
                    </a:solidFill>
                  </a:rPr>
                  <a:t>e </a:t>
                </a:r>
                <a:r>
                  <a:rPr lang="en-US" spc="-10" dirty="0">
                    <a:solidFill>
                      <a:schemeClr val="tx1"/>
                    </a:solidFill>
                  </a:rPr>
                  <a:t>o</a:t>
                </a:r>
                <a:r>
                  <a:rPr lang="en-US" spc="-5" dirty="0">
                    <a:solidFill>
                      <a:schemeClr val="tx1"/>
                    </a:solidFill>
                  </a:rPr>
                  <a:t>n l</a:t>
                </a:r>
                <a:r>
                  <a:rPr lang="en-US" spc="-10" dirty="0">
                    <a:solidFill>
                      <a:schemeClr val="tx1"/>
                    </a:solidFill>
                  </a:rPr>
                  <a:t>aye</a:t>
                </a:r>
                <a:r>
                  <a:rPr lang="en-US" spc="-5" dirty="0">
                    <a:solidFill>
                      <a:schemeClr val="tx1"/>
                    </a:solidFill>
                  </a:rPr>
                  <a:t>r</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5" dirty="0">
                    <a:solidFill>
                      <a:schemeClr val="tx1"/>
                    </a:solidFill>
                  </a:rPr>
                  <a:t>g</a:t>
                </a:r>
                <a:r>
                  <a:rPr lang="en-US" i="1" spc="5" dirty="0">
                    <a:solidFill>
                      <a:schemeClr val="tx1"/>
                    </a:solidFill>
                  </a:rPr>
                  <a:t> </a:t>
                </a:r>
                <a:r>
                  <a:rPr lang="en-US" spc="-20" dirty="0">
                    <a:solidFill>
                      <a:schemeClr val="tx1"/>
                    </a:solidFill>
                  </a:rPr>
                  <a:t>×</a:t>
                </a:r>
                <a:r>
                  <a:rPr lang="en-US" spc="-95" dirty="0">
                    <a:solidFill>
                      <a:schemeClr val="tx1"/>
                    </a:solidFill>
                  </a:rPr>
                  <a:t> </a:t>
                </a:r>
                <a:r>
                  <a:rPr lang="en-US" spc="-5" dirty="0">
                    <a:solidFill>
                      <a:schemeClr val="tx1"/>
                    </a:solidFill>
                  </a:rPr>
                  <a:t>density</a:t>
                </a:r>
                <a:r>
                  <a:rPr lang="en-US" spc="-30" dirty="0">
                    <a:solidFill>
                      <a:schemeClr val="tx1"/>
                    </a:solidFill>
                  </a:rPr>
                  <a:t> </a:t>
                </a:r>
                <a:r>
                  <a:rPr lang="en-US" spc="-20" dirty="0">
                    <a:solidFill>
                      <a:schemeClr val="tx1"/>
                    </a:solidFill>
                  </a:rPr>
                  <a:t>×</a:t>
                </a:r>
                <a:r>
                  <a:rPr lang="en-US" dirty="0">
                    <a:solidFill>
                      <a:schemeClr val="tx1"/>
                    </a:solidFill>
                  </a:rPr>
                  <a:t> </a:t>
                </a:r>
                <a:r>
                  <a:rPr lang="en-US" i="1" dirty="0">
                    <a:solidFill>
                      <a:schemeClr val="tx1"/>
                    </a:solidFill>
                  </a:rPr>
                  <a:t>A</a:t>
                </a:r>
                <a:r>
                  <a:rPr lang="en-US" spc="-5" dirty="0">
                    <a:solidFill>
                      <a:schemeClr val="tx1"/>
                    </a:solidFill>
                  </a:rPr>
                  <a:t>(</a:t>
                </a:r>
                <a:r>
                  <a:rPr lang="en-US" spc="-190" dirty="0">
                    <a:solidFill>
                      <a:schemeClr val="tx1"/>
                    </a:solidFill>
                  </a:rPr>
                  <a:t> </a:t>
                </a:r>
                <a:r>
                  <a:rPr lang="en-US" i="1" spc="-5" dirty="0">
                    <a:solidFill>
                      <a:schemeClr val="tx1"/>
                    </a:solidFill>
                  </a:rPr>
                  <a:t>y</a:t>
                </a:r>
                <a:r>
                  <a:rPr lang="en-US" spc="-204" dirty="0">
                    <a:solidFill>
                      <a:schemeClr val="tx1"/>
                    </a:solidFill>
                  </a:rPr>
                  <a:t> </a:t>
                </a:r>
                <a:r>
                  <a:rPr lang="en-US" spc="-5" dirty="0">
                    <a:solidFill>
                      <a:schemeClr val="tx1"/>
                    </a:solidFill>
                  </a:rPr>
                  <a:t>)</a:t>
                </a:r>
                <a:r>
                  <a:rPr lang="en-US" i="1" spc="-180" dirty="0">
                    <a:solidFill>
                      <a:schemeClr val="tx1"/>
                    </a:solidFill>
                    <a:ea typeface="Cambria Math" panose="02040503050406030204" pitchFamily="18" charset="0"/>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(9.8)100</a:t>
                </a:r>
                <a:r>
                  <a:rPr lang="en-US" spc="-5" dirty="0">
                    <a:solidFill>
                      <a:schemeClr val="tx1"/>
                    </a:solidFill>
                  </a:rPr>
                  <a:t>0</a:t>
                </a:r>
                <a:r>
                  <a:rPr lang="en-US" i="1" spc="-75" dirty="0">
                    <a:solidFill>
                      <a:schemeClr val="tx1"/>
                    </a:solidFill>
                  </a:rPr>
                  <a:t>π</a:t>
                </a:r>
                <a:r>
                  <a:rPr lang="en-US" i="1" spc="-180" dirty="0">
                    <a:solidFill>
                      <a:schemeClr val="tx1"/>
                    </a:solidFill>
                  </a:rPr>
                  <a:t> </a:t>
                </a:r>
                <a:r>
                  <a:rPr lang="en-US" spc="-5" dirty="0">
                    <a:solidFill>
                      <a:schemeClr val="tx1"/>
                    </a:solidFill>
                  </a:rPr>
                  <a:t>(25</a:t>
                </a:r>
                <a:r>
                  <a:rPr lang="en-US" spc="-30" dirty="0">
                    <a:solidFill>
                      <a:schemeClr val="tx1"/>
                    </a:solidFill>
                  </a:rPr>
                  <a:t> </a:t>
                </a:r>
                <a:r>
                  <a:rPr lang="en-US" spc="-185" dirty="0">
                    <a:solidFill>
                      <a:schemeClr val="tx1"/>
                    </a:solidFill>
                  </a:rPr>
                  <a:t>−</a:t>
                </a:r>
                <a:r>
                  <a:rPr lang="en-US" spc="-35" dirty="0">
                    <a:solidFill>
                      <a:schemeClr val="tx1"/>
                    </a:solidFill>
                  </a:rPr>
                  <a:t> </a:t>
                </a:r>
                <a:r>
                  <a:rPr lang="en-US" i="1" spc="45" dirty="0">
                    <a:solidFill>
                      <a:schemeClr val="tx1"/>
                    </a:solidFill>
                  </a:rPr>
                  <a:t>y</a:t>
                </a:r>
                <a:r>
                  <a:rPr lang="en-US" spc="67" baseline="29629" dirty="0">
                    <a:solidFill>
                      <a:schemeClr val="tx1"/>
                    </a:solidFill>
                  </a:rPr>
                  <a:t>2</a:t>
                </a:r>
                <a:r>
                  <a:rPr lang="en-US" spc="-5" dirty="0">
                    <a:solidFill>
                      <a:schemeClr val="tx1"/>
                    </a:solidFill>
                  </a:rPr>
                  <a:t>)</a:t>
                </a:r>
                <a:r>
                  <a:rPr lang="en-US" i="1" spc="-180" dirty="0">
                    <a:solidFill>
                      <a:schemeClr val="tx1"/>
                    </a:solidFill>
                    <a:ea typeface="Cambria Math" panose="02040503050406030204" pitchFamily="18" charset="0"/>
                  </a:rPr>
                  <a:t>∆ </a:t>
                </a:r>
                <a:r>
                  <a:rPr lang="en-US" i="1" spc="-5" dirty="0">
                    <a:solidFill>
                      <a:schemeClr val="tx1"/>
                    </a:solidFill>
                  </a:rPr>
                  <a:t>y</a:t>
                </a:r>
                <a:endParaRPr lang="en-US" dirty="0">
                  <a:solidFill>
                    <a:schemeClr val="tx1"/>
                  </a:solidFill>
                </a:endParaRPr>
              </a:p>
              <a:p>
                <a:pPr marL="36900" indent="0">
                  <a:lnSpc>
                    <a:spcPct val="100000"/>
                  </a:lnSpc>
                  <a:buNone/>
                </a:pPr>
                <a:r>
                  <a:rPr lang="en-US" spc="-15" dirty="0">
                    <a:solidFill>
                      <a:schemeClr val="tx1"/>
                    </a:solidFill>
                  </a:rPr>
                  <a:t>Th</a:t>
                </a:r>
                <a:r>
                  <a:rPr lang="en-US" spc="-5" dirty="0">
                    <a:solidFill>
                      <a:schemeClr val="tx1"/>
                    </a:solidFill>
                  </a:rPr>
                  <a:t>e l</a:t>
                </a:r>
                <a:r>
                  <a:rPr lang="en-US" spc="-10" dirty="0">
                    <a:solidFill>
                      <a:schemeClr val="tx1"/>
                    </a:solidFill>
                  </a:rPr>
                  <a:t>aye</a:t>
                </a:r>
                <a:r>
                  <a:rPr lang="en-US" spc="-5" dirty="0">
                    <a:solidFill>
                      <a:schemeClr val="tx1"/>
                    </a:solidFill>
                  </a:rPr>
                  <a:t>r </a:t>
                </a:r>
                <a:r>
                  <a:rPr lang="en-US" spc="-10" dirty="0">
                    <a:solidFill>
                      <a:schemeClr val="tx1"/>
                    </a:solidFill>
                  </a:rPr>
                  <a:t>ha</a:t>
                </a:r>
                <a:r>
                  <a:rPr lang="en-US" spc="-5" dirty="0">
                    <a:solidFill>
                      <a:schemeClr val="tx1"/>
                    </a:solidFill>
                  </a:rPr>
                  <a:t>s</a:t>
                </a:r>
                <a:r>
                  <a:rPr lang="en-US" dirty="0">
                    <a:solidFill>
                      <a:schemeClr val="tx1"/>
                    </a:solidFill>
                  </a:rPr>
                  <a:t> </a:t>
                </a:r>
                <a:r>
                  <a:rPr lang="en-US" spc="-10" dirty="0">
                    <a:solidFill>
                      <a:schemeClr val="tx1"/>
                    </a:solidFill>
                  </a:rPr>
                  <a:t>t</a:t>
                </a:r>
                <a:r>
                  <a:rPr lang="en-US" spc="-5" dirty="0">
                    <a:solidFill>
                      <a:schemeClr val="tx1"/>
                    </a:solidFill>
                  </a:rPr>
                  <a:t>o </a:t>
                </a:r>
                <a:r>
                  <a:rPr lang="en-US" spc="-10" dirty="0">
                    <a:solidFill>
                      <a:schemeClr val="tx1"/>
                    </a:solidFill>
                  </a:rPr>
                  <a:t>b</a:t>
                </a:r>
                <a:r>
                  <a:rPr lang="en-US" spc="-5" dirty="0">
                    <a:solidFill>
                      <a:schemeClr val="tx1"/>
                    </a:solidFill>
                  </a:rPr>
                  <a:t>e </a:t>
                </a:r>
                <a:r>
                  <a:rPr lang="en-US" spc="-10" dirty="0">
                    <a:solidFill>
                      <a:schemeClr val="tx1"/>
                    </a:solidFill>
                  </a:rPr>
                  <a:t>lifte</a:t>
                </a:r>
                <a:r>
                  <a:rPr lang="en-US" spc="-5" dirty="0">
                    <a:solidFill>
                      <a:schemeClr val="tx1"/>
                    </a:solidFill>
                  </a:rPr>
                  <a:t>d a </a:t>
                </a:r>
                <a:r>
                  <a:rPr lang="en-US" spc="-10" dirty="0">
                    <a:solidFill>
                      <a:schemeClr val="tx1"/>
                    </a:solidFill>
                  </a:rPr>
                  <a:t>vertica</a:t>
                </a:r>
                <a:r>
                  <a:rPr lang="en-US" spc="-5" dirty="0">
                    <a:solidFill>
                      <a:schemeClr val="tx1"/>
                    </a:solidFill>
                  </a:rPr>
                  <a:t>l</a:t>
                </a:r>
                <a:r>
                  <a:rPr lang="en-US" dirty="0">
                    <a:solidFill>
                      <a:schemeClr val="tx1"/>
                    </a:solidFill>
                  </a:rPr>
                  <a:t> </a:t>
                </a:r>
                <a:r>
                  <a:rPr lang="en-US" spc="-10" dirty="0">
                    <a:solidFill>
                      <a:schemeClr val="tx1"/>
                    </a:solidFill>
                  </a:rPr>
                  <a:t>distanc</a:t>
                </a:r>
                <a:r>
                  <a:rPr lang="en-US" spc="-5" dirty="0">
                    <a:solidFill>
                      <a:schemeClr val="tx1"/>
                    </a:solidFill>
                  </a:rPr>
                  <a:t>e</a:t>
                </a:r>
                <a:r>
                  <a:rPr lang="en-US" dirty="0">
                    <a:solidFill>
                      <a:schemeClr val="tx1"/>
                    </a:solidFill>
                  </a:rPr>
                  <a:t> </a:t>
                </a:r>
                <a:r>
                  <a:rPr lang="en-US" spc="-5" dirty="0">
                    <a:solidFill>
                      <a:schemeClr val="tx1"/>
                    </a:solidFill>
                  </a:rPr>
                  <a:t>6</a:t>
                </a:r>
                <a:r>
                  <a:rPr lang="en-US" spc="-30" dirty="0">
                    <a:solidFill>
                      <a:schemeClr val="tx1"/>
                    </a:solidFill>
                  </a:rPr>
                  <a:t> </a:t>
                </a:r>
                <a:r>
                  <a:rPr lang="en-US" spc="-185" dirty="0">
                    <a:solidFill>
                      <a:schemeClr val="tx1"/>
                    </a:solidFill>
                  </a:rPr>
                  <a:t>−</a:t>
                </a:r>
                <a:r>
                  <a:rPr lang="en-US" spc="-35" dirty="0">
                    <a:solidFill>
                      <a:schemeClr val="tx1"/>
                    </a:solidFill>
                  </a:rPr>
                  <a:t> </a:t>
                </a:r>
                <a:r>
                  <a:rPr lang="en-US" i="1" spc="45" dirty="0">
                    <a:solidFill>
                      <a:schemeClr val="tx1"/>
                    </a:solidFill>
                  </a:rPr>
                  <a:t>y</a:t>
                </a:r>
                <a:r>
                  <a:rPr lang="en-US" spc="-5" dirty="0">
                    <a:solidFill>
                      <a:schemeClr val="tx1"/>
                    </a:solidFill>
                  </a:rPr>
                  <a:t>, so</a:t>
                </a:r>
                <a:endParaRPr lang="en-US" dirty="0">
                  <a:solidFill>
                    <a:schemeClr val="tx1"/>
                  </a:solidFill>
                </a:endParaRPr>
              </a:p>
              <a:p>
                <a:pPr marL="36900" indent="0" algn="ctr">
                  <a:lnSpc>
                    <a:spcPct val="100000"/>
                  </a:lnSpc>
                  <a:buNone/>
                </a:pPr>
                <a:r>
                  <a:rPr lang="en-US" spc="-15" dirty="0">
                    <a:solidFill>
                      <a:schemeClr val="tx1"/>
                    </a:solidFill>
                  </a:rPr>
                  <a:t>wor</a:t>
                </a:r>
                <a:r>
                  <a:rPr lang="en-US" spc="-5" dirty="0">
                    <a:solidFill>
                      <a:schemeClr val="tx1"/>
                    </a:solidFill>
                  </a:rPr>
                  <a:t>k </a:t>
                </a:r>
                <a:r>
                  <a:rPr lang="en-US" spc="-10" dirty="0">
                    <a:solidFill>
                      <a:schemeClr val="tx1"/>
                    </a:solidFill>
                  </a:rPr>
                  <a:t>o</a:t>
                </a:r>
                <a:r>
                  <a:rPr lang="en-US" spc="-5" dirty="0">
                    <a:solidFill>
                      <a:schemeClr val="tx1"/>
                    </a:solidFill>
                  </a:rPr>
                  <a:t>n </a:t>
                </a:r>
                <a:r>
                  <a:rPr lang="en-US" spc="-10" dirty="0">
                    <a:solidFill>
                      <a:schemeClr val="tx1"/>
                    </a:solidFill>
                  </a:rPr>
                  <a:t>laye</a:t>
                </a:r>
                <a:r>
                  <a:rPr lang="en-US" spc="-5" dirty="0">
                    <a:solidFill>
                      <a:schemeClr val="tx1"/>
                    </a:solidFill>
                  </a:rPr>
                  <a:t>r</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9800</a:t>
                </a:r>
                <a:r>
                  <a:rPr lang="el-GR" i="1" spc="-75" dirty="0">
                    <a:solidFill>
                      <a:schemeClr val="tx1"/>
                    </a:solidFill>
                  </a:rPr>
                  <a:t>π</a:t>
                </a:r>
                <a:r>
                  <a:rPr lang="el-GR" spc="-155" dirty="0">
                    <a:solidFill>
                      <a:schemeClr val="tx1"/>
                    </a:solidFill>
                  </a:rPr>
                  <a:t> </a:t>
                </a:r>
                <a:r>
                  <a:rPr lang="el-GR" spc="-5" dirty="0">
                    <a:solidFill>
                      <a:schemeClr val="tx1"/>
                    </a:solidFill>
                  </a:rPr>
                  <a:t>(25</a:t>
                </a:r>
                <a:r>
                  <a:rPr lang="el-GR" spc="-30" dirty="0">
                    <a:solidFill>
                      <a:schemeClr val="tx1"/>
                    </a:solidFill>
                  </a:rPr>
                  <a:t> </a:t>
                </a:r>
                <a:r>
                  <a:rPr lang="el-GR" spc="-185" dirty="0">
                    <a:solidFill>
                      <a:schemeClr val="tx1"/>
                    </a:solidFill>
                  </a:rPr>
                  <a:t>−</a:t>
                </a:r>
                <a:r>
                  <a:rPr lang="el-GR" spc="-35" dirty="0">
                    <a:solidFill>
                      <a:schemeClr val="tx1"/>
                    </a:solidFill>
                  </a:rPr>
                  <a:t> </a:t>
                </a:r>
                <a:r>
                  <a:rPr lang="en-US" i="1" spc="45" dirty="0">
                    <a:solidFill>
                      <a:schemeClr val="tx1"/>
                    </a:solidFill>
                  </a:rPr>
                  <a:t>y</a:t>
                </a:r>
                <a:r>
                  <a:rPr lang="en-US" spc="75" baseline="29629" dirty="0">
                    <a:solidFill>
                      <a:schemeClr val="tx1"/>
                    </a:solidFill>
                  </a:rPr>
                  <a:t>2</a:t>
                </a:r>
                <a:r>
                  <a:rPr lang="en-US" spc="-5" dirty="0">
                    <a:solidFill>
                      <a:schemeClr val="tx1"/>
                    </a:solidFill>
                  </a:rPr>
                  <a:t>)</a:t>
                </a:r>
                <a:r>
                  <a:rPr lang="en-US" spc="-180" dirty="0">
                    <a:solidFill>
                      <a:schemeClr val="tx1"/>
                    </a:solidFill>
                    <a:latin typeface="Cambria Math" panose="02040503050406030204" pitchFamily="18" charset="0"/>
                    <a:ea typeface="Cambria Math" panose="02040503050406030204" pitchFamily="18" charset="0"/>
                  </a:rPr>
                  <a:t>∆ </a:t>
                </a:r>
                <a:r>
                  <a:rPr lang="en-US" i="1" spc="-5" dirty="0">
                    <a:solidFill>
                      <a:schemeClr val="tx1"/>
                    </a:solidFill>
                  </a:rPr>
                  <a:t>y</a:t>
                </a:r>
                <a:r>
                  <a:rPr lang="en-US" i="1" spc="-35" dirty="0">
                    <a:solidFill>
                      <a:schemeClr val="tx1"/>
                    </a:solidFill>
                  </a:rPr>
                  <a:t> </a:t>
                </a:r>
                <a:r>
                  <a:rPr lang="en-US" spc="-20" dirty="0">
                    <a:solidFill>
                      <a:schemeClr val="tx1"/>
                    </a:solidFill>
                  </a:rPr>
                  <a:t>×</a:t>
                </a:r>
                <a:r>
                  <a:rPr lang="en-US" spc="-20" dirty="0"/>
                  <a:t> </a:t>
                </a:r>
                <a:r>
                  <a:rPr lang="en-US" spc="-5" dirty="0">
                    <a:solidFill>
                      <a:schemeClr val="tx1"/>
                    </a:solidFill>
                  </a:rPr>
                  <a:t>(6</a:t>
                </a:r>
                <a:r>
                  <a:rPr lang="en-US" spc="-30" dirty="0">
                    <a:solidFill>
                      <a:schemeClr val="tx1"/>
                    </a:solidFill>
                  </a:rPr>
                  <a:t> </a:t>
                </a:r>
                <a:r>
                  <a:rPr lang="en-US" spc="-100" dirty="0">
                    <a:solidFill>
                      <a:schemeClr val="tx1"/>
                    </a:solidFill>
                  </a:rPr>
                  <a:t>−</a:t>
                </a:r>
                <a:r>
                  <a:rPr lang="en-US" spc="-60" dirty="0">
                    <a:solidFill>
                      <a:schemeClr val="tx1"/>
                    </a:solidFill>
                  </a:rPr>
                  <a:t> </a:t>
                </a:r>
                <a:r>
                  <a:rPr lang="en-US" i="1" spc="45" dirty="0">
                    <a:solidFill>
                      <a:schemeClr val="tx1"/>
                    </a:solidFill>
                  </a:rPr>
                  <a:t>y</a:t>
                </a:r>
                <a:r>
                  <a:rPr lang="en-US" spc="-5" dirty="0">
                    <a:solidFill>
                      <a:schemeClr val="tx1"/>
                    </a:solidFill>
                  </a:rPr>
                  <a:t>)</a:t>
                </a:r>
                <a:r>
                  <a:rPr lang="en-US" spc="-25" dirty="0">
                    <a:solidFill>
                      <a:schemeClr val="tx1"/>
                    </a:solidFill>
                  </a:rPr>
                  <a:t> =</a:t>
                </a:r>
                <a:r>
                  <a:rPr lang="en-US" spc="15" dirty="0">
                    <a:solidFill>
                      <a:schemeClr val="tx1"/>
                    </a:solidFill>
                  </a:rPr>
                  <a:t> </a:t>
                </a:r>
                <a:r>
                  <a:rPr lang="en-US" i="1" spc="65" dirty="0">
                    <a:solidFill>
                      <a:schemeClr val="tx1"/>
                    </a:solidFill>
                  </a:rPr>
                  <a:t>L</a:t>
                </a:r>
                <a:r>
                  <a:rPr lang="en-US" spc="50" dirty="0">
                    <a:solidFill>
                      <a:schemeClr val="tx1"/>
                    </a:solidFill>
                  </a:rPr>
                  <a:t>(</a:t>
                </a:r>
                <a:r>
                  <a:rPr lang="en-US" i="1" spc="45" dirty="0">
                    <a:solidFill>
                      <a:schemeClr val="tx1"/>
                    </a:solidFill>
                  </a:rPr>
                  <a:t>y</a:t>
                </a:r>
                <a:r>
                  <a:rPr lang="en-US" spc="-5" dirty="0">
                    <a:solidFill>
                      <a:schemeClr val="tx1"/>
                    </a:solidFill>
                  </a:rPr>
                  <a:t>)</a:t>
                </a:r>
                <a:r>
                  <a:rPr lang="en-US" spc="-180" dirty="0">
                    <a:solidFill>
                      <a:schemeClr val="tx1"/>
                    </a:solidFill>
                    <a:latin typeface="Cambria Math" panose="02040503050406030204" pitchFamily="18" charset="0"/>
                    <a:ea typeface="Cambria Math" panose="02040503050406030204" pitchFamily="18" charset="0"/>
                  </a:rPr>
                  <a:t>∆</a:t>
                </a:r>
                <a:r>
                  <a:rPr lang="en-US" i="1" spc="-180" dirty="0">
                    <a:solidFill>
                      <a:schemeClr val="tx1"/>
                    </a:solidFill>
                    <a:latin typeface="Cambria Math" panose="02040503050406030204" pitchFamily="18" charset="0"/>
                    <a:ea typeface="Cambria Math" panose="02040503050406030204" pitchFamily="18" charset="0"/>
                  </a:rPr>
                  <a:t> </a:t>
                </a:r>
                <a:r>
                  <a:rPr lang="en-US" i="1" spc="-5" dirty="0">
                    <a:solidFill>
                      <a:schemeClr val="tx1"/>
                    </a:solidFill>
                  </a:rPr>
                  <a:t>y</a:t>
                </a:r>
                <a:endParaRPr lang="en-US" dirty="0">
                  <a:solidFill>
                    <a:schemeClr val="tx1"/>
                  </a:solidFill>
                </a:endParaRPr>
              </a:p>
              <a:p>
                <a:pPr marL="36900" indent="0">
                  <a:lnSpc>
                    <a:spcPct val="100000"/>
                  </a:lnSpc>
                  <a:buNone/>
                </a:pPr>
                <a:r>
                  <a:rPr lang="es-ES" spc="-10" dirty="0" err="1">
                    <a:solidFill>
                      <a:schemeClr val="tx1"/>
                    </a:solidFill>
                  </a:rPr>
                  <a:t>wher</a:t>
                </a:r>
                <a:r>
                  <a:rPr lang="es-ES" spc="-5" dirty="0" err="1">
                    <a:solidFill>
                      <a:schemeClr val="tx1"/>
                    </a:solidFill>
                  </a:rPr>
                  <a:t>e</a:t>
                </a:r>
                <a:r>
                  <a:rPr lang="es-ES" spc="55" dirty="0">
                    <a:solidFill>
                      <a:schemeClr val="tx1"/>
                    </a:solidFill>
                  </a:rPr>
                  <a:t> </a:t>
                </a:r>
                <a:r>
                  <a:rPr lang="es-ES" i="1" spc="65" dirty="0">
                    <a:solidFill>
                      <a:schemeClr val="tx1"/>
                    </a:solidFill>
                  </a:rPr>
                  <a:t>L</a:t>
                </a:r>
                <a:r>
                  <a:rPr lang="es-ES" spc="50" dirty="0">
                    <a:solidFill>
                      <a:schemeClr val="tx1"/>
                    </a:solidFill>
                  </a:rPr>
                  <a:t>(</a:t>
                </a:r>
                <a:r>
                  <a:rPr lang="es-ES" i="1" spc="45" dirty="0">
                    <a:solidFill>
                      <a:schemeClr val="tx1"/>
                    </a:solidFill>
                  </a:rPr>
                  <a:t>y</a:t>
                </a:r>
                <a:r>
                  <a:rPr lang="es-ES" spc="-5" dirty="0">
                    <a:solidFill>
                      <a:schemeClr val="tx1"/>
                    </a:solidFill>
                  </a:rPr>
                  <a:t>)</a:t>
                </a:r>
                <a:r>
                  <a:rPr lang="es-ES" spc="25" dirty="0">
                    <a:solidFill>
                      <a:schemeClr val="tx1"/>
                    </a:solidFill>
                  </a:rPr>
                  <a:t> </a:t>
                </a:r>
                <a:r>
                  <a:rPr lang="es-ES" spc="-25" dirty="0">
                    <a:solidFill>
                      <a:schemeClr val="tx1"/>
                    </a:solidFill>
                  </a:rPr>
                  <a:t>=</a:t>
                </a:r>
                <a:r>
                  <a:rPr lang="es-ES" spc="-40" dirty="0">
                    <a:solidFill>
                      <a:schemeClr val="tx1"/>
                    </a:solidFill>
                  </a:rPr>
                  <a:t> </a:t>
                </a:r>
                <a:r>
                  <a:rPr lang="es-ES" spc="-10" dirty="0">
                    <a:solidFill>
                      <a:schemeClr val="tx1"/>
                    </a:solidFill>
                  </a:rPr>
                  <a:t>9800</a:t>
                </a:r>
                <a:r>
                  <a:rPr lang="es-ES" i="1" spc="-75" dirty="0">
                    <a:solidFill>
                      <a:schemeClr val="tx1"/>
                    </a:solidFill>
                  </a:rPr>
                  <a:t>π</a:t>
                </a:r>
                <a:r>
                  <a:rPr lang="es-ES" i="1" spc="-180" dirty="0">
                    <a:solidFill>
                      <a:schemeClr val="tx1"/>
                    </a:solidFill>
                  </a:rPr>
                  <a:t> </a:t>
                </a:r>
                <a:r>
                  <a:rPr lang="es-ES" spc="-5" dirty="0">
                    <a:solidFill>
                      <a:schemeClr val="tx1"/>
                    </a:solidFill>
                  </a:rPr>
                  <a:t>(25</a:t>
                </a:r>
                <a:r>
                  <a:rPr lang="es-ES" spc="-30" dirty="0">
                    <a:solidFill>
                      <a:schemeClr val="tx1"/>
                    </a:solidFill>
                  </a:rPr>
                  <a:t> </a:t>
                </a:r>
                <a:r>
                  <a:rPr lang="es-ES" spc="-185" dirty="0">
                    <a:solidFill>
                      <a:schemeClr val="tx1"/>
                    </a:solidFill>
                  </a:rPr>
                  <a:t>−</a:t>
                </a:r>
                <a:r>
                  <a:rPr lang="es-ES" spc="-35" dirty="0">
                    <a:solidFill>
                      <a:schemeClr val="tx1"/>
                    </a:solidFill>
                  </a:rPr>
                  <a:t> </a:t>
                </a:r>
                <a:r>
                  <a:rPr lang="es-ES" i="1" spc="45" dirty="0">
                    <a:solidFill>
                      <a:schemeClr val="tx1"/>
                    </a:solidFill>
                  </a:rPr>
                  <a:t>y</a:t>
                </a:r>
                <a:r>
                  <a:rPr lang="es-ES" spc="75" baseline="25925" dirty="0">
                    <a:solidFill>
                      <a:schemeClr val="tx1"/>
                    </a:solidFill>
                  </a:rPr>
                  <a:t>2</a:t>
                </a:r>
                <a:r>
                  <a:rPr lang="es-ES" spc="-5" dirty="0">
                    <a:solidFill>
                      <a:schemeClr val="tx1"/>
                    </a:solidFill>
                  </a:rPr>
                  <a:t>)(6</a:t>
                </a:r>
                <a:r>
                  <a:rPr lang="es-ES" spc="-30" dirty="0">
                    <a:solidFill>
                      <a:schemeClr val="tx1"/>
                    </a:solidFill>
                  </a:rPr>
                  <a:t> </a:t>
                </a:r>
                <a:r>
                  <a:rPr lang="es-ES" spc="-185" dirty="0">
                    <a:solidFill>
                      <a:schemeClr val="tx1"/>
                    </a:solidFill>
                  </a:rPr>
                  <a:t>−</a:t>
                </a:r>
                <a:r>
                  <a:rPr lang="es-ES" spc="-35" dirty="0">
                    <a:solidFill>
                      <a:schemeClr val="tx1"/>
                    </a:solidFill>
                  </a:rPr>
                  <a:t> </a:t>
                </a:r>
                <a:r>
                  <a:rPr lang="es-ES" i="1" spc="45" dirty="0">
                    <a:solidFill>
                      <a:schemeClr val="tx1"/>
                    </a:solidFill>
                  </a:rPr>
                  <a:t>y</a:t>
                </a:r>
                <a:r>
                  <a:rPr lang="es-ES" spc="-5" dirty="0">
                    <a:solidFill>
                      <a:schemeClr val="tx1"/>
                    </a:solidFill>
                  </a:rPr>
                  <a:t>)</a:t>
                </a:r>
                <a:r>
                  <a:rPr lang="es-ES" spc="25" dirty="0">
                    <a:solidFill>
                      <a:schemeClr val="tx1"/>
                    </a:solidFill>
                  </a:rPr>
                  <a:t> </a:t>
                </a:r>
                <a:r>
                  <a:rPr lang="es-ES" spc="-25" dirty="0">
                    <a:solidFill>
                      <a:schemeClr val="tx1"/>
                    </a:solidFill>
                  </a:rPr>
                  <a:t>=</a:t>
                </a:r>
                <a:r>
                  <a:rPr lang="es-ES" spc="-40" dirty="0">
                    <a:solidFill>
                      <a:schemeClr val="tx1"/>
                    </a:solidFill>
                  </a:rPr>
                  <a:t> </a:t>
                </a:r>
                <a:r>
                  <a:rPr lang="es-ES" spc="-10" dirty="0">
                    <a:solidFill>
                      <a:schemeClr val="tx1"/>
                    </a:solidFill>
                  </a:rPr>
                  <a:t>9800</a:t>
                </a:r>
                <a:r>
                  <a:rPr lang="es-ES" i="1" spc="-75" dirty="0">
                    <a:solidFill>
                      <a:schemeClr val="tx1"/>
                    </a:solidFill>
                  </a:rPr>
                  <a:t>π</a:t>
                </a:r>
                <a:r>
                  <a:rPr lang="es-ES" i="1" spc="-180" dirty="0">
                    <a:solidFill>
                      <a:schemeClr val="tx1"/>
                    </a:solidFill>
                  </a:rPr>
                  <a:t> </a:t>
                </a:r>
                <a:r>
                  <a:rPr lang="es-ES" spc="-10" dirty="0">
                    <a:solidFill>
                      <a:schemeClr val="tx1"/>
                    </a:solidFill>
                  </a:rPr>
                  <a:t>(15</a:t>
                </a:r>
                <a:r>
                  <a:rPr lang="es-ES" spc="-5" dirty="0">
                    <a:solidFill>
                      <a:schemeClr val="tx1"/>
                    </a:solidFill>
                  </a:rPr>
                  <a:t>0</a:t>
                </a:r>
                <a:r>
                  <a:rPr lang="es-ES" spc="-30" dirty="0">
                    <a:solidFill>
                      <a:schemeClr val="tx1"/>
                    </a:solidFill>
                  </a:rPr>
                  <a:t> </a:t>
                </a:r>
                <a:r>
                  <a:rPr lang="es-ES" spc="-185" dirty="0">
                    <a:solidFill>
                      <a:schemeClr val="tx1"/>
                    </a:solidFill>
                  </a:rPr>
                  <a:t>−</a:t>
                </a:r>
                <a:r>
                  <a:rPr lang="es-ES" spc="-95" dirty="0">
                    <a:solidFill>
                      <a:schemeClr val="tx1"/>
                    </a:solidFill>
                  </a:rPr>
                  <a:t> </a:t>
                </a:r>
                <a:r>
                  <a:rPr lang="es-ES" spc="-10" dirty="0">
                    <a:solidFill>
                      <a:schemeClr val="tx1"/>
                    </a:solidFill>
                  </a:rPr>
                  <a:t>2</a:t>
                </a:r>
                <a:r>
                  <a:rPr lang="es-ES" spc="50" dirty="0">
                    <a:solidFill>
                      <a:schemeClr val="tx1"/>
                    </a:solidFill>
                  </a:rPr>
                  <a:t>5</a:t>
                </a:r>
                <a:r>
                  <a:rPr lang="es-ES" i="1" spc="-5" dirty="0">
                    <a:solidFill>
                      <a:schemeClr val="tx1"/>
                    </a:solidFill>
                  </a:rPr>
                  <a:t>y</a:t>
                </a:r>
                <a:r>
                  <a:rPr lang="es-ES" i="1" spc="20" dirty="0">
                    <a:solidFill>
                      <a:schemeClr val="tx1"/>
                    </a:solidFill>
                  </a:rPr>
                  <a:t> </a:t>
                </a:r>
                <a:r>
                  <a:rPr lang="es-ES" spc="-185" dirty="0">
                    <a:solidFill>
                      <a:schemeClr val="tx1"/>
                    </a:solidFill>
                  </a:rPr>
                  <a:t>−</a:t>
                </a:r>
                <a:r>
                  <a:rPr lang="es-ES" spc="-95" dirty="0">
                    <a:solidFill>
                      <a:schemeClr val="tx1"/>
                    </a:solidFill>
                  </a:rPr>
                  <a:t> </a:t>
                </a:r>
                <a:r>
                  <a:rPr lang="es-ES" spc="50" dirty="0">
                    <a:solidFill>
                      <a:schemeClr val="tx1"/>
                    </a:solidFill>
                  </a:rPr>
                  <a:t>6</a:t>
                </a:r>
                <a:r>
                  <a:rPr lang="es-ES" i="1" spc="45" dirty="0">
                    <a:solidFill>
                      <a:schemeClr val="tx1"/>
                    </a:solidFill>
                  </a:rPr>
                  <a:t>y</a:t>
                </a:r>
                <a:r>
                  <a:rPr lang="es-ES" baseline="25925" dirty="0">
                    <a:solidFill>
                      <a:schemeClr val="tx1"/>
                    </a:solidFill>
                  </a:rPr>
                  <a:t>2</a:t>
                </a:r>
                <a:r>
                  <a:rPr lang="es-ES" spc="127" baseline="25925" dirty="0">
                    <a:solidFill>
                      <a:schemeClr val="tx1"/>
                    </a:solidFill>
                  </a:rPr>
                  <a:t> </a:t>
                </a:r>
                <a:r>
                  <a:rPr lang="es-ES" spc="-25" dirty="0">
                    <a:solidFill>
                      <a:schemeClr val="tx1"/>
                    </a:solidFill>
                  </a:rPr>
                  <a:t>+</a:t>
                </a:r>
                <a:r>
                  <a:rPr lang="es-ES" spc="-35" dirty="0">
                    <a:solidFill>
                      <a:schemeClr val="tx1"/>
                    </a:solidFill>
                  </a:rPr>
                  <a:t> </a:t>
                </a:r>
                <a:r>
                  <a:rPr lang="es-ES" i="1" spc="45" dirty="0">
                    <a:solidFill>
                      <a:schemeClr val="tx1"/>
                    </a:solidFill>
                  </a:rPr>
                  <a:t>y</a:t>
                </a:r>
                <a:r>
                  <a:rPr lang="es-ES" spc="75" baseline="25925" dirty="0">
                    <a:solidFill>
                      <a:schemeClr val="tx1"/>
                    </a:solidFill>
                  </a:rPr>
                  <a:t>3</a:t>
                </a:r>
                <a:r>
                  <a:rPr lang="es-ES" spc="-5" dirty="0">
                    <a:solidFill>
                      <a:schemeClr val="tx1"/>
                    </a:solidFill>
                  </a:rPr>
                  <a:t>).</a:t>
                </a:r>
                <a:endParaRPr lang="es-ES" dirty="0">
                  <a:solidFill>
                    <a:schemeClr val="tx1"/>
                  </a:solidFill>
                </a:endParaRPr>
              </a:p>
              <a:p>
                <a:pPr marL="36900" indent="0">
                  <a:lnSpc>
                    <a:spcPct val="100000"/>
                  </a:lnSpc>
                  <a:buNone/>
                </a:pPr>
                <a:endParaRPr lang="en-US" sz="2400" dirty="0">
                  <a:latin typeface="Times New Roman"/>
                  <a:cs typeface="Times New Roman"/>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341" t="-901" r="-114"/>
                </a:stretch>
              </a:blipFill>
            </p:spPr>
            <p:txBody>
              <a:bodyPr/>
              <a:lstStyle/>
              <a:p>
                <a:r>
                  <a:rPr lang="en-US">
                    <a:noFill/>
                  </a:rPr>
                  <a:t> </a:t>
                </a:r>
              </a:p>
            </p:txBody>
          </p:sp>
        </mc:Fallback>
      </mc:AlternateContent>
    </p:spTree>
    <p:extLst>
      <p:ext uri="{BB962C8B-B14F-4D97-AF65-F5344CB8AC3E}">
        <p14:creationId xmlns:p14="http://schemas.microsoft.com/office/powerpoint/2010/main" val="26176350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6.5  Work and </a:t>
            </a:r>
            <a:r>
              <a:rPr lang="en-US" sz="3100" dirty="0"/>
              <a:t>Energy (</a:t>
            </a:r>
            <a:r>
              <a:rPr lang="en-US" sz="3100" dirty="0" smtClean="0"/>
              <a:t>12 </a:t>
            </a:r>
            <a:r>
              <a:rPr lang="en-US" sz="3100" dirty="0"/>
              <a:t>of </a:t>
            </a:r>
            <a:r>
              <a:rPr lang="en-US" sz="3100" dirty="0" smtClean="0"/>
              <a:t>12</a:t>
            </a:r>
            <a:r>
              <a:rPr lang="en-US" sz="3100" dirty="0"/>
              <a:t>)</a:t>
            </a:r>
            <a:r>
              <a:rPr lang="en-US" sz="3100" dirty="0"/>
              <a:t/>
            </a:r>
            <a:br>
              <a:rPr lang="en-U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724323" cy="4737652"/>
              </a:xfrm>
            </p:spPr>
            <p:txBody>
              <a:bodyPr>
                <a:noAutofit/>
              </a:bodyPr>
              <a:lstStyle/>
              <a:p>
                <a:pPr marL="0" indent="0">
                  <a:lnSpc>
                    <a:spcPct val="100000"/>
                  </a:lnSpc>
                  <a:spcBef>
                    <a:spcPts val="195"/>
                  </a:spcBef>
                  <a:buNone/>
                </a:pPr>
                <a:r>
                  <a:rPr lang="en-US" b="1" i="1" spc="-10" dirty="0">
                    <a:solidFill>
                      <a:schemeClr val="tx1"/>
                    </a:solidFill>
                  </a:rPr>
                  <a:t>Ste</a:t>
                </a:r>
                <a:r>
                  <a:rPr lang="en-US" b="1" i="1" spc="-5" dirty="0">
                    <a:solidFill>
                      <a:schemeClr val="tx1"/>
                    </a:solidFill>
                  </a:rPr>
                  <a:t>p </a:t>
                </a:r>
                <a:r>
                  <a:rPr lang="en-US" b="1" i="1" spc="-10" dirty="0">
                    <a:solidFill>
                      <a:schemeClr val="tx1"/>
                    </a:solidFill>
                  </a:rPr>
                  <a:t>2</a:t>
                </a:r>
                <a:r>
                  <a:rPr lang="en-US" b="1" i="1" spc="-5" dirty="0">
                    <a:solidFill>
                      <a:schemeClr val="tx1"/>
                    </a:solidFill>
                  </a:rPr>
                  <a:t>.</a:t>
                </a:r>
                <a:r>
                  <a:rPr lang="en-US" b="1" i="1" dirty="0">
                    <a:solidFill>
                      <a:schemeClr val="tx1"/>
                    </a:solidFill>
                  </a:rPr>
                  <a:t> </a:t>
                </a:r>
                <a:r>
                  <a:rPr lang="en-US" b="1" i="1" spc="-5" dirty="0">
                    <a:solidFill>
                      <a:schemeClr val="tx1"/>
                    </a:solidFill>
                  </a:rPr>
                  <a:t> </a:t>
                </a:r>
                <a:r>
                  <a:rPr lang="en-US" b="1" spc="-15" dirty="0">
                    <a:solidFill>
                      <a:schemeClr val="tx1"/>
                    </a:solidFill>
                  </a:rPr>
                  <a:t>Comput</a:t>
                </a:r>
                <a:r>
                  <a:rPr lang="en-US" b="1" spc="-5" dirty="0">
                    <a:solidFill>
                      <a:schemeClr val="tx1"/>
                    </a:solidFill>
                  </a:rPr>
                  <a:t>e</a:t>
                </a:r>
                <a:r>
                  <a:rPr lang="en-US" b="1" dirty="0">
                    <a:solidFill>
                      <a:schemeClr val="tx1"/>
                    </a:solidFill>
                  </a:rPr>
                  <a:t> </a:t>
                </a:r>
                <a:r>
                  <a:rPr lang="en-US" b="1" spc="-5" dirty="0">
                    <a:solidFill>
                      <a:schemeClr val="tx1"/>
                    </a:solidFill>
                  </a:rPr>
                  <a:t>t</a:t>
                </a:r>
                <a:r>
                  <a:rPr lang="en-US" b="1" spc="-10" dirty="0">
                    <a:solidFill>
                      <a:schemeClr val="tx1"/>
                    </a:solidFill>
                  </a:rPr>
                  <a:t>ota</a:t>
                </a:r>
                <a:r>
                  <a:rPr lang="en-US" b="1" spc="-5" dirty="0">
                    <a:solidFill>
                      <a:schemeClr val="tx1"/>
                    </a:solidFill>
                  </a:rPr>
                  <a:t>l </a:t>
                </a:r>
                <a:r>
                  <a:rPr lang="en-US" b="1" spc="-10" dirty="0">
                    <a:solidFill>
                      <a:schemeClr val="tx1"/>
                    </a:solidFill>
                  </a:rPr>
                  <a:t>work.  </a:t>
                </a:r>
              </a:p>
              <a:p>
                <a:pPr marL="0" indent="0">
                  <a:lnSpc>
                    <a:spcPct val="100000"/>
                  </a:lnSpc>
                  <a:spcBef>
                    <a:spcPts val="195"/>
                  </a:spcBef>
                  <a:buNone/>
                </a:pPr>
                <a:r>
                  <a:rPr lang="en-US" spc="-15" dirty="0">
                    <a:solidFill>
                      <a:schemeClr val="tx1"/>
                    </a:solidFill>
                  </a:rPr>
                  <a:t>Now</a:t>
                </a:r>
                <a:r>
                  <a:rPr lang="en-US" spc="-5" dirty="0">
                    <a:solidFill>
                      <a:schemeClr val="tx1"/>
                    </a:solidFill>
                  </a:rPr>
                  <a:t>,</a:t>
                </a:r>
                <a:r>
                  <a:rPr lang="en-US" spc="-35" dirty="0">
                    <a:solidFill>
                      <a:schemeClr val="tx1"/>
                    </a:solidFill>
                  </a:rPr>
                  <a:t> </a:t>
                </a:r>
                <a:r>
                  <a:rPr lang="en-US" spc="-10" dirty="0">
                    <a:solidFill>
                      <a:schemeClr val="tx1"/>
                    </a:solidFill>
                  </a:rPr>
                  <a:t>divid</a:t>
                </a:r>
                <a:r>
                  <a:rPr lang="en-US" spc="-5" dirty="0">
                    <a:solidFill>
                      <a:schemeClr val="tx1"/>
                    </a:solidFill>
                  </a:rPr>
                  <a:t>e</a:t>
                </a:r>
                <a:r>
                  <a:rPr lang="en-US" spc="-35"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5" dirty="0">
                    <a:solidFill>
                      <a:schemeClr val="tx1"/>
                    </a:solidFill>
                  </a:rPr>
                  <a:t>s</a:t>
                </a:r>
                <a:r>
                  <a:rPr lang="en-US" spc="-10" dirty="0">
                    <a:solidFill>
                      <a:schemeClr val="tx1"/>
                    </a:solidFill>
                  </a:rPr>
                  <a:t>pher</a:t>
                </a:r>
                <a:r>
                  <a:rPr lang="en-US" spc="-5" dirty="0">
                    <a:solidFill>
                      <a:schemeClr val="tx1"/>
                    </a:solidFill>
                  </a:rPr>
                  <a:t>e</a:t>
                </a:r>
                <a:r>
                  <a:rPr lang="en-US" spc="-35" dirty="0">
                    <a:solidFill>
                      <a:schemeClr val="tx1"/>
                    </a:solidFill>
                  </a:rPr>
                  <a:t> </a:t>
                </a:r>
                <a:r>
                  <a:rPr lang="en-US" spc="-5" dirty="0">
                    <a:solidFill>
                      <a:schemeClr val="tx1"/>
                    </a:solidFill>
                  </a:rPr>
                  <a:t>i</a:t>
                </a:r>
                <a:r>
                  <a:rPr lang="en-US" spc="-10" dirty="0">
                    <a:solidFill>
                      <a:schemeClr val="tx1"/>
                    </a:solidFill>
                  </a:rPr>
                  <a:t>nt</a:t>
                </a:r>
                <a:r>
                  <a:rPr lang="en-US" spc="-5" dirty="0">
                    <a:solidFill>
                      <a:schemeClr val="tx1"/>
                    </a:solidFill>
                  </a:rPr>
                  <a:t>o</a:t>
                </a:r>
                <a:r>
                  <a:rPr lang="en-US" spc="30" dirty="0">
                    <a:solidFill>
                      <a:schemeClr val="tx1"/>
                    </a:solidFill>
                  </a:rPr>
                  <a:t> </a:t>
                </a:r>
                <a:r>
                  <a:rPr lang="en-US" i="1" spc="-10" dirty="0">
                    <a:solidFill>
                      <a:schemeClr val="tx1"/>
                    </a:solidFill>
                  </a:rPr>
                  <a:t>N</a:t>
                </a:r>
                <a:r>
                  <a:rPr lang="en-US" i="1" spc="80" dirty="0">
                    <a:solidFill>
                      <a:schemeClr val="tx1"/>
                    </a:solidFill>
                  </a:rPr>
                  <a:t> </a:t>
                </a:r>
                <a:r>
                  <a:rPr lang="en-US" spc="-10" dirty="0">
                    <a:solidFill>
                      <a:schemeClr val="tx1"/>
                    </a:solidFill>
                  </a:rPr>
                  <a:t>layer</a:t>
                </a:r>
                <a:r>
                  <a:rPr lang="en-US" spc="-5" dirty="0">
                    <a:solidFill>
                      <a:schemeClr val="tx1"/>
                    </a:solidFill>
                  </a:rPr>
                  <a:t>s</a:t>
                </a:r>
                <a:r>
                  <a:rPr lang="en-US" spc="-35" dirty="0">
                    <a:solidFill>
                      <a:schemeClr val="tx1"/>
                    </a:solidFill>
                  </a:rPr>
                  <a:t> </a:t>
                </a:r>
                <a:r>
                  <a:rPr lang="en-US" spc="-10" dirty="0">
                    <a:solidFill>
                      <a:schemeClr val="tx1"/>
                    </a:solidFill>
                  </a:rPr>
                  <a:t>an</a:t>
                </a:r>
                <a:r>
                  <a:rPr lang="en-US" spc="-5" dirty="0">
                    <a:solidFill>
                      <a:schemeClr val="tx1"/>
                    </a:solidFill>
                  </a:rPr>
                  <a:t>d</a:t>
                </a:r>
                <a:r>
                  <a:rPr lang="en-US" spc="-35" dirty="0">
                    <a:solidFill>
                      <a:schemeClr val="tx1"/>
                    </a:solidFill>
                  </a:rPr>
                  <a:t> </a:t>
                </a:r>
                <a:r>
                  <a:rPr lang="en-US" spc="-10" dirty="0">
                    <a:solidFill>
                      <a:schemeClr val="tx1"/>
                    </a:solidFill>
                  </a:rPr>
                  <a:t>le</a:t>
                </a:r>
                <a:r>
                  <a:rPr lang="en-US" spc="-5" dirty="0">
                    <a:solidFill>
                      <a:schemeClr val="tx1"/>
                    </a:solidFill>
                  </a:rPr>
                  <a:t>t</a:t>
                </a:r>
                <a:r>
                  <a:rPr lang="en-US" spc="25" dirty="0">
                    <a:solidFill>
                      <a:schemeClr val="tx1"/>
                    </a:solidFill>
                  </a:rPr>
                  <a:t> </a:t>
                </a:r>
                <a:r>
                  <a:rPr lang="en-US" i="1" spc="-20" dirty="0" err="1">
                    <a:solidFill>
                      <a:schemeClr val="tx1"/>
                    </a:solidFill>
                  </a:rPr>
                  <a:t>y</a:t>
                </a:r>
                <a:r>
                  <a:rPr lang="en-US" i="1" baseline="-25000" dirty="0" err="1">
                    <a:solidFill>
                      <a:schemeClr val="tx1"/>
                    </a:solidFill>
                  </a:rPr>
                  <a:t>i</a:t>
                </a:r>
                <a:r>
                  <a:rPr lang="en-US" i="1" baseline="-11111" dirty="0">
                    <a:solidFill>
                      <a:schemeClr val="tx1"/>
                    </a:solidFill>
                  </a:rPr>
                  <a:t> </a:t>
                </a:r>
                <a:r>
                  <a:rPr lang="en-US" i="1" spc="-60" baseline="-11111" dirty="0">
                    <a:solidFill>
                      <a:schemeClr val="tx1"/>
                    </a:solidFill>
                  </a:rPr>
                  <a:t> </a:t>
                </a:r>
                <a:r>
                  <a:rPr lang="en-US" spc="-10" dirty="0">
                    <a:solidFill>
                      <a:schemeClr val="tx1"/>
                    </a:solidFill>
                  </a:rPr>
                  <a:t>b</a:t>
                </a:r>
                <a:r>
                  <a:rPr lang="en-US" spc="-5" dirty="0">
                    <a:solidFill>
                      <a:schemeClr val="tx1"/>
                    </a:solidFill>
                  </a:rPr>
                  <a:t>e</a:t>
                </a:r>
                <a:r>
                  <a:rPr lang="en-US" spc="-35"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10" dirty="0">
                    <a:solidFill>
                      <a:schemeClr val="tx1"/>
                    </a:solidFill>
                  </a:rPr>
                  <a:t>heigh</a:t>
                </a:r>
                <a:r>
                  <a:rPr lang="en-US" spc="-5" dirty="0">
                    <a:solidFill>
                      <a:schemeClr val="tx1"/>
                    </a:solidFill>
                  </a:rPr>
                  <a:t>t</a:t>
                </a:r>
                <a:r>
                  <a:rPr lang="en-US" spc="-35" dirty="0">
                    <a:solidFill>
                      <a:schemeClr val="tx1"/>
                    </a:solidFill>
                  </a:rPr>
                  <a:t> </a:t>
                </a:r>
                <a:r>
                  <a:rPr lang="en-US" spc="-10" dirty="0">
                    <a:solidFill>
                      <a:schemeClr val="tx1"/>
                    </a:solidFill>
                  </a:rPr>
                  <a:t>o</a:t>
                </a:r>
                <a:r>
                  <a:rPr lang="en-US" spc="-5" dirty="0">
                    <a:solidFill>
                      <a:schemeClr val="tx1"/>
                    </a:solidFill>
                  </a:rPr>
                  <a:t>f</a:t>
                </a:r>
                <a:r>
                  <a:rPr lang="en-US" spc="-40" dirty="0">
                    <a:solidFill>
                      <a:schemeClr val="tx1"/>
                    </a:solidFill>
                  </a:rPr>
                  <a:t> </a:t>
                </a:r>
                <a:r>
                  <a:rPr lang="en-US" spc="-10" dirty="0">
                    <a:solidFill>
                      <a:schemeClr val="tx1"/>
                    </a:solidFill>
                  </a:rPr>
                  <a:t>th</a:t>
                </a:r>
                <a:r>
                  <a:rPr lang="en-US" spc="-5" dirty="0">
                    <a:solidFill>
                      <a:schemeClr val="tx1"/>
                    </a:solidFill>
                  </a:rPr>
                  <a:t>e</a:t>
                </a:r>
                <a:r>
                  <a:rPr lang="en-US" spc="-45" dirty="0">
                    <a:solidFill>
                      <a:schemeClr val="tx1"/>
                    </a:solidFill>
                  </a:rPr>
                  <a:t> </a:t>
                </a:r>
                <a:r>
                  <a:rPr lang="en-US" i="1" spc="-5" dirty="0" err="1">
                    <a:solidFill>
                      <a:schemeClr val="tx1"/>
                    </a:solidFill>
                  </a:rPr>
                  <a:t>i</a:t>
                </a:r>
                <a:r>
                  <a:rPr lang="en-US" spc="-40" dirty="0" err="1">
                    <a:solidFill>
                      <a:schemeClr val="tx1"/>
                    </a:solidFill>
                  </a:rPr>
                  <a:t>th</a:t>
                </a:r>
                <a:r>
                  <a:rPr lang="en-US" spc="-40" dirty="0">
                    <a:solidFill>
                      <a:schemeClr val="tx1"/>
                    </a:solidFill>
                  </a:rPr>
                  <a:t> </a:t>
                </a:r>
                <a:r>
                  <a:rPr lang="en-US" spc="-5" dirty="0">
                    <a:solidFill>
                      <a:schemeClr val="tx1"/>
                    </a:solidFill>
                  </a:rPr>
                  <a:t>layer.</a:t>
                </a:r>
                <a:r>
                  <a:rPr lang="en-US" spc="-35" dirty="0">
                    <a:solidFill>
                      <a:schemeClr val="tx1"/>
                    </a:solidFill>
                  </a:rPr>
                  <a:t> </a:t>
                </a:r>
                <a:r>
                  <a:rPr lang="en-US" spc="-15" dirty="0">
                    <a:solidFill>
                      <a:schemeClr val="tx1"/>
                    </a:solidFill>
                  </a:rPr>
                  <a:t>T</a:t>
                </a:r>
                <a:r>
                  <a:rPr lang="en-US" spc="-5" dirty="0">
                    <a:solidFill>
                      <a:schemeClr val="tx1"/>
                    </a:solidFill>
                  </a:rPr>
                  <a:t>he</a:t>
                </a:r>
                <a:r>
                  <a:rPr lang="en-US" spc="-35" dirty="0">
                    <a:solidFill>
                      <a:schemeClr val="tx1"/>
                    </a:solidFill>
                  </a:rPr>
                  <a:t> </a:t>
                </a:r>
                <a:r>
                  <a:rPr lang="en-US" spc="-10" dirty="0">
                    <a:solidFill>
                      <a:schemeClr val="tx1"/>
                    </a:solidFill>
                  </a:rPr>
                  <a:t>work</a:t>
                </a:r>
                <a:r>
                  <a:rPr lang="en-US" spc="-5" dirty="0">
                    <a:solidFill>
                      <a:schemeClr val="tx1"/>
                    </a:solidFill>
                  </a:rPr>
                  <a:t> </a:t>
                </a:r>
                <a:r>
                  <a:rPr lang="en-US" spc="-10" dirty="0">
                    <a:solidFill>
                      <a:schemeClr val="tx1"/>
                    </a:solidFill>
                  </a:rPr>
                  <a:t>performe</a:t>
                </a:r>
                <a:r>
                  <a:rPr lang="en-US" spc="-5" dirty="0">
                    <a:solidFill>
                      <a:schemeClr val="tx1"/>
                    </a:solidFill>
                  </a:rPr>
                  <a:t>d </a:t>
                </a:r>
                <a:r>
                  <a:rPr lang="en-US" spc="-10" dirty="0">
                    <a:solidFill>
                      <a:schemeClr val="tx1"/>
                    </a:solidFill>
                  </a:rPr>
                  <a:t>o</a:t>
                </a:r>
                <a:r>
                  <a:rPr lang="en-US" spc="-5" dirty="0">
                    <a:solidFill>
                      <a:schemeClr val="tx1"/>
                    </a:solidFill>
                  </a:rPr>
                  <a:t>n</a:t>
                </a:r>
                <a:r>
                  <a:rPr lang="en-US" spc="-10" dirty="0">
                    <a:solidFill>
                      <a:schemeClr val="tx1"/>
                    </a:solidFill>
                  </a:rPr>
                  <a:t> </a:t>
                </a:r>
                <a:r>
                  <a:rPr lang="en-US" i="1" spc="-5" dirty="0" err="1">
                    <a:solidFill>
                      <a:schemeClr val="tx1"/>
                    </a:solidFill>
                  </a:rPr>
                  <a:t>i</a:t>
                </a:r>
                <a:r>
                  <a:rPr lang="en-US" spc="-5" dirty="0" err="1">
                    <a:solidFill>
                      <a:schemeClr val="tx1"/>
                    </a:solidFill>
                  </a:rPr>
                  <a:t>th</a:t>
                </a:r>
                <a:r>
                  <a:rPr lang="en-US" spc="-5" dirty="0">
                    <a:solidFill>
                      <a:schemeClr val="tx1"/>
                    </a:solidFill>
                  </a:rPr>
                  <a:t> layer</a:t>
                </a:r>
                <a:r>
                  <a:rPr lang="en-US" dirty="0">
                    <a:solidFill>
                      <a:schemeClr val="tx1"/>
                    </a:solidFill>
                  </a:rPr>
                  <a:t> </a:t>
                </a:r>
                <a:r>
                  <a:rPr lang="en-US" spc="-5" dirty="0">
                    <a:solidFill>
                      <a:schemeClr val="tx1"/>
                    </a:solidFill>
                  </a:rPr>
                  <a:t>is about</a:t>
                </a:r>
                <a:r>
                  <a:rPr lang="en-US" spc="55" dirty="0">
                    <a:solidFill>
                      <a:schemeClr val="tx1"/>
                    </a:solidFill>
                  </a:rPr>
                  <a:t> </a:t>
                </a:r>
                <a:r>
                  <a:rPr lang="en-US" i="1" spc="65" dirty="0">
                    <a:solidFill>
                      <a:schemeClr val="tx1"/>
                    </a:solidFill>
                  </a:rPr>
                  <a:t>L</a:t>
                </a:r>
                <a:r>
                  <a:rPr lang="en-US" spc="50" dirty="0">
                    <a:solidFill>
                      <a:schemeClr val="tx1"/>
                    </a:solidFill>
                  </a:rPr>
                  <a:t>(</a:t>
                </a:r>
                <a:r>
                  <a:rPr lang="en-US" i="1" spc="-20" dirty="0" err="1">
                    <a:solidFill>
                      <a:schemeClr val="tx1"/>
                    </a:solidFill>
                  </a:rPr>
                  <a:t>y</a:t>
                </a:r>
                <a:r>
                  <a:rPr lang="en-US" i="1" baseline="-25000" dirty="0" err="1">
                    <a:solidFill>
                      <a:schemeClr val="tx1"/>
                    </a:solidFill>
                  </a:rPr>
                  <a:t>i</a:t>
                </a:r>
                <a:r>
                  <a:rPr lang="en-US" i="1" spc="-97" baseline="-11111" dirty="0">
                    <a:solidFill>
                      <a:schemeClr val="tx1"/>
                    </a:solidFill>
                  </a:rPr>
                  <a:t> </a:t>
                </a:r>
                <a:r>
                  <a:rPr lang="en-US" spc="-5" dirty="0">
                    <a:solidFill>
                      <a:schemeClr val="tx1"/>
                    </a:solidFill>
                  </a:rPr>
                  <a:t>)</a:t>
                </a:r>
                <a:r>
                  <a:rPr lang="en-US" spc="-85" dirty="0">
                    <a:solidFill>
                      <a:schemeClr val="tx1"/>
                    </a:solidFill>
                  </a:rPr>
                  <a:t> </a:t>
                </a:r>
                <a:r>
                  <a:rPr lang="en-US" i="1" spc="-180" dirty="0">
                    <a:solidFill>
                      <a:schemeClr val="tx1"/>
                    </a:solidFill>
                    <a:ea typeface="Cambria Math" panose="02040503050406030204" pitchFamily="18" charset="0"/>
                  </a:rPr>
                  <a:t>∆ </a:t>
                </a:r>
                <a:r>
                  <a:rPr lang="en-US" i="1" spc="45" dirty="0">
                    <a:solidFill>
                      <a:schemeClr val="tx1"/>
                    </a:solidFill>
                  </a:rPr>
                  <a:t>y.  </a:t>
                </a:r>
                <a:r>
                  <a:rPr lang="en-US" spc="45" dirty="0">
                    <a:solidFill>
                      <a:schemeClr val="tx1"/>
                    </a:solidFill>
                  </a:rPr>
                  <a:t>Thus</a:t>
                </a:r>
                <a:r>
                  <a:rPr lang="en-US" spc="-5" dirty="0">
                    <a:solidFill>
                      <a:schemeClr val="tx1"/>
                    </a:solidFill>
                  </a:rPr>
                  <a:t>, </a:t>
                </a:r>
                <a14:m>
                  <m:oMath xmlns:m="http://schemas.openxmlformats.org/officeDocument/2006/math">
                    <m:r>
                      <a:rPr lang="en-US" b="0" i="0" spc="-10" smtClean="0">
                        <a:solidFill>
                          <a:schemeClr val="tx1"/>
                        </a:solidFill>
                        <a:latin typeface="Cambria Math" panose="02040503050406030204" pitchFamily="18" charset="0"/>
                      </a:rPr>
                      <m:t> </m:t>
                    </m:r>
                    <m:r>
                      <a:rPr lang="en-US" b="0" i="1" spc="-10" smtClean="0">
                        <a:solidFill>
                          <a:schemeClr val="tx1"/>
                        </a:solidFill>
                        <a:latin typeface="Cambria Math" panose="02040503050406030204" pitchFamily="18" charset="0"/>
                      </a:rPr>
                      <m:t>𝑊</m:t>
                    </m:r>
                    <m:r>
                      <a:rPr lang="en-US" b="0" i="1" spc="-10" smtClean="0">
                        <a:solidFill>
                          <a:schemeClr val="tx1"/>
                        </a:solidFill>
                        <a:latin typeface="Cambria Math" panose="02040503050406030204" pitchFamily="18" charset="0"/>
                      </a:rPr>
                      <m:t>=</m:t>
                    </m:r>
                    <m:nary>
                      <m:naryPr>
                        <m:chr m:val="∑"/>
                        <m:ctrlPr>
                          <a:rPr lang="en-US" b="0" i="1" spc="-10" smtClean="0">
                            <a:solidFill>
                              <a:schemeClr val="tx1"/>
                            </a:solidFill>
                            <a:latin typeface="Cambria Math" panose="02040503050406030204" pitchFamily="18" charset="0"/>
                          </a:rPr>
                        </m:ctrlPr>
                      </m:naryPr>
                      <m:sub>
                        <m:r>
                          <m:rPr>
                            <m:brk m:alnAt="23"/>
                          </m:rPr>
                          <a:rPr lang="en-US" b="0" i="1" spc="-10" smtClean="0">
                            <a:solidFill>
                              <a:schemeClr val="tx1"/>
                            </a:solidFill>
                            <a:latin typeface="Cambria Math" panose="02040503050406030204" pitchFamily="18" charset="0"/>
                          </a:rPr>
                          <m:t>𝑖</m:t>
                        </m:r>
                        <m:r>
                          <a:rPr lang="en-US" b="0" i="1" spc="-10" smtClean="0">
                            <a:solidFill>
                              <a:schemeClr val="tx1"/>
                            </a:solidFill>
                            <a:latin typeface="Cambria Math" panose="02040503050406030204" pitchFamily="18" charset="0"/>
                          </a:rPr>
                          <m:t>=1</m:t>
                        </m:r>
                      </m:sub>
                      <m:sup>
                        <m:r>
                          <a:rPr lang="en-US" b="0" i="1" spc="-10" smtClean="0">
                            <a:solidFill>
                              <a:schemeClr val="tx1"/>
                            </a:solidFill>
                            <a:latin typeface="Cambria Math" panose="02040503050406030204" pitchFamily="18" charset="0"/>
                          </a:rPr>
                          <m:t>𝑁</m:t>
                        </m:r>
                      </m:sup>
                      <m:e>
                        <m:r>
                          <a:rPr lang="en-US" b="0" i="1" spc="-10" smtClean="0">
                            <a:solidFill>
                              <a:schemeClr val="tx1"/>
                            </a:solidFill>
                            <a:latin typeface="Cambria Math" panose="02040503050406030204" pitchFamily="18" charset="0"/>
                          </a:rPr>
                          <m:t>𝐿</m:t>
                        </m:r>
                        <m:r>
                          <a:rPr lang="en-US" b="0" i="1" spc="-10" smtClean="0">
                            <a:solidFill>
                              <a:schemeClr val="tx1"/>
                            </a:solidFill>
                            <a:latin typeface="Cambria Math" panose="02040503050406030204" pitchFamily="18" charset="0"/>
                          </a:rPr>
                          <m:t>(</m:t>
                        </m:r>
                        <m:sSub>
                          <m:sSubPr>
                            <m:ctrlPr>
                              <a:rPr lang="en-US" b="0" i="1" spc="-10" smtClean="0">
                                <a:solidFill>
                                  <a:schemeClr val="tx1"/>
                                </a:solidFill>
                                <a:latin typeface="Cambria Math" panose="02040503050406030204" pitchFamily="18" charset="0"/>
                              </a:rPr>
                            </m:ctrlPr>
                          </m:sSubPr>
                          <m:e>
                            <m:r>
                              <a:rPr lang="en-US" b="0" i="1" spc="-10" smtClean="0">
                                <a:solidFill>
                                  <a:schemeClr val="tx1"/>
                                </a:solidFill>
                                <a:latin typeface="Cambria Math" panose="02040503050406030204" pitchFamily="18" charset="0"/>
                              </a:rPr>
                              <m:t>𝑦</m:t>
                            </m:r>
                          </m:e>
                          <m:sub>
                            <m:r>
                              <a:rPr lang="en-US" b="0" i="1" spc="-10" smtClean="0">
                                <a:solidFill>
                                  <a:schemeClr val="tx1"/>
                                </a:solidFill>
                                <a:latin typeface="Cambria Math" panose="02040503050406030204" pitchFamily="18" charset="0"/>
                              </a:rPr>
                              <m:t>𝑖</m:t>
                            </m:r>
                          </m:sub>
                        </m:sSub>
                        <m:r>
                          <a:rPr lang="en-US" b="0" i="1" spc="-10" smtClean="0">
                            <a:solidFill>
                              <a:schemeClr val="tx1"/>
                            </a:solidFill>
                            <a:latin typeface="Cambria Math" panose="02040503050406030204" pitchFamily="18" charset="0"/>
                          </a:rPr>
                          <m:t>)</m:t>
                        </m:r>
                        <m:r>
                          <a:rPr lang="en-US" b="0" i="1" spc="-10" smtClean="0">
                            <a:solidFill>
                              <a:schemeClr val="tx1"/>
                            </a:solidFill>
                            <a:latin typeface="Cambria Math" panose="02040503050406030204" pitchFamily="18" charset="0"/>
                            <a:ea typeface="Cambria Math" panose="02040503050406030204" pitchFamily="18" charset="0"/>
                          </a:rPr>
                          <m:t>∆</m:t>
                        </m:r>
                        <m:r>
                          <a:rPr lang="en-US" b="0" i="1" spc="-10" smtClean="0">
                            <a:solidFill>
                              <a:schemeClr val="tx1"/>
                            </a:solidFill>
                            <a:latin typeface="Cambria Math" panose="02040503050406030204" pitchFamily="18" charset="0"/>
                            <a:ea typeface="Cambria Math" panose="02040503050406030204" pitchFamily="18" charset="0"/>
                          </a:rPr>
                          <m:t>𝑦</m:t>
                        </m:r>
                      </m:e>
                    </m:nary>
                  </m:oMath>
                </a14:m>
                <a:r>
                  <a:rPr lang="en-US" dirty="0">
                    <a:solidFill>
                      <a:schemeClr val="tx1"/>
                    </a:solidFill>
                  </a:rPr>
                  <a:t>.</a:t>
                </a:r>
                <a:r>
                  <a:rPr lang="en-US" spc="-10" dirty="0">
                    <a:solidFill>
                      <a:schemeClr val="tx1"/>
                    </a:solidFill>
                  </a:rPr>
                  <a:t> Since thi</a:t>
                </a:r>
                <a:r>
                  <a:rPr lang="en-US" spc="-5" dirty="0">
                    <a:solidFill>
                      <a:schemeClr val="tx1"/>
                    </a:solidFill>
                  </a:rPr>
                  <a:t>s </a:t>
                </a:r>
                <a:r>
                  <a:rPr lang="en-US" spc="-10" dirty="0">
                    <a:solidFill>
                      <a:schemeClr val="tx1"/>
                    </a:solidFill>
                  </a:rPr>
                  <a:t>sum</a:t>
                </a:r>
                <a:r>
                  <a:rPr lang="en-US" spc="-5" dirty="0">
                    <a:solidFill>
                      <a:schemeClr val="tx1"/>
                    </a:solidFill>
                  </a:rPr>
                  <a:t> </a:t>
                </a:r>
                <a:r>
                  <a:rPr lang="en-US" spc="-10" dirty="0">
                    <a:solidFill>
                      <a:schemeClr val="tx1"/>
                    </a:solidFill>
                  </a:rPr>
                  <a:t>approache</a:t>
                </a:r>
                <a:r>
                  <a:rPr lang="en-US" spc="-5" dirty="0">
                    <a:solidFill>
                      <a:schemeClr val="tx1"/>
                    </a:solidFill>
                  </a:rPr>
                  <a:t>s</a:t>
                </a:r>
                <a:r>
                  <a:rPr lang="en-US" dirty="0">
                    <a:solidFill>
                      <a:schemeClr val="tx1"/>
                    </a:solidFill>
                  </a:rPr>
                  <a:t> </a:t>
                </a:r>
                <a:r>
                  <a:rPr lang="en-US" spc="-10" dirty="0">
                    <a:solidFill>
                      <a:schemeClr val="tx1"/>
                    </a:solidFill>
                  </a:rPr>
                  <a:t>th</a:t>
                </a:r>
                <a:r>
                  <a:rPr lang="en-US" spc="-5" dirty="0">
                    <a:solidFill>
                      <a:schemeClr val="tx1"/>
                    </a:solidFill>
                  </a:rPr>
                  <a:t>e i</a:t>
                </a:r>
                <a:r>
                  <a:rPr lang="en-US" spc="-10" dirty="0">
                    <a:solidFill>
                      <a:schemeClr val="tx1"/>
                    </a:solidFill>
                  </a:rPr>
                  <a:t>ntegra</a:t>
                </a:r>
                <a:r>
                  <a:rPr lang="en-US" spc="-5" dirty="0">
                    <a:solidFill>
                      <a:schemeClr val="tx1"/>
                    </a:solidFill>
                  </a:rPr>
                  <a:t>l</a:t>
                </a:r>
                <a:r>
                  <a:rPr lang="en-US" dirty="0">
                    <a:solidFill>
                      <a:schemeClr val="tx1"/>
                    </a:solidFill>
                  </a:rPr>
                  <a:t> </a:t>
                </a:r>
                <a:r>
                  <a:rPr lang="en-US" spc="-10" dirty="0">
                    <a:solidFill>
                      <a:schemeClr val="tx1"/>
                    </a:solidFill>
                  </a:rPr>
                  <a:t>o</a:t>
                </a:r>
                <a:r>
                  <a:rPr lang="en-US" spc="-5" dirty="0">
                    <a:solidFill>
                      <a:schemeClr val="tx1"/>
                    </a:solidFill>
                  </a:rPr>
                  <a:t>f</a:t>
                </a:r>
                <a:r>
                  <a:rPr lang="en-US" spc="50" dirty="0">
                    <a:solidFill>
                      <a:schemeClr val="tx1"/>
                    </a:solidFill>
                  </a:rPr>
                  <a:t> </a:t>
                </a:r>
                <a:r>
                  <a:rPr lang="en-US" i="1" spc="65" dirty="0">
                    <a:solidFill>
                      <a:schemeClr val="tx1"/>
                    </a:solidFill>
                  </a:rPr>
                  <a:t>L</a:t>
                </a:r>
                <a:r>
                  <a:rPr lang="en-US" spc="50" dirty="0">
                    <a:solidFill>
                      <a:schemeClr val="tx1"/>
                    </a:solidFill>
                  </a:rPr>
                  <a:t>(</a:t>
                </a:r>
                <a:r>
                  <a:rPr lang="en-US" i="1" spc="45" dirty="0">
                    <a:solidFill>
                      <a:schemeClr val="tx1"/>
                    </a:solidFill>
                  </a:rPr>
                  <a:t>y</a:t>
                </a:r>
                <a:r>
                  <a:rPr lang="en-US" spc="-5" dirty="0">
                    <a:solidFill>
                      <a:schemeClr val="tx1"/>
                    </a:solidFill>
                  </a:rPr>
                  <a:t>) </a:t>
                </a:r>
                <a:r>
                  <a:rPr lang="en-US" spc="-10" dirty="0">
                    <a:solidFill>
                      <a:schemeClr val="tx1"/>
                    </a:solidFill>
                  </a:rPr>
                  <a:t>a</a:t>
                </a:r>
                <a:r>
                  <a:rPr lang="en-US" spc="-5" dirty="0">
                    <a:solidFill>
                      <a:schemeClr val="tx1"/>
                    </a:solidFill>
                  </a:rPr>
                  <a:t>s</a:t>
                </a:r>
                <a:r>
                  <a:rPr lang="en-US" spc="65" dirty="0">
                    <a:solidFill>
                      <a:schemeClr val="tx1"/>
                    </a:solidFill>
                  </a:rPr>
                  <a:t> </a:t>
                </a:r>
                <a:r>
                  <a:rPr lang="en-US" i="1" spc="-10" dirty="0">
                    <a:solidFill>
                      <a:schemeClr val="tx1"/>
                    </a:solidFill>
                  </a:rPr>
                  <a:t>N</a:t>
                </a:r>
                <a:r>
                  <a:rPr lang="en-US" i="1" dirty="0">
                    <a:solidFill>
                      <a:schemeClr val="tx1"/>
                    </a:solidFill>
                  </a:rPr>
                  <a:t> </a:t>
                </a:r>
                <a:r>
                  <a:rPr lang="en-US" i="1" spc="-110" dirty="0">
                    <a:solidFill>
                      <a:schemeClr val="tx1"/>
                    </a:solidFill>
                  </a:rPr>
                  <a:t> </a:t>
                </a:r>
                <a:r>
                  <a:rPr lang="en-US" spc="385" dirty="0">
                    <a:solidFill>
                      <a:schemeClr val="tx1"/>
                    </a:solidFill>
                  </a:rPr>
                  <a:t>→</a:t>
                </a:r>
                <a:r>
                  <a:rPr lang="en-US" spc="110" dirty="0">
                    <a:solidFill>
                      <a:schemeClr val="tx1"/>
                    </a:solidFill>
                  </a:rPr>
                  <a:t>∞</a:t>
                </a:r>
                <a:r>
                  <a:rPr lang="en-US" spc="-70" dirty="0">
                    <a:solidFill>
                      <a:schemeClr val="tx1"/>
                    </a:solidFill>
                  </a:rPr>
                  <a:t> </a:t>
                </a:r>
                <a:r>
                  <a:rPr lang="en-US" spc="-5" dirty="0">
                    <a:solidFill>
                      <a:schemeClr val="tx1"/>
                    </a:solidFill>
                  </a:rPr>
                  <a:t>(i.e., </a:t>
                </a:r>
                <a:r>
                  <a:rPr lang="en-US" i="1" spc="-180" dirty="0">
                    <a:solidFill>
                      <a:schemeClr val="tx1"/>
                    </a:solidFill>
                    <a:ea typeface="Cambria Math" panose="02040503050406030204" pitchFamily="18" charset="0"/>
                  </a:rPr>
                  <a:t>∆ </a:t>
                </a:r>
                <a:r>
                  <a:rPr lang="en-US" i="1" spc="-5" dirty="0">
                    <a:solidFill>
                      <a:schemeClr val="tx1"/>
                    </a:solidFill>
                  </a:rPr>
                  <a:t>y</a:t>
                </a:r>
                <a:r>
                  <a:rPr lang="en-US" i="1" spc="75" dirty="0">
                    <a:solidFill>
                      <a:schemeClr val="tx1"/>
                    </a:solidFill>
                  </a:rPr>
                  <a:t> </a:t>
                </a:r>
                <a:r>
                  <a:rPr lang="en-US" spc="150"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 </a:t>
                </a:r>
                <a:endParaRPr lang="en-US" dirty="0">
                  <a:solidFill>
                    <a:schemeClr val="tx1"/>
                  </a:solidFill>
                </a:endParaRPr>
              </a:p>
              <a:p>
                <a:pPr marL="0" marR="5080" indent="0">
                  <a:lnSpc>
                    <a:spcPct val="100000"/>
                  </a:lnSpc>
                  <a:spcBef>
                    <a:spcPts val="35"/>
                  </a:spcBef>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𝑊</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5</m:t>
                          </m:r>
                        </m:sub>
                        <m:sup>
                          <m:r>
                            <a:rPr lang="en-US" b="0" i="1" smtClean="0">
                              <a:solidFill>
                                <a:schemeClr val="tx1"/>
                              </a:solidFill>
                              <a:latin typeface="Cambria Math" panose="02040503050406030204" pitchFamily="18" charset="0"/>
                            </a:rPr>
                            <m:t>5</m:t>
                          </m:r>
                        </m:sup>
                        <m:e>
                          <m:r>
                            <a:rPr lang="en-US" b="0" i="1" smtClean="0">
                              <a:solidFill>
                                <a:schemeClr val="tx1"/>
                              </a:solidFill>
                              <a:latin typeface="Cambria Math" panose="02040503050406030204" pitchFamily="18" charset="0"/>
                            </a:rPr>
                            <m:t>𝐿</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e>
                      </m:nary>
                      <m:r>
                        <a:rPr lang="en-US" b="0" i="1" smtClean="0">
                          <a:solidFill>
                            <a:schemeClr val="tx1"/>
                          </a:solidFill>
                          <a:latin typeface="Cambria Math" panose="02040503050406030204" pitchFamily="18" charset="0"/>
                        </a:rPr>
                        <m:t>𝑑𝑦</m:t>
                      </m:r>
                      <m:r>
                        <a:rPr lang="en-US" b="0" i="1" smtClean="0">
                          <a:solidFill>
                            <a:schemeClr val="tx1"/>
                          </a:solidFill>
                          <a:latin typeface="Cambria Math" panose="02040503050406030204" pitchFamily="18" charset="0"/>
                        </a:rPr>
                        <m:t>=</m:t>
                      </m:r>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5</m:t>
                          </m:r>
                        </m:sub>
                        <m:sup>
                          <m:r>
                            <a:rPr lang="en-US" b="0" i="1" smtClean="0">
                              <a:solidFill>
                                <a:schemeClr val="tx1"/>
                              </a:solidFill>
                              <a:latin typeface="Cambria Math" panose="02040503050406030204" pitchFamily="18" charset="0"/>
                            </a:rPr>
                            <m:t>5</m:t>
                          </m:r>
                        </m:sup>
                        <m:e>
                          <m:r>
                            <m:rPr>
                              <m:nor/>
                            </m:rPr>
                            <a:rPr lang="es-ES" spc="-10" dirty="0">
                              <a:solidFill>
                                <a:schemeClr val="tx1"/>
                              </a:solidFill>
                            </a:rPr>
                            <m:t>9800</m:t>
                          </m:r>
                          <m:r>
                            <m:rPr>
                              <m:nor/>
                            </m:rPr>
                            <a:rPr lang="es-ES" i="1" spc="-75" dirty="0">
                              <a:solidFill>
                                <a:schemeClr val="tx1"/>
                              </a:solidFill>
                            </a:rPr>
                            <m:t>π</m:t>
                          </m:r>
                          <m:r>
                            <m:rPr>
                              <m:nor/>
                            </m:rPr>
                            <a:rPr lang="es-ES" i="1" spc="-180" dirty="0">
                              <a:solidFill>
                                <a:schemeClr val="tx1"/>
                              </a:solidFill>
                            </a:rPr>
                            <m:t> </m:t>
                          </m:r>
                          <m:r>
                            <m:rPr>
                              <m:nor/>
                            </m:rPr>
                            <a:rPr lang="es-ES" spc="-10" dirty="0">
                              <a:solidFill>
                                <a:schemeClr val="tx1"/>
                              </a:solidFill>
                            </a:rPr>
                            <m:t>(15</m:t>
                          </m:r>
                          <m:r>
                            <m:rPr>
                              <m:nor/>
                            </m:rPr>
                            <a:rPr lang="es-ES" spc="-5" dirty="0">
                              <a:solidFill>
                                <a:schemeClr val="tx1"/>
                              </a:solidFill>
                            </a:rPr>
                            <m:t>0</m:t>
                          </m:r>
                          <m:r>
                            <m:rPr>
                              <m:nor/>
                            </m:rPr>
                            <a:rPr lang="es-ES" spc="-30" dirty="0">
                              <a:solidFill>
                                <a:schemeClr val="tx1"/>
                              </a:solidFill>
                            </a:rPr>
                            <m:t> </m:t>
                          </m:r>
                          <m:r>
                            <m:rPr>
                              <m:nor/>
                            </m:rPr>
                            <a:rPr lang="es-ES" spc="-185" dirty="0">
                              <a:solidFill>
                                <a:schemeClr val="tx1"/>
                              </a:solidFill>
                            </a:rPr>
                            <m:t>−</m:t>
                          </m:r>
                          <m:r>
                            <m:rPr>
                              <m:nor/>
                            </m:rPr>
                            <a:rPr lang="es-ES" spc="-95" dirty="0">
                              <a:solidFill>
                                <a:schemeClr val="tx1"/>
                              </a:solidFill>
                            </a:rPr>
                            <m:t> </m:t>
                          </m:r>
                          <m:r>
                            <m:rPr>
                              <m:nor/>
                            </m:rPr>
                            <a:rPr lang="es-ES" spc="-10" dirty="0">
                              <a:solidFill>
                                <a:schemeClr val="tx1"/>
                              </a:solidFill>
                            </a:rPr>
                            <m:t>2</m:t>
                          </m:r>
                          <m:r>
                            <m:rPr>
                              <m:nor/>
                            </m:rPr>
                            <a:rPr lang="es-ES" spc="50" dirty="0">
                              <a:solidFill>
                                <a:schemeClr val="tx1"/>
                              </a:solidFill>
                            </a:rPr>
                            <m:t>5</m:t>
                          </m:r>
                          <m:r>
                            <m:rPr>
                              <m:nor/>
                            </m:rPr>
                            <a:rPr lang="es-ES" i="1" spc="-5" dirty="0">
                              <a:solidFill>
                                <a:schemeClr val="tx1"/>
                              </a:solidFill>
                            </a:rPr>
                            <m:t>y</m:t>
                          </m:r>
                          <m:r>
                            <m:rPr>
                              <m:nor/>
                            </m:rPr>
                            <a:rPr lang="es-ES" i="1" spc="20" dirty="0">
                              <a:solidFill>
                                <a:schemeClr val="tx1"/>
                              </a:solidFill>
                            </a:rPr>
                            <m:t> </m:t>
                          </m:r>
                          <m:r>
                            <m:rPr>
                              <m:nor/>
                            </m:rPr>
                            <a:rPr lang="es-ES" spc="-185" dirty="0">
                              <a:solidFill>
                                <a:schemeClr val="tx1"/>
                              </a:solidFill>
                            </a:rPr>
                            <m:t>−</m:t>
                          </m:r>
                          <m:r>
                            <m:rPr>
                              <m:nor/>
                            </m:rPr>
                            <a:rPr lang="es-ES" spc="-95" dirty="0">
                              <a:solidFill>
                                <a:schemeClr val="tx1"/>
                              </a:solidFill>
                            </a:rPr>
                            <m:t> </m:t>
                          </m:r>
                          <m:r>
                            <m:rPr>
                              <m:nor/>
                            </m:rPr>
                            <a:rPr lang="es-ES" spc="50" dirty="0">
                              <a:solidFill>
                                <a:schemeClr val="tx1"/>
                              </a:solidFill>
                            </a:rPr>
                            <m:t>6</m:t>
                          </m:r>
                          <m:r>
                            <m:rPr>
                              <m:nor/>
                            </m:rPr>
                            <a:rPr lang="es-ES" i="1" spc="45" dirty="0">
                              <a:solidFill>
                                <a:schemeClr val="tx1"/>
                              </a:solidFill>
                            </a:rPr>
                            <m:t>y</m:t>
                          </m:r>
                          <m:r>
                            <m:rPr>
                              <m:nor/>
                            </m:rPr>
                            <a:rPr lang="es-ES" baseline="25925" dirty="0">
                              <a:solidFill>
                                <a:schemeClr val="tx1"/>
                              </a:solidFill>
                            </a:rPr>
                            <m:t>2</m:t>
                          </m:r>
                          <m:r>
                            <m:rPr>
                              <m:nor/>
                            </m:rPr>
                            <a:rPr lang="es-ES" spc="127" baseline="25925" dirty="0">
                              <a:solidFill>
                                <a:schemeClr val="tx1"/>
                              </a:solidFill>
                            </a:rPr>
                            <m:t> </m:t>
                          </m:r>
                          <m:r>
                            <m:rPr>
                              <m:nor/>
                            </m:rPr>
                            <a:rPr lang="es-ES" spc="-25" dirty="0">
                              <a:solidFill>
                                <a:schemeClr val="tx1"/>
                              </a:solidFill>
                            </a:rPr>
                            <m:t>+</m:t>
                          </m:r>
                          <m:r>
                            <m:rPr>
                              <m:nor/>
                            </m:rPr>
                            <a:rPr lang="es-ES" spc="-35" dirty="0">
                              <a:solidFill>
                                <a:schemeClr val="tx1"/>
                              </a:solidFill>
                            </a:rPr>
                            <m:t> </m:t>
                          </m:r>
                          <m:r>
                            <m:rPr>
                              <m:nor/>
                            </m:rPr>
                            <a:rPr lang="es-ES" i="1" spc="45" dirty="0">
                              <a:solidFill>
                                <a:schemeClr val="tx1"/>
                              </a:solidFill>
                            </a:rPr>
                            <m:t>y</m:t>
                          </m:r>
                          <m:r>
                            <m:rPr>
                              <m:nor/>
                            </m:rPr>
                            <a:rPr lang="es-ES" spc="75" baseline="25925" dirty="0">
                              <a:solidFill>
                                <a:schemeClr val="tx1"/>
                              </a:solidFill>
                            </a:rPr>
                            <m:t>3</m:t>
                          </m:r>
                          <m:r>
                            <m:rPr>
                              <m:nor/>
                            </m:rPr>
                            <a:rPr lang="es-ES" spc="-5" dirty="0">
                              <a:solidFill>
                                <a:schemeClr val="tx1"/>
                              </a:solidFill>
                            </a:rPr>
                            <m:t>)</m:t>
                          </m:r>
                        </m:e>
                      </m:nary>
                      <m:r>
                        <a:rPr lang="en-US" b="0" i="1" smtClean="0">
                          <a:solidFill>
                            <a:schemeClr val="tx1"/>
                          </a:solidFill>
                          <a:latin typeface="Cambria Math" panose="02040503050406030204" pitchFamily="18" charset="0"/>
                        </a:rPr>
                        <m:t>𝑑𝑦</m:t>
                      </m:r>
                    </m:oMath>
                  </m:oMathPara>
                </a14:m>
                <a:endParaRPr lang="en-US" dirty="0">
                  <a:solidFill>
                    <a:schemeClr val="tx1"/>
                  </a:solidFill>
                </a:endParaRPr>
              </a:p>
              <a:p>
                <a:pPr marL="0" marR="5080" indent="0">
                  <a:lnSpc>
                    <a:spcPct val="100000"/>
                  </a:lnSpc>
                  <a:spcBef>
                    <a:spcPts val="35"/>
                  </a:spcBef>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=9800</m:t>
                      </m:r>
                      <m:r>
                        <a:rPr lang="en-US" b="0" i="1" smtClean="0">
                          <a:solidFill>
                            <a:schemeClr val="tx1"/>
                          </a:solidFill>
                          <a:latin typeface="Cambria Math" panose="02040503050406030204" pitchFamily="18" charset="0"/>
                          <a:ea typeface="Cambria Math" panose="02040503050406030204" pitchFamily="18" charset="0"/>
                        </a:rPr>
                        <m:t>𝜋</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150</m:t>
                          </m:r>
                          <m:r>
                            <a:rPr lang="en-US" b="0" i="1" smtClean="0">
                              <a:solidFill>
                                <a:schemeClr val="tx1"/>
                              </a:solidFill>
                              <a:latin typeface="Cambria Math" panose="02040503050406030204" pitchFamily="18" charset="0"/>
                              <a:ea typeface="Cambria Math" panose="02040503050406030204" pitchFamily="18" charset="0"/>
                            </a:rPr>
                            <m:t>𝑦</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25</m:t>
                              </m:r>
                            </m:num>
                            <m:den>
                              <m:r>
                                <a:rPr lang="en-US" b="0" i="1" smtClean="0">
                                  <a:solidFill>
                                    <a:schemeClr val="tx1"/>
                                  </a:solidFill>
                                  <a:latin typeface="Cambria Math" panose="02040503050406030204" pitchFamily="18" charset="0"/>
                                  <a:ea typeface="Cambria Math" panose="02040503050406030204" pitchFamily="18" charset="0"/>
                                </a:rPr>
                                <m:t>2</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𝑦</m:t>
                              </m:r>
                            </m:e>
                            <m:sup>
                              <m:r>
                                <a:rPr lang="en-US" b="0" i="1" smtClean="0">
                                  <a:solidFill>
                                    <a:schemeClr val="tx1"/>
                                  </a:solidFill>
                                  <a:latin typeface="Cambria Math" panose="02040503050406030204" pitchFamily="18" charset="0"/>
                                  <a:ea typeface="Cambria Math" panose="02040503050406030204" pitchFamily="18" charset="0"/>
                                </a:rPr>
                                <m:t>2</m:t>
                              </m:r>
                            </m:sup>
                          </m:sSup>
                          <m:r>
                            <a:rPr lang="en-US" b="0" i="1" smtClean="0">
                              <a:solidFill>
                                <a:schemeClr val="tx1"/>
                              </a:solidFill>
                              <a:latin typeface="Cambria Math" panose="02040503050406030204" pitchFamily="18" charset="0"/>
                              <a:ea typeface="Cambria Math" panose="02040503050406030204" pitchFamily="18" charset="0"/>
                            </a:rPr>
                            <m:t>−2</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𝑦</m:t>
                              </m:r>
                            </m:e>
                            <m:sup>
                              <m:r>
                                <a:rPr lang="en-US" b="0" i="1" smtClean="0">
                                  <a:solidFill>
                                    <a:schemeClr val="tx1"/>
                                  </a:solidFill>
                                  <a:latin typeface="Cambria Math" panose="02040503050406030204" pitchFamily="18" charset="0"/>
                                  <a:ea typeface="Cambria Math" panose="02040503050406030204" pitchFamily="18" charset="0"/>
                                </a:rPr>
                                <m:t>3</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4</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𝑦</m:t>
                              </m:r>
                            </m:e>
                            <m:sup>
                              <m:r>
                                <a:rPr lang="en-US" b="0" i="1" smtClean="0">
                                  <a:solidFill>
                                    <a:schemeClr val="tx1"/>
                                  </a:solidFill>
                                  <a:latin typeface="Cambria Math" panose="02040503050406030204" pitchFamily="18" charset="0"/>
                                  <a:ea typeface="Cambria Math" panose="02040503050406030204" pitchFamily="18" charset="0"/>
                                </a:rPr>
                                <m:t>4</m:t>
                              </m:r>
                            </m:sup>
                          </m:sSup>
                        </m:e>
                      </m:d>
                      <m:sSubSup>
                        <m:sSubSupPr>
                          <m:ctrlPr>
                            <a:rPr lang="en-US" b="0" i="1" smtClean="0">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−5</m:t>
                          </m:r>
                        </m:sub>
                        <m:sup>
                          <m:r>
                            <a:rPr lang="en-US" b="0" i="1" smtClean="0">
                              <a:solidFill>
                                <a:schemeClr val="tx1"/>
                              </a:solidFill>
                              <a:latin typeface="Cambria Math" panose="02040503050406030204" pitchFamily="18" charset="0"/>
                              <a:ea typeface="Cambria Math" panose="02040503050406030204" pitchFamily="18" charset="0"/>
                            </a:rPr>
                            <m:t>5</m:t>
                          </m:r>
                        </m:sup>
                      </m:sSubSup>
                      <m:r>
                        <a:rPr lang="en-US" b="0" i="1" smtClean="0">
                          <a:solidFill>
                            <a:schemeClr val="tx1"/>
                          </a:solidFill>
                          <a:latin typeface="Cambria Math" panose="02040503050406030204" pitchFamily="18" charset="0"/>
                          <a:ea typeface="Cambria Math" panose="02040503050406030204" pitchFamily="18" charset="0"/>
                        </a:rPr>
                        <m:t>=3.1∙</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10</m:t>
                          </m:r>
                        </m:e>
                        <m:sup>
                          <m:r>
                            <a:rPr lang="en-US" b="0" i="1" smtClean="0">
                              <a:solidFill>
                                <a:schemeClr val="tx1"/>
                              </a:solidFill>
                              <a:latin typeface="Cambria Math" panose="02040503050406030204" pitchFamily="18" charset="0"/>
                              <a:ea typeface="Cambria Math" panose="02040503050406030204" pitchFamily="18" charset="0"/>
                            </a:rPr>
                            <m:t>7</m:t>
                          </m:r>
                        </m:sup>
                      </m:sSup>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𝐽</m:t>
                      </m:r>
                    </m:oMath>
                  </m:oMathPara>
                </a14:m>
                <a:endParaRPr lang="en-US" dirty="0">
                  <a:solidFill>
                    <a:schemeClr val="tx1"/>
                  </a:solidFill>
                </a:endParaRPr>
              </a:p>
              <a:p>
                <a:pPr marL="0" marR="5080" indent="0">
                  <a:lnSpc>
                    <a:spcPct val="100000"/>
                  </a:lnSpc>
                  <a:buNone/>
                </a:pPr>
                <a:r>
                  <a:rPr lang="en-US" spc="-10" dirty="0">
                    <a:latin typeface="Times New Roman"/>
                    <a:cs typeface="Times New Roman"/>
                  </a:rPr>
                  <a:t>Not</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10" dirty="0">
                    <a:latin typeface="Times New Roman"/>
                    <a:cs typeface="Times New Roman"/>
                  </a:rPr>
                  <a:t> th</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a:t>
                </a:r>
                <a:r>
                  <a:rPr lang="en-US" spc="-5" dirty="0">
                    <a:latin typeface="Times New Roman"/>
                    <a:cs typeface="Times New Roman"/>
                  </a:rPr>
                  <a:t>l</a:t>
                </a:r>
                <a:r>
                  <a:rPr lang="en-US" spc="-10" dirty="0">
                    <a:latin typeface="Times New Roman"/>
                    <a:cs typeface="Times New Roman"/>
                  </a:rPr>
                  <a:t> extend</a:t>
                </a:r>
                <a:r>
                  <a:rPr lang="en-US" spc="-5" dirty="0">
                    <a:latin typeface="Times New Roman"/>
                    <a:cs typeface="Times New Roman"/>
                  </a:rPr>
                  <a:t>s</a:t>
                </a:r>
                <a:r>
                  <a:rPr lang="en-US" spc="-10" dirty="0">
                    <a:latin typeface="Times New Roman"/>
                    <a:cs typeface="Times New Roman"/>
                  </a:rPr>
                  <a:t> from</a:t>
                </a:r>
                <a:r>
                  <a:rPr lang="en-US" spc="-15" dirty="0">
                    <a:latin typeface="Times New Roman"/>
                    <a:cs typeface="Times New Roman"/>
                  </a:rPr>
                  <a:t> </a:t>
                </a:r>
                <a:r>
                  <a:rPr lang="en-US" spc="-190" dirty="0">
                    <a:latin typeface="Lucida Sans Unicode"/>
                    <a:cs typeface="Lucida Sans Unicode"/>
                  </a:rPr>
                  <a:t>−</a:t>
                </a:r>
                <a:r>
                  <a:rPr lang="en-US" spc="-5" dirty="0">
                    <a:latin typeface="Times New Roman"/>
                    <a:cs typeface="Times New Roman"/>
                  </a:rPr>
                  <a:t>5</a:t>
                </a:r>
                <a:r>
                  <a:rPr lang="en-US" spc="-15" dirty="0">
                    <a:latin typeface="Times New Roman"/>
                    <a:cs typeface="Times New Roman"/>
                  </a:rPr>
                  <a:t> </a:t>
                </a:r>
                <a:r>
                  <a:rPr lang="en-US" spc="-5" dirty="0">
                    <a:latin typeface="Times New Roman"/>
                    <a:cs typeface="Times New Roman"/>
                  </a:rPr>
                  <a:t>to</a:t>
                </a:r>
                <a:r>
                  <a:rPr lang="en-US" spc="-15" dirty="0">
                    <a:latin typeface="Times New Roman"/>
                    <a:cs typeface="Times New Roman"/>
                  </a:rPr>
                  <a:t> </a:t>
                </a:r>
                <a:r>
                  <a:rPr lang="en-US" spc="-5" dirty="0">
                    <a:latin typeface="Times New Roman"/>
                    <a:cs typeface="Times New Roman"/>
                  </a:rPr>
                  <a:t>5</a:t>
                </a:r>
                <a:r>
                  <a:rPr lang="en-US" spc="-15" dirty="0">
                    <a:latin typeface="Times New Roman"/>
                    <a:cs typeface="Times New Roman"/>
                  </a:rPr>
                  <a:t> </a:t>
                </a:r>
                <a:r>
                  <a:rPr lang="en-US" spc="-10" dirty="0">
                    <a:latin typeface="Times New Roman"/>
                    <a:cs typeface="Times New Roman"/>
                  </a:rPr>
                  <a:t>becaus</a:t>
                </a:r>
                <a:r>
                  <a:rPr lang="en-US" spc="-5" dirty="0">
                    <a:latin typeface="Times New Roman"/>
                    <a:cs typeface="Times New Roman"/>
                  </a:rPr>
                  <a:t>e</a:t>
                </a:r>
                <a:r>
                  <a:rPr lang="en-US" spc="-1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0" dirty="0">
                    <a:latin typeface="Times New Roman"/>
                    <a:cs typeface="Times New Roman"/>
                  </a:rPr>
                  <a:t> </a:t>
                </a:r>
                <a:r>
                  <a:rPr lang="en-US" i="1" spc="45" dirty="0">
                    <a:latin typeface="Times New Roman"/>
                    <a:cs typeface="Times New Roman"/>
                  </a:rPr>
                  <a:t>y</a:t>
                </a:r>
                <a:r>
                  <a:rPr lang="en-US" spc="-10" dirty="0">
                    <a:latin typeface="Times New Roman"/>
                    <a:cs typeface="Times New Roman"/>
                  </a:rPr>
                  <a:t>-coordinat</a:t>
                </a:r>
                <a:r>
                  <a:rPr lang="en-US" spc="-5" dirty="0">
                    <a:latin typeface="Times New Roman"/>
                    <a:cs typeface="Times New Roman"/>
                  </a:rPr>
                  <a:t>e</a:t>
                </a:r>
                <a:r>
                  <a:rPr lang="en-US" spc="-10" dirty="0">
                    <a:latin typeface="Times New Roman"/>
                    <a:cs typeface="Times New Roman"/>
                  </a:rPr>
                  <a:t> alon</a:t>
                </a:r>
                <a:r>
                  <a:rPr lang="en-US" spc="-5" dirty="0">
                    <a:latin typeface="Times New Roman"/>
                    <a:cs typeface="Times New Roman"/>
                  </a:rPr>
                  <a:t>g</a:t>
                </a:r>
                <a:r>
                  <a:rPr lang="en-US" spc="-10" dirty="0">
                    <a:latin typeface="Times New Roman"/>
                    <a:cs typeface="Times New Roman"/>
                  </a:rPr>
                  <a:t> th</a:t>
                </a:r>
                <a:r>
                  <a:rPr lang="en-US" spc="-5" dirty="0">
                    <a:latin typeface="Times New Roman"/>
                    <a:cs typeface="Times New Roman"/>
                  </a:rPr>
                  <a:t>e</a:t>
                </a:r>
                <a:r>
                  <a:rPr lang="en-US" spc="-1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phere </a:t>
                </a:r>
                <a:r>
                  <a:rPr lang="en-US" spc="-5" dirty="0">
                    <a:latin typeface="Times New Roman"/>
                    <a:cs typeface="Times New Roman"/>
                  </a:rPr>
                  <a:t>varies from </a:t>
                </a:r>
                <a:r>
                  <a:rPr lang="en-US" spc="-190" dirty="0">
                    <a:latin typeface="Lucida Sans Unicode"/>
                    <a:cs typeface="Lucida Sans Unicode"/>
                  </a:rPr>
                  <a:t>−</a:t>
                </a:r>
                <a:r>
                  <a:rPr lang="en-US" spc="-5" dirty="0">
                    <a:latin typeface="Times New Roman"/>
                    <a:cs typeface="Times New Roman"/>
                  </a:rPr>
                  <a:t>5 to </a:t>
                </a:r>
                <a:r>
                  <a:rPr lang="en-US" spc="-10" dirty="0">
                    <a:latin typeface="Times New Roman"/>
                    <a:cs typeface="Times New Roman"/>
                  </a:rPr>
                  <a:t>5</a:t>
                </a:r>
                <a:r>
                  <a:rPr lang="en-US" spc="-5" dirty="0">
                    <a:latin typeface="Times New Roman"/>
                    <a:cs typeface="Times New Roman"/>
                  </a:rPr>
                  <a:t>.</a:t>
                </a:r>
                <a:endParaRPr lang="en-US" dirty="0">
                  <a:latin typeface="Times New Roman"/>
                  <a:cs typeface="Times New Roman"/>
                </a:endParaRPr>
              </a:p>
              <a:p>
                <a:pPr marL="12700" marR="5080" indent="0">
                  <a:lnSpc>
                    <a:spcPct val="100000"/>
                  </a:lnSpc>
                  <a:spcBef>
                    <a:spcPts val="790"/>
                  </a:spcBef>
                  <a:buNone/>
                </a:pPr>
                <a:r>
                  <a:rPr lang="en-US" spc="-15" dirty="0">
                    <a:latin typeface="Times New Roman"/>
                    <a:cs typeface="Times New Roman"/>
                  </a:rPr>
                  <a:t>Ho</a:t>
                </a:r>
                <a:r>
                  <a:rPr lang="en-US" spc="-10" dirty="0">
                    <a:latin typeface="Times New Roman"/>
                    <a:cs typeface="Times New Roman"/>
                  </a:rPr>
                  <a:t>w</a:t>
                </a:r>
                <a:r>
                  <a:rPr lang="en-US" spc="35" dirty="0">
                    <a:latin typeface="Times New Roman"/>
                    <a:cs typeface="Times New Roman"/>
                  </a:rPr>
                  <a:t> </a:t>
                </a:r>
                <a:r>
                  <a:rPr lang="en-US" spc="-15" dirty="0">
                    <a:latin typeface="Times New Roman"/>
                    <a:cs typeface="Times New Roman"/>
                  </a:rPr>
                  <a:t>muc</a:t>
                </a:r>
                <a:r>
                  <a:rPr lang="en-US" spc="-5" dirty="0">
                    <a:latin typeface="Times New Roman"/>
                    <a:cs typeface="Times New Roman"/>
                  </a:rPr>
                  <a:t>h</a:t>
                </a:r>
                <a:r>
                  <a:rPr lang="en-US" spc="35" dirty="0">
                    <a:latin typeface="Times New Roman"/>
                    <a:cs typeface="Times New Roman"/>
                  </a:rPr>
                  <a:t> </a:t>
                </a:r>
                <a:r>
                  <a:rPr lang="en-US" spc="-10" dirty="0">
                    <a:latin typeface="Times New Roman"/>
                    <a:cs typeface="Times New Roman"/>
                  </a:rPr>
                  <a:t>energ</a:t>
                </a:r>
                <a:r>
                  <a:rPr lang="en-US" spc="-5" dirty="0">
                    <a:latin typeface="Times New Roman"/>
                    <a:cs typeface="Times New Roman"/>
                  </a:rPr>
                  <a:t>y</a:t>
                </a:r>
                <a:r>
                  <a:rPr lang="en-US" spc="3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35" dirty="0">
                    <a:latin typeface="Times New Roman"/>
                    <a:cs typeface="Times New Roman"/>
                  </a:rPr>
                  <a:t> </a:t>
                </a:r>
                <a:r>
                  <a:rPr lang="en-US" spc="-5" dirty="0">
                    <a:latin typeface="Times New Roman"/>
                    <a:cs typeface="Times New Roman"/>
                  </a:rPr>
                  <a:t>3.1 </a:t>
                </a:r>
                <a:r>
                  <a:rPr lang="en-US" spc="-5" dirty="0">
                    <a:latin typeface="Cambria Math" panose="02040503050406030204" pitchFamily="18" charset="0"/>
                    <a:ea typeface="Cambria Math" panose="02040503050406030204" pitchFamily="18" charset="0"/>
                    <a:cs typeface="Times New Roman"/>
                  </a:rPr>
                  <a:t>∙ </a:t>
                </a:r>
                <a:r>
                  <a:rPr lang="en-US" spc="-10" dirty="0">
                    <a:latin typeface="Times New Roman"/>
                    <a:cs typeface="Times New Roman"/>
                  </a:rPr>
                  <a:t>10</a:t>
                </a:r>
                <a:r>
                  <a:rPr lang="en-US" baseline="25925" dirty="0">
                    <a:latin typeface="Times New Roman"/>
                    <a:cs typeface="Times New Roman"/>
                  </a:rPr>
                  <a:t>7 </a:t>
                </a:r>
                <a:r>
                  <a:rPr lang="en-US" spc="-60" baseline="25925" dirty="0">
                    <a:latin typeface="Times New Roman"/>
                    <a:cs typeface="Times New Roman"/>
                  </a:rPr>
                  <a:t> </a:t>
                </a:r>
                <a:r>
                  <a:rPr lang="en-US" spc="-10" dirty="0">
                    <a:latin typeface="Times New Roman"/>
                    <a:cs typeface="Times New Roman"/>
                  </a:rPr>
                  <a:t>J</a:t>
                </a:r>
                <a:r>
                  <a:rPr lang="en-US" spc="-5" dirty="0">
                    <a:latin typeface="Times New Roman"/>
                    <a:cs typeface="Times New Roman"/>
                  </a:rPr>
                  <a:t>?</a:t>
                </a:r>
                <a:r>
                  <a:rPr lang="en-US" spc="35" dirty="0">
                    <a:latin typeface="Times New Roman"/>
                    <a:cs typeface="Times New Roman"/>
                  </a:rPr>
                  <a:t> </a:t>
                </a:r>
                <a:r>
                  <a:rPr lang="en-US" spc="-10" dirty="0">
                    <a:latin typeface="Times New Roman"/>
                    <a:cs typeface="Times New Roman"/>
                  </a:rPr>
                  <a:t>A</a:t>
                </a:r>
                <a:r>
                  <a:rPr lang="en-US" spc="35" dirty="0">
                    <a:latin typeface="Times New Roman"/>
                    <a:cs typeface="Times New Roman"/>
                  </a:rPr>
                  <a:t> </a:t>
                </a:r>
                <a:r>
                  <a:rPr lang="en-US" spc="-10" dirty="0">
                    <a:latin typeface="Times New Roman"/>
                    <a:cs typeface="Times New Roman"/>
                  </a:rPr>
                  <a:t>lite</a:t>
                </a:r>
                <a:r>
                  <a:rPr lang="en-US" spc="-5" dirty="0">
                    <a:latin typeface="Times New Roman"/>
                    <a:cs typeface="Times New Roman"/>
                  </a:rPr>
                  <a:t>r</a:t>
                </a:r>
                <a:r>
                  <a:rPr lang="en-US" spc="3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5" dirty="0">
                    <a:latin typeface="Times New Roman"/>
                    <a:cs typeface="Times New Roman"/>
                  </a:rPr>
                  <a:t> </a:t>
                </a:r>
                <a:r>
                  <a:rPr lang="en-US" spc="-10" dirty="0">
                    <a:latin typeface="Times New Roman"/>
                    <a:cs typeface="Times New Roman"/>
                  </a:rPr>
                  <a:t>gasolin</a:t>
                </a:r>
                <a:r>
                  <a:rPr lang="en-US" spc="-5" dirty="0">
                    <a:latin typeface="Times New Roman"/>
                    <a:cs typeface="Times New Roman"/>
                  </a:rPr>
                  <a:t>e</a:t>
                </a:r>
                <a:r>
                  <a:rPr lang="en-US" spc="35" dirty="0">
                    <a:latin typeface="Times New Roman"/>
                    <a:cs typeface="Times New Roman"/>
                  </a:rPr>
                  <a:t> </a:t>
                </a:r>
                <a:r>
                  <a:rPr lang="en-US" spc="-10" dirty="0">
                    <a:latin typeface="Times New Roman"/>
                    <a:cs typeface="Times New Roman"/>
                  </a:rPr>
                  <a:t>contains </a:t>
                </a:r>
                <a:r>
                  <a:rPr lang="en-US" spc="-5" dirty="0">
                    <a:latin typeface="Times New Roman"/>
                    <a:cs typeface="Times New Roman"/>
                  </a:rPr>
                  <a:t>approximately</a:t>
                </a:r>
                <a:r>
                  <a:rPr lang="en-US" spc="40" dirty="0">
                    <a:latin typeface="Times New Roman"/>
                    <a:cs typeface="Times New Roman"/>
                  </a:rPr>
                  <a:t> </a:t>
                </a:r>
                <a:r>
                  <a:rPr lang="en-US" spc="-5">
                    <a:latin typeface="Times New Roman"/>
                    <a:cs typeface="Times New Roman"/>
                  </a:rPr>
                  <a:t>3.4</a:t>
                </a:r>
                <a:r>
                  <a:rPr lang="en-US" spc="-30">
                    <a:latin typeface="Times New Roman"/>
                    <a:cs typeface="Times New Roman"/>
                  </a:rPr>
                  <a:t> </a:t>
                </a:r>
                <a:r>
                  <a:rPr lang="en-US" spc="-30">
                    <a:latin typeface="Cambria Math" panose="02040503050406030204" pitchFamily="18" charset="0"/>
                    <a:ea typeface="Cambria Math" panose="02040503050406030204" pitchFamily="18" charset="0"/>
                    <a:cs typeface="Times New Roman"/>
                  </a:rPr>
                  <a:t>∙ </a:t>
                </a:r>
                <a:r>
                  <a:rPr lang="en-US" spc="-10">
                    <a:latin typeface="Times New Roman"/>
                    <a:cs typeface="Times New Roman"/>
                  </a:rPr>
                  <a:t>10</a:t>
                </a:r>
                <a:r>
                  <a:rPr lang="en-US" baseline="25925">
                    <a:latin typeface="Times New Roman"/>
                    <a:cs typeface="Times New Roman"/>
                  </a:rPr>
                  <a:t>7 </a:t>
                </a:r>
                <a:r>
                  <a:rPr lang="en-US" spc="-52" baseline="25925">
                    <a:latin typeface="Times New Roman"/>
                    <a:cs typeface="Times New Roman"/>
                  </a:rPr>
                  <a:t> </a:t>
                </a:r>
                <a:r>
                  <a:rPr lang="en-US" spc="-10" dirty="0">
                    <a:latin typeface="Times New Roman"/>
                    <a:cs typeface="Times New Roman"/>
                  </a:rPr>
                  <a:t>J</a:t>
                </a:r>
                <a:r>
                  <a:rPr lang="en-US" spc="-5" dirty="0">
                    <a:latin typeface="Times New Roman"/>
                    <a:cs typeface="Times New Roman"/>
                  </a:rPr>
                  <a:t> of energy. </a:t>
                </a:r>
                <a:r>
                  <a:rPr lang="en-US" spc="40" dirty="0">
                    <a:latin typeface="Times New Roman"/>
                    <a:cs typeface="Times New Roman"/>
                  </a:rPr>
                  <a:t> </a:t>
                </a:r>
                <a:r>
                  <a:rPr lang="en-US" spc="-15" dirty="0">
                    <a:latin typeface="Times New Roman"/>
                    <a:cs typeface="Times New Roman"/>
                  </a:rPr>
                  <a:t>Hence</a:t>
                </a:r>
                <a:r>
                  <a:rPr lang="en-US" spc="-5" dirty="0">
                    <a:latin typeface="Times New Roman"/>
                    <a:cs typeface="Times New Roman"/>
                  </a:rPr>
                  <a:t>,</a:t>
                </a:r>
                <a:r>
                  <a:rPr lang="en-US" spc="4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15" dirty="0">
                    <a:latin typeface="Times New Roman"/>
                    <a:cs typeface="Times New Roman"/>
                  </a:rPr>
                  <a:t>wor</a:t>
                </a:r>
                <a:r>
                  <a:rPr lang="en-US" spc="-5" dirty="0">
                    <a:latin typeface="Times New Roman"/>
                    <a:cs typeface="Times New Roman"/>
                  </a:rPr>
                  <a:t>k</a:t>
                </a:r>
                <a:r>
                  <a:rPr lang="en-US" spc="4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equire</a:t>
                </a:r>
                <a:r>
                  <a:rPr lang="en-US" spc="-5" dirty="0">
                    <a:latin typeface="Times New Roman"/>
                    <a:cs typeface="Times New Roman"/>
                  </a:rPr>
                  <a:t>d</a:t>
                </a:r>
                <a:r>
                  <a:rPr lang="en-US" spc="40" dirty="0">
                    <a:latin typeface="Times New Roman"/>
                    <a:cs typeface="Times New Roman"/>
                  </a:rPr>
                  <a:t> </a:t>
                </a:r>
                <a:r>
                  <a:rPr lang="en-US" spc="-5" dirty="0">
                    <a:latin typeface="Times New Roman"/>
                    <a:cs typeface="Times New Roman"/>
                  </a:rPr>
                  <a:t>to</a:t>
                </a:r>
                <a:r>
                  <a:rPr lang="en-US" spc="40" dirty="0">
                    <a:latin typeface="Times New Roman"/>
                    <a:cs typeface="Times New Roman"/>
                  </a:rPr>
                  <a:t> </a:t>
                </a:r>
                <a:r>
                  <a:rPr lang="en-US" spc="-15" dirty="0">
                    <a:latin typeface="Times New Roman"/>
                    <a:cs typeface="Times New Roman"/>
                  </a:rPr>
                  <a:t>pum</a:t>
                </a:r>
                <a:r>
                  <a:rPr lang="en-US" spc="-5" dirty="0">
                    <a:latin typeface="Times New Roman"/>
                    <a:cs typeface="Times New Roman"/>
                  </a:rPr>
                  <a:t>p</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wate</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ou</a:t>
                </a:r>
                <a:r>
                  <a:rPr lang="en-US" spc="-5" dirty="0">
                    <a:latin typeface="Times New Roman"/>
                    <a:cs typeface="Times New Roman"/>
                  </a:rPr>
                  <a:t>t</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10" dirty="0">
                    <a:latin typeface="Times New Roman"/>
                    <a:cs typeface="Times New Roman"/>
                  </a:rPr>
                  <a:t>the spou</a:t>
                </a:r>
                <a:r>
                  <a:rPr lang="en-US" spc="-5" dirty="0">
                    <a:latin typeface="Times New Roman"/>
                    <a:cs typeface="Times New Roman"/>
                  </a:rPr>
                  <a:t>t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equa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energ</a:t>
                </a:r>
                <a:r>
                  <a:rPr lang="en-US" spc="-5" dirty="0">
                    <a:latin typeface="Times New Roman"/>
                    <a:cs typeface="Times New Roman"/>
                  </a:rPr>
                  <a:t>y</a:t>
                </a:r>
                <a:r>
                  <a:rPr lang="en-US" dirty="0">
                    <a:latin typeface="Times New Roman"/>
                    <a:cs typeface="Times New Roman"/>
                  </a:rPr>
                  <a:t> </a:t>
                </a:r>
                <a:r>
                  <a:rPr lang="en-US" spc="-10" dirty="0">
                    <a:latin typeface="Times New Roman"/>
                    <a:cs typeface="Times New Roman"/>
                  </a:rPr>
                  <a:t>conten</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roughl</a:t>
                </a:r>
                <a:r>
                  <a:rPr lang="en-US" spc="-5" dirty="0">
                    <a:latin typeface="Times New Roman"/>
                    <a:cs typeface="Times New Roman"/>
                  </a:rPr>
                  <a:t>y</a:t>
                </a:r>
                <a:r>
                  <a:rPr lang="en-US" dirty="0">
                    <a:latin typeface="Times New Roman"/>
                    <a:cs typeface="Times New Roman"/>
                  </a:rPr>
                  <a:t> </a:t>
                </a:r>
                <a:r>
                  <a:rPr lang="en-US" spc="-10" dirty="0">
                    <a:latin typeface="Times New Roman"/>
                    <a:cs typeface="Times New Roman"/>
                  </a:rPr>
                  <a:t>0.</a:t>
                </a:r>
                <a:r>
                  <a:rPr lang="en-US" spc="-5" dirty="0">
                    <a:latin typeface="Times New Roman"/>
                    <a:cs typeface="Times New Roman"/>
                  </a:rPr>
                  <a:t>9 </a:t>
                </a:r>
                <a:r>
                  <a:rPr lang="en-US" spc="-10" dirty="0">
                    <a:latin typeface="Times New Roman"/>
                    <a:cs typeface="Times New Roman"/>
                  </a:rPr>
                  <a:t>L</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gasoline.</a:t>
                </a:r>
                <a:endParaRPr lang="en-US" dirty="0">
                  <a:latin typeface="Times New Roman"/>
                  <a:cs typeface="Times New Roman"/>
                </a:endParaRPr>
              </a:p>
              <a:p>
                <a:pPr marL="0" marR="5080" indent="0">
                  <a:lnSpc>
                    <a:spcPct val="100000"/>
                  </a:lnSpc>
                  <a:spcBef>
                    <a:spcPts val="35"/>
                  </a:spcBef>
                  <a:buNone/>
                </a:pPr>
                <a:endParaRPr lang="en-US" dirty="0">
                  <a:solidFill>
                    <a:schemeClr val="tx1"/>
                  </a:solidFill>
                </a:endParaRP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724323" cy="4737652"/>
              </a:xfrm>
              <a:blipFill>
                <a:blip r:embed="rId2"/>
                <a:stretch>
                  <a:fillRect l="-682" t="-901" b="-5920"/>
                </a:stretch>
              </a:blipFill>
            </p:spPr>
            <p:txBody>
              <a:bodyPr/>
              <a:lstStyle/>
              <a:p>
                <a:r>
                  <a:rPr lang="en-US">
                    <a:noFill/>
                  </a:rPr>
                  <a:t> </a:t>
                </a:r>
              </a:p>
            </p:txBody>
          </p:sp>
        </mc:Fallback>
      </mc:AlternateContent>
    </p:spTree>
    <p:extLst>
      <p:ext uri="{BB962C8B-B14F-4D97-AF65-F5344CB8AC3E}">
        <p14:creationId xmlns:p14="http://schemas.microsoft.com/office/powerpoint/2010/main" val="299422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(7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10803836" cy="4370567"/>
              </a:xfrm>
            </p:spPr>
            <p:txBody>
              <a:bodyPr>
                <a:noAutofit/>
              </a:bodyPr>
              <a:lstStyle/>
              <a:p>
                <a:pPr marL="0" marR="5080" indent="0">
                  <a:lnSpc>
                    <a:spcPct val="100000"/>
                  </a:lnSpc>
                  <a:buNone/>
                </a:pPr>
                <a:r>
                  <a:rPr lang="en-US" b="1" u="sng" spc="-5" dirty="0">
                    <a:solidFill>
                      <a:schemeClr val="tx1"/>
                    </a:solidFill>
                  </a:rPr>
                  <a:t>EXAMPLE</a:t>
                </a:r>
                <a:r>
                  <a:rPr lang="en-US" b="1" spc="-5" dirty="0">
                    <a:solidFill>
                      <a:schemeClr val="tx1"/>
                    </a:solidFill>
                  </a:rPr>
                  <a:t>:  Calculatin</a:t>
                </a:r>
                <a:r>
                  <a:rPr lang="en-US" b="1" dirty="0">
                    <a:solidFill>
                      <a:schemeClr val="tx1"/>
                    </a:solidFill>
                  </a:rPr>
                  <a:t>g </a:t>
                </a:r>
                <a:r>
                  <a:rPr lang="en-US" b="1" spc="-60" dirty="0">
                    <a:solidFill>
                      <a:schemeClr val="tx1"/>
                    </a:solidFill>
                  </a:rPr>
                  <a:t> A</a:t>
                </a:r>
                <a:r>
                  <a:rPr lang="en-US" b="1" spc="-15" dirty="0">
                    <a:solidFill>
                      <a:schemeClr val="tx1"/>
                    </a:solidFill>
                  </a:rPr>
                  <a:t>re</a:t>
                </a:r>
                <a:r>
                  <a:rPr lang="en-US" b="1" spc="-10" dirty="0">
                    <a:solidFill>
                      <a:schemeClr val="tx1"/>
                    </a:solidFill>
                  </a:rPr>
                  <a:t>a</a:t>
                </a:r>
                <a:r>
                  <a:rPr lang="en-US" b="1" dirty="0">
                    <a:solidFill>
                      <a:schemeClr val="tx1"/>
                    </a:solidFill>
                  </a:rPr>
                  <a:t> </a:t>
                </a:r>
                <a:r>
                  <a:rPr lang="en-US" b="1" spc="-60" dirty="0">
                    <a:solidFill>
                      <a:schemeClr val="tx1"/>
                    </a:solidFill>
                  </a:rPr>
                  <a:t> </a:t>
                </a:r>
                <a:r>
                  <a:rPr lang="en-US" b="1" spc="-50" dirty="0">
                    <a:solidFill>
                      <a:schemeClr val="tx1"/>
                    </a:solidFill>
                  </a:rPr>
                  <a:t>b</a:t>
                </a:r>
                <a:r>
                  <a:rPr lang="en-US" b="1" spc="-35" dirty="0">
                    <a:solidFill>
                      <a:schemeClr val="tx1"/>
                    </a:solidFill>
                  </a:rPr>
                  <a:t>y</a:t>
                </a:r>
                <a:r>
                  <a:rPr lang="en-US" b="1" dirty="0">
                    <a:solidFill>
                      <a:schemeClr val="tx1"/>
                    </a:solidFill>
                  </a:rPr>
                  <a:t> </a:t>
                </a:r>
                <a:r>
                  <a:rPr lang="en-US" b="1" spc="-60" dirty="0">
                    <a:solidFill>
                      <a:schemeClr val="tx1"/>
                    </a:solidFill>
                  </a:rPr>
                  <a:t> </a:t>
                </a:r>
                <a:r>
                  <a:rPr lang="en-US" b="1" spc="-90" dirty="0">
                    <a:solidFill>
                      <a:schemeClr val="tx1"/>
                    </a:solidFill>
                  </a:rPr>
                  <a:t>D</a:t>
                </a:r>
                <a:r>
                  <a:rPr lang="en-US" b="1" spc="-5" dirty="0">
                    <a:solidFill>
                      <a:schemeClr val="tx1"/>
                    </a:solidFill>
                  </a:rPr>
                  <a:t>ividin</a:t>
                </a:r>
                <a:r>
                  <a:rPr lang="en-US" b="1" dirty="0">
                    <a:solidFill>
                      <a:schemeClr val="tx1"/>
                    </a:solidFill>
                  </a:rPr>
                  <a:t>g </a:t>
                </a:r>
                <a:r>
                  <a:rPr lang="en-US" b="1" spc="-60" dirty="0">
                    <a:solidFill>
                      <a:schemeClr val="tx1"/>
                    </a:solidFill>
                  </a:rPr>
                  <a:t> </a:t>
                </a:r>
                <a:r>
                  <a:rPr lang="en-US" b="1" spc="-75" dirty="0">
                    <a:solidFill>
                      <a:schemeClr val="tx1"/>
                    </a:solidFill>
                  </a:rPr>
                  <a:t>t</a:t>
                </a:r>
                <a:r>
                  <a:rPr lang="en-US" b="1" spc="-35" dirty="0">
                    <a:solidFill>
                      <a:schemeClr val="tx1"/>
                    </a:solidFill>
                  </a:rPr>
                  <a:t>h</a:t>
                </a:r>
                <a:r>
                  <a:rPr lang="en-US" b="1" spc="-30" dirty="0">
                    <a:solidFill>
                      <a:schemeClr val="tx1"/>
                    </a:solidFill>
                  </a:rPr>
                  <a:t>e</a:t>
                </a:r>
                <a:r>
                  <a:rPr lang="en-US" b="1" dirty="0">
                    <a:solidFill>
                      <a:schemeClr val="tx1"/>
                    </a:solidFill>
                  </a:rPr>
                  <a:t> </a:t>
                </a:r>
                <a:r>
                  <a:rPr lang="en-US" b="1" spc="-60" dirty="0">
                    <a:solidFill>
                      <a:schemeClr val="tx1"/>
                    </a:solidFill>
                  </a:rPr>
                  <a:t> </a:t>
                </a:r>
                <a:r>
                  <a:rPr lang="en-US" b="1" spc="-15" dirty="0">
                    <a:solidFill>
                      <a:schemeClr val="tx1"/>
                    </a:solidFill>
                  </a:rPr>
                  <a:t>Region</a:t>
                </a:r>
                <a:r>
                  <a:rPr lang="en-US" b="1" dirty="0">
                    <a:solidFill>
                      <a:schemeClr val="tx1"/>
                    </a:solidFill>
                  </a:rPr>
                  <a:t> </a:t>
                </a:r>
                <a:r>
                  <a:rPr lang="en-US" spc="90" dirty="0">
                    <a:solidFill>
                      <a:schemeClr val="tx1"/>
                    </a:solidFill>
                  </a:rPr>
                  <a:t>We f</a:t>
                </a:r>
                <a:r>
                  <a:rPr lang="en-US" spc="-10" dirty="0">
                    <a:solidFill>
                      <a:schemeClr val="tx1"/>
                    </a:solidFill>
                  </a:rPr>
                  <a:t>in</a:t>
                </a:r>
                <a:r>
                  <a:rPr lang="en-US" spc="-5" dirty="0">
                    <a:solidFill>
                      <a:schemeClr val="tx1"/>
                    </a:solidFill>
                  </a:rPr>
                  <a:t>d</a:t>
                </a:r>
                <a:r>
                  <a:rPr lang="en-US" spc="105" dirty="0">
                    <a:solidFill>
                      <a:schemeClr val="tx1"/>
                    </a:solidFill>
                  </a:rPr>
                  <a:t> </a:t>
                </a:r>
                <a:r>
                  <a:rPr lang="en-US" spc="-10" dirty="0">
                    <a:solidFill>
                      <a:schemeClr val="tx1"/>
                    </a:solidFill>
                  </a:rPr>
                  <a:t>th</a:t>
                </a:r>
                <a:r>
                  <a:rPr lang="en-US" spc="-5" dirty="0">
                    <a:solidFill>
                      <a:schemeClr val="tx1"/>
                    </a:solidFill>
                  </a:rPr>
                  <a:t>e</a:t>
                </a:r>
                <a:r>
                  <a:rPr lang="en-US" spc="105" dirty="0">
                    <a:solidFill>
                      <a:schemeClr val="tx1"/>
                    </a:solidFill>
                  </a:rPr>
                  <a:t> </a:t>
                </a:r>
                <a:r>
                  <a:rPr lang="en-US" spc="-10" dirty="0">
                    <a:solidFill>
                      <a:schemeClr val="tx1"/>
                    </a:solidFill>
                  </a:rPr>
                  <a:t>are</a:t>
                </a:r>
                <a:r>
                  <a:rPr lang="en-US" spc="-5" dirty="0">
                    <a:solidFill>
                      <a:schemeClr val="tx1"/>
                    </a:solidFill>
                  </a:rPr>
                  <a:t>a</a:t>
                </a:r>
                <a:r>
                  <a:rPr lang="en-US" spc="105" dirty="0">
                    <a:solidFill>
                      <a:schemeClr val="tx1"/>
                    </a:solidFill>
                  </a:rPr>
                  <a:t> </a:t>
                </a:r>
                <a:r>
                  <a:rPr lang="en-US" spc="-10" dirty="0">
                    <a:solidFill>
                      <a:schemeClr val="tx1"/>
                    </a:solidFill>
                  </a:rPr>
                  <a:t>o</a:t>
                </a:r>
                <a:r>
                  <a:rPr lang="en-US" spc="-5" dirty="0">
                    <a:solidFill>
                      <a:schemeClr val="tx1"/>
                    </a:solidFill>
                  </a:rPr>
                  <a:t>f</a:t>
                </a:r>
                <a:r>
                  <a:rPr lang="en-US" spc="10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5" dirty="0">
                    <a:solidFill>
                      <a:schemeClr val="tx1"/>
                    </a:solidFill>
                  </a:rPr>
                  <a:t> </a:t>
                </a:r>
                <a:r>
                  <a:rPr lang="en-US" spc="-10" dirty="0">
                    <a:solidFill>
                      <a:schemeClr val="tx1"/>
                    </a:solidFill>
                  </a:rPr>
                  <a:t>region bounde</a:t>
                </a:r>
                <a:r>
                  <a:rPr lang="en-US" spc="-5" dirty="0">
                    <a:solidFill>
                      <a:schemeClr val="tx1"/>
                    </a:solidFill>
                  </a:rPr>
                  <a:t>d</a:t>
                </a:r>
                <a:r>
                  <a:rPr lang="en-US" dirty="0">
                    <a:solidFill>
                      <a:schemeClr val="tx1"/>
                    </a:solidFill>
                  </a:rPr>
                  <a:t> </a:t>
                </a:r>
                <a:r>
                  <a:rPr lang="en-US" spc="-10" dirty="0">
                    <a:solidFill>
                      <a:schemeClr val="tx1"/>
                    </a:solidFill>
                  </a:rPr>
                  <a:t>b</a:t>
                </a:r>
                <a:r>
                  <a:rPr lang="en-US" spc="-5" dirty="0">
                    <a:solidFill>
                      <a:schemeClr val="tx1"/>
                    </a:solidFill>
                  </a:rPr>
                  <a:t>y </a:t>
                </a:r>
                <a:r>
                  <a:rPr lang="en-US" spc="-10" dirty="0">
                    <a:solidFill>
                      <a:schemeClr val="tx1"/>
                    </a:solidFill>
                  </a:rPr>
                  <a:t>th</a:t>
                </a:r>
                <a:r>
                  <a:rPr lang="en-US" spc="-5" dirty="0">
                    <a:solidFill>
                      <a:schemeClr val="tx1"/>
                    </a:solidFill>
                  </a:rPr>
                  <a:t>e </a:t>
                </a:r>
                <a:r>
                  <a:rPr lang="en-US" spc="-10" dirty="0">
                    <a:solidFill>
                      <a:schemeClr val="tx1"/>
                    </a:solidFill>
                  </a:rPr>
                  <a:t>graph</a:t>
                </a:r>
                <a:r>
                  <a:rPr lang="en-US" spc="-5" dirty="0">
                    <a:solidFill>
                      <a:schemeClr val="tx1"/>
                    </a:solidFill>
                  </a:rPr>
                  <a:t>s</a:t>
                </a:r>
                <a:r>
                  <a:rPr lang="en-US" dirty="0">
                    <a:solidFill>
                      <a:schemeClr val="tx1"/>
                    </a:solidFill>
                  </a:rPr>
                  <a:t> </a:t>
                </a:r>
                <a:r>
                  <a:rPr lang="en-US" spc="-10" dirty="0">
                    <a:solidFill>
                      <a:schemeClr val="tx1"/>
                    </a:solidFill>
                  </a:rPr>
                  <a:t>o</a:t>
                </a:r>
                <a:r>
                  <a:rPr lang="en-US" spc="-5" dirty="0">
                    <a:solidFill>
                      <a:schemeClr val="tx1"/>
                    </a:solidFill>
                  </a:rPr>
                  <a:t>f</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8</a:t>
                </a:r>
                <a:r>
                  <a:rPr lang="en-US" i="1" spc="210" dirty="0">
                    <a:solidFill>
                      <a:schemeClr val="tx1"/>
                    </a:solidFill>
                  </a:rPr>
                  <a:t>/</a:t>
                </a:r>
                <a:r>
                  <a:rPr lang="en-US" i="1" spc="-5" dirty="0">
                    <a:solidFill>
                      <a:schemeClr val="tx1"/>
                    </a:solidFill>
                  </a:rPr>
                  <a:t>x</a:t>
                </a:r>
                <a:r>
                  <a:rPr lang="en-US" i="1" spc="-165" dirty="0">
                    <a:solidFill>
                      <a:schemeClr val="tx1"/>
                    </a:solidFill>
                  </a:rPr>
                  <a:t> </a:t>
                </a:r>
                <a:r>
                  <a:rPr lang="en-US" spc="75" baseline="25925" dirty="0">
                    <a:solidFill>
                      <a:schemeClr val="tx1"/>
                    </a:solidFill>
                  </a:rPr>
                  <a:t>2</a:t>
                </a:r>
                <a:r>
                  <a:rPr lang="en-US" spc="-5" dirty="0">
                    <a:solidFill>
                      <a:schemeClr val="tx1"/>
                    </a:solidFill>
                  </a:rPr>
                  <a:t>,</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20" dirty="0">
                    <a:solidFill>
                      <a:schemeClr val="tx1"/>
                    </a:solidFill>
                  </a:rPr>
                  <a:t>8</a:t>
                </a:r>
                <a:r>
                  <a:rPr lang="en-US" i="1" spc="-5" dirty="0">
                    <a:solidFill>
                      <a:schemeClr val="tx1"/>
                    </a:solidFill>
                  </a:rPr>
                  <a:t>x</a:t>
                </a:r>
                <a:r>
                  <a:rPr lang="en-US" i="1" spc="-165" dirty="0">
                    <a:solidFill>
                      <a:schemeClr val="tx1"/>
                    </a:solidFill>
                  </a:rPr>
                  <a:t> </a:t>
                </a:r>
                <a:r>
                  <a:rPr lang="en-US" spc="-5" dirty="0">
                    <a:solidFill>
                      <a:schemeClr val="tx1"/>
                    </a:solidFill>
                  </a:rPr>
                  <a:t>,</a:t>
                </a:r>
                <a:r>
                  <a:rPr lang="en-US" dirty="0">
                    <a:solidFill>
                      <a:schemeClr val="tx1"/>
                    </a:solidFill>
                  </a:rPr>
                  <a:t> </a:t>
                </a:r>
                <a:r>
                  <a:rPr lang="en-US" spc="-10" dirty="0">
                    <a:solidFill>
                      <a:schemeClr val="tx1"/>
                    </a:solidFill>
                  </a:rPr>
                  <a:t>an</a:t>
                </a:r>
                <a:r>
                  <a:rPr lang="en-US" spc="-5" dirty="0">
                    <a:solidFill>
                      <a:schemeClr val="tx1"/>
                    </a:solidFill>
                  </a:rPr>
                  <a:t>d</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spc="-5" dirty="0">
                    <a:solidFill>
                      <a:schemeClr val="tx1"/>
                    </a:solidFill>
                  </a:rPr>
                  <a:t>.</a:t>
                </a:r>
                <a:endParaRPr lang="en-US" dirty="0">
                  <a:solidFill>
                    <a:schemeClr val="tx1"/>
                  </a:solidFill>
                </a:endParaRPr>
              </a:p>
              <a:p>
                <a:pPr marL="0" indent="0">
                  <a:lnSpc>
                    <a:spcPct val="100000"/>
                  </a:lnSpc>
                  <a:spcBef>
                    <a:spcPts val="540"/>
                  </a:spcBef>
                  <a:buNone/>
                </a:pPr>
                <a:r>
                  <a:rPr lang="en-US" b="1" i="1" spc="-10" dirty="0">
                    <a:solidFill>
                      <a:schemeClr val="tx1"/>
                    </a:solidFill>
                  </a:rPr>
                  <a:t>Ste</a:t>
                </a:r>
                <a:r>
                  <a:rPr lang="en-US" b="1" i="1" spc="-5" dirty="0">
                    <a:solidFill>
                      <a:schemeClr val="tx1"/>
                    </a:solidFill>
                  </a:rPr>
                  <a:t>p </a:t>
                </a:r>
                <a:r>
                  <a:rPr lang="en-US" b="1" i="1" spc="-10" dirty="0">
                    <a:solidFill>
                      <a:schemeClr val="tx1"/>
                    </a:solidFill>
                  </a:rPr>
                  <a:t>1</a:t>
                </a:r>
                <a:r>
                  <a:rPr lang="en-US" b="1" i="1" spc="-5" dirty="0">
                    <a:solidFill>
                      <a:schemeClr val="tx1"/>
                    </a:solidFill>
                  </a:rPr>
                  <a:t>.</a:t>
                </a:r>
                <a:r>
                  <a:rPr lang="en-US" b="1" i="1" dirty="0">
                    <a:solidFill>
                      <a:schemeClr val="tx1"/>
                    </a:solidFill>
                  </a:rPr>
                  <a:t> </a:t>
                </a:r>
                <a:r>
                  <a:rPr lang="en-US" b="1" i="1" spc="-5" dirty="0">
                    <a:solidFill>
                      <a:schemeClr val="tx1"/>
                    </a:solidFill>
                  </a:rPr>
                  <a:t> </a:t>
                </a:r>
                <a:r>
                  <a:rPr lang="en-US" b="1" spc="-10" dirty="0">
                    <a:solidFill>
                      <a:schemeClr val="tx1"/>
                    </a:solidFill>
                  </a:rPr>
                  <a:t>Sketch</a:t>
                </a:r>
                <a:r>
                  <a:rPr lang="en-US" b="1" dirty="0">
                    <a:solidFill>
                      <a:schemeClr val="tx1"/>
                    </a:solidFill>
                  </a:rPr>
                  <a:t> </a:t>
                </a:r>
                <a:r>
                  <a:rPr lang="en-US" b="1" spc="-10" dirty="0">
                    <a:solidFill>
                      <a:schemeClr val="tx1"/>
                    </a:solidFill>
                  </a:rPr>
                  <a:t>th</a:t>
                </a:r>
                <a:r>
                  <a:rPr lang="en-US" b="1" spc="-5" dirty="0">
                    <a:solidFill>
                      <a:schemeClr val="tx1"/>
                    </a:solidFill>
                  </a:rPr>
                  <a:t>e </a:t>
                </a:r>
                <a:r>
                  <a:rPr lang="en-US" b="1" spc="-10" dirty="0">
                    <a:solidFill>
                      <a:schemeClr val="tx1"/>
                    </a:solidFill>
                  </a:rPr>
                  <a:t>region</a:t>
                </a:r>
                <a:r>
                  <a:rPr lang="en-US" b="1" dirty="0">
                    <a:solidFill>
                      <a:schemeClr val="tx1"/>
                    </a:solidFill>
                  </a:rPr>
                  <a:t> </a:t>
                </a:r>
                <a:r>
                  <a:rPr lang="en-US" b="1" spc="-10" dirty="0">
                    <a:solidFill>
                      <a:schemeClr val="tx1"/>
                    </a:solidFill>
                  </a:rPr>
                  <a:t>(especially</a:t>
                </a:r>
                <a:r>
                  <a:rPr lang="en-US" b="1" spc="-5" dirty="0">
                    <a:solidFill>
                      <a:schemeClr val="tx1"/>
                    </a:solidFill>
                  </a:rPr>
                  <a:t>,</a:t>
                </a:r>
                <a:r>
                  <a:rPr lang="en-US" b="1" dirty="0">
                    <a:solidFill>
                      <a:schemeClr val="tx1"/>
                    </a:solidFill>
                  </a:rPr>
                  <a:t> </a:t>
                </a:r>
                <a:r>
                  <a:rPr lang="en-US" b="1" spc="-5" dirty="0">
                    <a:solidFill>
                      <a:schemeClr val="tx1"/>
                    </a:solidFill>
                  </a:rPr>
                  <a:t>f</a:t>
                </a:r>
                <a:r>
                  <a:rPr lang="en-US" b="1" spc="-10" dirty="0">
                    <a:solidFill>
                      <a:schemeClr val="tx1"/>
                    </a:solidFill>
                  </a:rPr>
                  <a:t>ind</a:t>
                </a:r>
                <a:r>
                  <a:rPr lang="en-US" b="1" spc="-5" dirty="0">
                    <a:solidFill>
                      <a:schemeClr val="tx1"/>
                    </a:solidFill>
                  </a:rPr>
                  <a:t> </a:t>
                </a:r>
                <a:r>
                  <a:rPr lang="en-US" b="1" spc="-15" dirty="0">
                    <a:solidFill>
                      <a:schemeClr val="tx1"/>
                    </a:solidFill>
                  </a:rPr>
                  <a:t>an</a:t>
                </a:r>
                <a:r>
                  <a:rPr lang="en-US" b="1" spc="-5" dirty="0">
                    <a:solidFill>
                      <a:schemeClr val="tx1"/>
                    </a:solidFill>
                  </a:rPr>
                  <a:t>y </a:t>
                </a:r>
                <a:r>
                  <a:rPr lang="en-US" b="1" spc="-10" dirty="0">
                    <a:solidFill>
                      <a:schemeClr val="tx1"/>
                    </a:solidFill>
                  </a:rPr>
                  <a:t>point</a:t>
                </a:r>
                <a:r>
                  <a:rPr lang="en-US" b="1" spc="-5" dirty="0">
                    <a:solidFill>
                      <a:schemeClr val="tx1"/>
                    </a:solidFill>
                  </a:rPr>
                  <a:t>s </a:t>
                </a:r>
                <a:r>
                  <a:rPr lang="en-US" b="1" spc="-10" dirty="0">
                    <a:solidFill>
                      <a:schemeClr val="tx1"/>
                    </a:solidFill>
                  </a:rPr>
                  <a:t>o</a:t>
                </a:r>
                <a:r>
                  <a:rPr lang="en-US" b="1" spc="-5" dirty="0">
                    <a:solidFill>
                      <a:schemeClr val="tx1"/>
                    </a:solidFill>
                  </a:rPr>
                  <a:t>f i</a:t>
                </a:r>
                <a:r>
                  <a:rPr lang="en-US" b="1" spc="-10" dirty="0">
                    <a:solidFill>
                      <a:schemeClr val="tx1"/>
                    </a:solidFill>
                  </a:rPr>
                  <a:t>ntersection).</a:t>
                </a:r>
                <a:endParaRPr lang="en-US" dirty="0">
                  <a:solidFill>
                    <a:schemeClr val="tx1"/>
                  </a:solidFill>
                </a:endParaRPr>
              </a:p>
              <a:p>
                <a:pPr marL="0" indent="0">
                  <a:lnSpc>
                    <a:spcPct val="100000"/>
                  </a:lnSpc>
                  <a:buNone/>
                </a:pPr>
                <a:r>
                  <a:rPr lang="en-US" spc="-15" dirty="0">
                    <a:solidFill>
                      <a:schemeClr val="tx1"/>
                    </a:solidFill>
                  </a:rPr>
                  <a:t>Th</a:t>
                </a:r>
                <a:r>
                  <a:rPr lang="en-US" spc="-5" dirty="0">
                    <a:solidFill>
                      <a:schemeClr val="tx1"/>
                    </a:solidFill>
                  </a:rPr>
                  <a:t>e</a:t>
                </a:r>
                <a:r>
                  <a:rPr lang="en-US" spc="20" dirty="0">
                    <a:solidFill>
                      <a:schemeClr val="tx1"/>
                    </a:solidFill>
                  </a:rPr>
                  <a:t> </a:t>
                </a:r>
                <a:r>
                  <a:rPr lang="en-US" spc="-10" dirty="0">
                    <a:solidFill>
                      <a:schemeClr val="tx1"/>
                    </a:solidFill>
                  </a:rPr>
                  <a:t>curv</a:t>
                </a:r>
                <a:r>
                  <a:rPr lang="en-US" spc="-5" dirty="0">
                    <a:solidFill>
                      <a:schemeClr val="tx1"/>
                    </a:solidFill>
                  </a:rPr>
                  <a:t>e</a:t>
                </a:r>
                <a:r>
                  <a:rPr lang="en-US" spc="8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8</a:t>
                </a:r>
                <a:r>
                  <a:rPr lang="en-US" i="1" spc="210" dirty="0">
                    <a:solidFill>
                      <a:schemeClr val="tx1"/>
                    </a:solidFill>
                  </a:rPr>
                  <a:t>/</a:t>
                </a:r>
                <a:r>
                  <a:rPr lang="en-US" i="1" spc="-5" dirty="0">
                    <a:solidFill>
                      <a:schemeClr val="tx1"/>
                    </a:solidFill>
                  </a:rPr>
                  <a:t>x</a:t>
                </a:r>
                <a:r>
                  <a:rPr lang="en-US" i="1" spc="-165" dirty="0">
                    <a:solidFill>
                      <a:schemeClr val="tx1"/>
                    </a:solidFill>
                  </a:rPr>
                  <a:t> </a:t>
                </a:r>
                <a:r>
                  <a:rPr lang="en-US" baseline="25925" dirty="0">
                    <a:solidFill>
                      <a:schemeClr val="tx1"/>
                    </a:solidFill>
                  </a:rPr>
                  <a:t>2 </a:t>
                </a:r>
                <a:r>
                  <a:rPr lang="en-US" spc="-82" baseline="25925" dirty="0">
                    <a:solidFill>
                      <a:schemeClr val="tx1"/>
                    </a:solidFill>
                  </a:rPr>
                  <a:t> </a:t>
                </a:r>
                <a:r>
                  <a:rPr lang="en-US" spc="-10" dirty="0">
                    <a:solidFill>
                      <a:schemeClr val="tx1"/>
                    </a:solidFill>
                  </a:rPr>
                  <a:t>cut</a:t>
                </a:r>
                <a:r>
                  <a:rPr lang="en-US" spc="-5" dirty="0">
                    <a:solidFill>
                      <a:schemeClr val="tx1"/>
                    </a:solidFill>
                  </a:rPr>
                  <a:t>s</a:t>
                </a:r>
                <a:r>
                  <a:rPr lang="en-US" spc="20" dirty="0">
                    <a:solidFill>
                      <a:schemeClr val="tx1"/>
                    </a:solidFill>
                  </a:rPr>
                  <a:t> </a:t>
                </a:r>
                <a:r>
                  <a:rPr lang="en-US" spc="-10" dirty="0">
                    <a:solidFill>
                      <a:schemeClr val="tx1"/>
                    </a:solidFill>
                  </a:rPr>
                  <a:t>of</a:t>
                </a:r>
                <a:r>
                  <a:rPr lang="en-US" spc="-5" dirty="0">
                    <a:solidFill>
                      <a:schemeClr val="tx1"/>
                    </a:solidFill>
                  </a:rPr>
                  <a:t>f</a:t>
                </a:r>
                <a:r>
                  <a:rPr lang="en-US" spc="15" dirty="0">
                    <a:solidFill>
                      <a:schemeClr val="tx1"/>
                    </a:solidFill>
                  </a:rPr>
                  <a:t> </a:t>
                </a:r>
                <a:r>
                  <a:rPr lang="en-US" spc="-5" dirty="0">
                    <a:solidFill>
                      <a:schemeClr val="tx1"/>
                    </a:solidFill>
                  </a:rPr>
                  <a:t>a</a:t>
                </a:r>
                <a:r>
                  <a:rPr lang="en-US" spc="20" dirty="0">
                    <a:solidFill>
                      <a:schemeClr val="tx1"/>
                    </a:solidFill>
                  </a:rPr>
                  <a:t> </a:t>
                </a:r>
                <a:r>
                  <a:rPr lang="en-US" spc="-5" dirty="0">
                    <a:solidFill>
                      <a:schemeClr val="tx1"/>
                    </a:solidFill>
                  </a:rPr>
                  <a:t>r</a:t>
                </a:r>
                <a:r>
                  <a:rPr lang="en-US" spc="-10" dirty="0">
                    <a:solidFill>
                      <a:schemeClr val="tx1"/>
                    </a:solidFill>
                  </a:rPr>
                  <a:t>egio</a:t>
                </a:r>
                <a:r>
                  <a:rPr lang="en-US" spc="-5" dirty="0">
                    <a:solidFill>
                      <a:schemeClr val="tx1"/>
                    </a:solidFill>
                  </a:rPr>
                  <a:t>n</a:t>
                </a:r>
                <a:r>
                  <a:rPr lang="en-US" spc="20" dirty="0">
                    <a:solidFill>
                      <a:schemeClr val="tx1"/>
                    </a:solidFill>
                  </a:rPr>
                  <a:t> </a:t>
                </a:r>
                <a:r>
                  <a:rPr lang="en-US" spc="-10" dirty="0">
                    <a:solidFill>
                      <a:schemeClr val="tx1"/>
                    </a:solidFill>
                  </a:rPr>
                  <a:t>i</a:t>
                </a:r>
                <a:r>
                  <a:rPr lang="en-US" spc="-5" dirty="0">
                    <a:solidFill>
                      <a:schemeClr val="tx1"/>
                    </a:solidFill>
                  </a:rPr>
                  <a:t>n</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s</a:t>
                </a:r>
                <a:r>
                  <a:rPr lang="en-US" spc="-10" dirty="0">
                    <a:solidFill>
                      <a:schemeClr val="tx1"/>
                    </a:solidFill>
                  </a:rPr>
                  <a:t>ecto</a:t>
                </a:r>
                <a:r>
                  <a:rPr lang="en-US" spc="-5" dirty="0">
                    <a:solidFill>
                      <a:schemeClr val="tx1"/>
                    </a:solidFill>
                  </a:rPr>
                  <a:t>r</a:t>
                </a:r>
                <a:r>
                  <a:rPr lang="en-US" spc="20" dirty="0">
                    <a:solidFill>
                      <a:schemeClr val="tx1"/>
                    </a:solidFill>
                  </a:rPr>
                  <a:t> </a:t>
                </a:r>
                <a:r>
                  <a:rPr lang="en-US" spc="-10" dirty="0">
                    <a:solidFill>
                      <a:schemeClr val="tx1"/>
                    </a:solidFill>
                  </a:rPr>
                  <a:t>betwee</a:t>
                </a:r>
                <a:r>
                  <a:rPr lang="en-US" spc="-5" dirty="0">
                    <a:solidFill>
                      <a:schemeClr val="tx1"/>
                    </a:solidFill>
                  </a:rPr>
                  <a:t>n</a:t>
                </a:r>
                <a:r>
                  <a:rPr lang="en-US" spc="20"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t</a:t>
                </a:r>
                <a:r>
                  <a:rPr lang="en-US" spc="-15" dirty="0">
                    <a:solidFill>
                      <a:schemeClr val="tx1"/>
                    </a:solidFill>
                  </a:rPr>
                  <a:t>w</a:t>
                </a:r>
                <a:r>
                  <a:rPr lang="en-US" spc="-5" dirty="0">
                    <a:solidFill>
                      <a:schemeClr val="tx1"/>
                    </a:solidFill>
                  </a:rPr>
                  <a:t>o</a:t>
                </a:r>
                <a:r>
                  <a:rPr lang="en-US" spc="15" dirty="0">
                    <a:solidFill>
                      <a:schemeClr val="tx1"/>
                    </a:solidFill>
                  </a:rPr>
                  <a:t> </a:t>
                </a:r>
                <a:r>
                  <a:rPr lang="en-US" spc="-10" dirty="0">
                    <a:solidFill>
                      <a:schemeClr val="tx1"/>
                    </a:solidFill>
                  </a:rPr>
                  <a:t>line</a:t>
                </a:r>
                <a:r>
                  <a:rPr lang="en-US" spc="-5" dirty="0">
                    <a:solidFill>
                      <a:schemeClr val="tx1"/>
                    </a:solidFill>
                  </a:rPr>
                  <a:t>s</a:t>
                </a:r>
                <a:r>
                  <a:rPr lang="en-US" spc="85"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20" dirty="0">
                    <a:solidFill>
                      <a:schemeClr val="tx1"/>
                    </a:solidFill>
                  </a:rPr>
                  <a:t>8</a:t>
                </a:r>
                <a:r>
                  <a:rPr lang="en-US" i="1" spc="-5" dirty="0">
                    <a:solidFill>
                      <a:schemeClr val="tx1"/>
                    </a:solidFill>
                  </a:rPr>
                  <a:t>x</a:t>
                </a:r>
                <a:r>
                  <a:rPr lang="en-US" i="1" spc="105" dirty="0">
                    <a:solidFill>
                      <a:schemeClr val="tx1"/>
                    </a:solidFill>
                  </a:rPr>
                  <a:t> </a:t>
                </a:r>
                <a:r>
                  <a:rPr lang="en-US" spc="-10" dirty="0">
                    <a:solidFill>
                      <a:schemeClr val="tx1"/>
                    </a:solidFill>
                  </a:rPr>
                  <a:t>and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85" dirty="0">
                    <a:solidFill>
                      <a:schemeClr val="tx1"/>
                    </a:solidFill>
                  </a:rPr>
                  <a:t> </a:t>
                </a:r>
                <a:r>
                  <a:rPr lang="en-US" spc="-5" dirty="0">
                    <a:solidFill>
                      <a:schemeClr val="tx1"/>
                    </a:solidFill>
                  </a:rPr>
                  <a:t>(Figure </a:t>
                </a:r>
                <a:r>
                  <a:rPr lang="en-US" spc="-10" dirty="0">
                    <a:solidFill>
                      <a:schemeClr val="tx1"/>
                    </a:solidFill>
                  </a:rPr>
                  <a:t>7</a:t>
                </a:r>
                <a:r>
                  <a:rPr lang="en-US" spc="-5" dirty="0">
                    <a:solidFill>
                      <a:schemeClr val="tx1"/>
                    </a:solidFill>
                  </a:rPr>
                  <a:t>). </a:t>
                </a:r>
                <a:r>
                  <a:rPr lang="en-US" spc="-10" dirty="0">
                    <a:solidFill>
                      <a:schemeClr val="tx1"/>
                    </a:solidFill>
                  </a:rPr>
                  <a:t>We</a:t>
                </a:r>
                <a:r>
                  <a:rPr lang="en-US" spc="-5" dirty="0">
                    <a:solidFill>
                      <a:schemeClr val="tx1"/>
                    </a:solidFill>
                  </a:rPr>
                  <a:t> find the intersection </a:t>
                </a:r>
                <a:r>
                  <a:rPr lang="en-US" spc="-10" dirty="0">
                    <a:solidFill>
                      <a:schemeClr val="tx1"/>
                    </a:solidFill>
                  </a:rPr>
                  <a:t>o</a:t>
                </a:r>
                <a:r>
                  <a:rPr lang="en-US" spc="-5" dirty="0">
                    <a:solidFill>
                      <a:schemeClr val="tx1"/>
                    </a:solidFill>
                  </a:rPr>
                  <a:t>f</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8</a:t>
                </a:r>
                <a:r>
                  <a:rPr lang="en-US" i="1" spc="210" dirty="0">
                    <a:solidFill>
                      <a:schemeClr val="tx1"/>
                    </a:solidFill>
                  </a:rPr>
                  <a:t>/</a:t>
                </a:r>
                <a:r>
                  <a:rPr lang="en-US" i="1" spc="-5" dirty="0">
                    <a:solidFill>
                      <a:schemeClr val="tx1"/>
                    </a:solidFill>
                  </a:rPr>
                  <a:t>x</a:t>
                </a:r>
                <a:r>
                  <a:rPr lang="en-US" i="1" spc="-165" dirty="0">
                    <a:solidFill>
                      <a:schemeClr val="tx1"/>
                    </a:solidFill>
                  </a:rPr>
                  <a:t> </a:t>
                </a:r>
                <a:r>
                  <a:rPr lang="en-US" baseline="25925" dirty="0">
                    <a:solidFill>
                      <a:schemeClr val="tx1"/>
                    </a:solidFill>
                  </a:rPr>
                  <a:t>2 </a:t>
                </a:r>
                <a:r>
                  <a:rPr lang="en-US" spc="-112" baseline="25925" dirty="0">
                    <a:solidFill>
                      <a:schemeClr val="tx1"/>
                    </a:solidFill>
                  </a:rPr>
                  <a:t> </a:t>
                </a:r>
                <a:r>
                  <a:rPr lang="en-US" spc="-10" dirty="0">
                    <a:solidFill>
                      <a:schemeClr val="tx1"/>
                    </a:solidFill>
                  </a:rPr>
                  <a:t>an</a:t>
                </a:r>
                <a:r>
                  <a:rPr lang="en-US" spc="-5" dirty="0">
                    <a:solidFill>
                      <a:schemeClr val="tx1"/>
                    </a:solidFill>
                  </a:rPr>
                  <a:t>d</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20" dirty="0">
                    <a:solidFill>
                      <a:schemeClr val="tx1"/>
                    </a:solidFill>
                  </a:rPr>
                  <a:t>8</a:t>
                </a:r>
                <a:r>
                  <a:rPr lang="en-US" i="1" spc="-5" dirty="0">
                    <a:solidFill>
                      <a:schemeClr val="tx1"/>
                    </a:solidFill>
                  </a:rPr>
                  <a:t>x</a:t>
                </a:r>
                <a:r>
                  <a:rPr lang="en-US" i="1" spc="85" dirty="0">
                    <a:solidFill>
                      <a:schemeClr val="tx1"/>
                    </a:solidFill>
                  </a:rPr>
                  <a:t> </a:t>
                </a:r>
                <a:r>
                  <a:rPr lang="en-US" spc="-10" dirty="0">
                    <a:solidFill>
                      <a:schemeClr val="tx1"/>
                    </a:solidFill>
                  </a:rPr>
                  <a:t>b</a:t>
                </a:r>
                <a:r>
                  <a:rPr lang="en-US" spc="-5" dirty="0">
                    <a:solidFill>
                      <a:schemeClr val="tx1"/>
                    </a:solidFill>
                  </a:rPr>
                  <a:t>y </a:t>
                </a:r>
                <a:r>
                  <a:rPr lang="en-US" spc="-10" dirty="0">
                    <a:solidFill>
                      <a:schemeClr val="tx1"/>
                    </a:solidFill>
                  </a:rPr>
                  <a:t>solving </a:t>
                </a:r>
                <a14:m>
                  <m:oMath xmlns:m="http://schemas.openxmlformats.org/officeDocument/2006/math">
                    <m:r>
                      <a:rPr lang="en-US" b="0" i="0" smtClean="0">
                        <a:solidFill>
                          <a:schemeClr val="tx1"/>
                        </a:solidFill>
                        <a:latin typeface="Cambria Math" panose="02040503050406030204" pitchFamily="18" charset="0"/>
                        <a:cs typeface="Times New Roman"/>
                      </a:rPr>
                      <m:t> </m:t>
                    </m:r>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8</m:t>
                        </m:r>
                      </m:num>
                      <m:den>
                        <m:sSup>
                          <m:sSupPr>
                            <m:ctrlPr>
                              <a:rPr lang="en-US" i="1" smtClean="0">
                                <a:solidFill>
                                  <a:schemeClr val="tx1"/>
                                </a:solidFill>
                                <a:latin typeface="Cambria Math" panose="02040503050406030204" pitchFamily="18" charset="0"/>
                                <a:cs typeface="Times New Roman"/>
                              </a:rPr>
                            </m:ctrlPr>
                          </m:sSupPr>
                          <m:e>
                            <m:r>
                              <a:rPr lang="en-US" i="1" smtClean="0">
                                <a:solidFill>
                                  <a:schemeClr val="tx1"/>
                                </a:solidFill>
                                <a:latin typeface="Cambria Math" panose="02040503050406030204" pitchFamily="18" charset="0"/>
                                <a:cs typeface="Times New Roman"/>
                              </a:rPr>
                              <m:t>𝑥</m:t>
                            </m:r>
                          </m:e>
                          <m:sup>
                            <m:r>
                              <a:rPr lang="en-US" i="1" smtClean="0">
                                <a:solidFill>
                                  <a:schemeClr val="tx1"/>
                                </a:solidFill>
                                <a:latin typeface="Cambria Math" panose="02040503050406030204" pitchFamily="18" charset="0"/>
                                <a:cs typeface="Times New Roman"/>
                              </a:rPr>
                              <m:t>2</m:t>
                            </m:r>
                          </m:sup>
                        </m:sSup>
                      </m:den>
                    </m:f>
                    <m:r>
                      <a:rPr lang="en-US" b="0" i="1" smtClean="0">
                        <a:solidFill>
                          <a:schemeClr val="tx1"/>
                        </a:solidFill>
                        <a:latin typeface="Cambria Math" panose="02040503050406030204" pitchFamily="18" charset="0"/>
                        <a:cs typeface="Times New Roman"/>
                      </a:rPr>
                      <m:t>=8</m:t>
                    </m:r>
                    <m:r>
                      <a:rPr lang="en-US" b="0" i="1" smtClean="0">
                        <a:solidFill>
                          <a:schemeClr val="tx1"/>
                        </a:solidFill>
                        <a:latin typeface="Cambria Math" panose="02040503050406030204" pitchFamily="18" charset="0"/>
                        <a:cs typeface="Times New Roman"/>
                      </a:rPr>
                      <m:t>𝑥</m:t>
                    </m:r>
                  </m:oMath>
                </a14:m>
                <a:r>
                  <a:rPr lang="en-US" dirty="0">
                    <a:solidFill>
                      <a:schemeClr val="tx1"/>
                    </a:solidFill>
                  </a:rPr>
                  <a:t>  or </a:t>
                </a:r>
                <a14:m>
                  <m:oMath xmlns:m="http://schemas.openxmlformats.org/officeDocument/2006/math">
                    <m:sSup>
                      <m:sSupPr>
                        <m:ctrlPr>
                          <a:rPr lang="en-US"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r>
                      <a:rPr lang="en-US" b="0" i="1" smtClean="0">
                        <a:solidFill>
                          <a:schemeClr val="tx1"/>
                        </a:solidFill>
                        <a:latin typeface="Cambria Math" panose="02040503050406030204" pitchFamily="18" charset="0"/>
                        <a:cs typeface="Times New Roman"/>
                      </a:rPr>
                      <m:t>=1,</m:t>
                    </m:r>
                  </m:oMath>
                </a14:m>
                <a:r>
                  <a:rPr lang="en-US" dirty="0">
                    <a:solidFill>
                      <a:schemeClr val="tx1"/>
                    </a:solidFill>
                  </a:rPr>
                  <a:t> that is, </a:t>
                </a:r>
                <a:r>
                  <a:rPr lang="en-US" i="1" dirty="0">
                    <a:solidFill>
                      <a:schemeClr val="tx1"/>
                    </a:solidFill>
                  </a:rPr>
                  <a:t>x</a:t>
                </a:r>
                <a:r>
                  <a:rPr lang="en-US" dirty="0">
                    <a:solidFill>
                      <a:schemeClr val="tx1"/>
                    </a:solidFill>
                  </a:rPr>
                  <a:t> = 1.</a:t>
                </a:r>
                <a:r>
                  <a:rPr lang="en-US" spc="-5" dirty="0">
                    <a:solidFill>
                      <a:schemeClr val="tx1"/>
                    </a:solidFill>
                  </a:rPr>
                  <a:t> Similarly, the intersection </a:t>
                </a:r>
                <a:r>
                  <a:rPr lang="en-US" spc="-10" dirty="0">
                    <a:solidFill>
                      <a:schemeClr val="tx1"/>
                    </a:solidFill>
                  </a:rPr>
                  <a:t>o</a:t>
                </a:r>
                <a:r>
                  <a:rPr lang="en-US" spc="-5" dirty="0">
                    <a:solidFill>
                      <a:schemeClr val="tx1"/>
                    </a:solidFill>
                  </a:rPr>
                  <a:t>f</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8</a:t>
                </a:r>
                <a:r>
                  <a:rPr lang="en-US" i="1" spc="210" dirty="0">
                    <a:solidFill>
                      <a:schemeClr val="tx1"/>
                    </a:solidFill>
                  </a:rPr>
                  <a:t>/</a:t>
                </a:r>
                <a:r>
                  <a:rPr lang="en-US" i="1" spc="-5" dirty="0">
                    <a:solidFill>
                      <a:schemeClr val="tx1"/>
                    </a:solidFill>
                  </a:rPr>
                  <a:t>x</a:t>
                </a:r>
                <a:r>
                  <a:rPr lang="en-US" i="1" spc="-165" dirty="0">
                    <a:solidFill>
                      <a:schemeClr val="tx1"/>
                    </a:solidFill>
                  </a:rPr>
                  <a:t> </a:t>
                </a:r>
                <a:r>
                  <a:rPr lang="en-US" baseline="25925" dirty="0">
                    <a:solidFill>
                      <a:schemeClr val="tx1"/>
                    </a:solidFill>
                  </a:rPr>
                  <a:t>2 </a:t>
                </a:r>
                <a:r>
                  <a:rPr lang="en-US" spc="-112" baseline="25925" dirty="0">
                    <a:solidFill>
                      <a:schemeClr val="tx1"/>
                    </a:solidFill>
                  </a:rPr>
                  <a:t> </a:t>
                </a:r>
                <a:r>
                  <a:rPr lang="en-US" spc="-10" dirty="0">
                    <a:solidFill>
                      <a:schemeClr val="tx1"/>
                    </a:solidFill>
                  </a:rPr>
                  <a:t>an</a:t>
                </a:r>
                <a:r>
                  <a:rPr lang="en-US" spc="-5" dirty="0">
                    <a:solidFill>
                      <a:schemeClr val="tx1"/>
                    </a:solidFill>
                  </a:rPr>
                  <a:t>d</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85" dirty="0">
                    <a:solidFill>
                      <a:schemeClr val="tx1"/>
                    </a:solidFill>
                  </a:rPr>
                  <a:t> </a:t>
                </a:r>
                <a:r>
                  <a:rPr lang="en-US" spc="-10" dirty="0">
                    <a:solidFill>
                      <a:schemeClr val="tx1"/>
                    </a:solidFill>
                  </a:rPr>
                  <a:t>is the solution of  </a:t>
                </a:r>
                <a14:m>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8</m:t>
                        </m:r>
                      </m:num>
                      <m:den>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2</m:t>
                            </m:r>
                          </m:sup>
                        </m:sSup>
                      </m:den>
                    </m:f>
                    <m:r>
                      <a:rPr lang="en-US" i="1">
                        <a:solidFill>
                          <a:schemeClr val="tx1"/>
                        </a:solidFill>
                        <a:latin typeface="Cambria Math" panose="02040503050406030204" pitchFamily="18" charset="0"/>
                        <a:cs typeface="Times New Roman"/>
                      </a:rPr>
                      <m:t>=</m:t>
                    </m:r>
                    <m:r>
                      <a:rPr lang="en-US" i="1">
                        <a:solidFill>
                          <a:schemeClr val="tx1"/>
                        </a:solidFill>
                        <a:latin typeface="Cambria Math" panose="02040503050406030204" pitchFamily="18" charset="0"/>
                        <a:cs typeface="Times New Roman"/>
                      </a:rPr>
                      <m:t>𝑥</m:t>
                    </m:r>
                  </m:oMath>
                </a14:m>
                <a:r>
                  <a:rPr lang="en-US" dirty="0">
                    <a:solidFill>
                      <a:schemeClr val="tx1"/>
                    </a:solidFill>
                  </a:rPr>
                  <a:t>  or </a:t>
                </a:r>
              </a:p>
              <a:p>
                <a:pPr marL="0" indent="0">
                  <a:lnSpc>
                    <a:spcPct val="100000"/>
                  </a:lnSpc>
                  <a:buNone/>
                </a:pPr>
                <a14:m>
                  <m:oMath xmlns:m="http://schemas.openxmlformats.org/officeDocument/2006/math">
                    <m:sSup>
                      <m:sSupPr>
                        <m:ctrlPr>
                          <a:rPr lang="en-US" i="1">
                            <a:solidFill>
                              <a:schemeClr val="tx1"/>
                            </a:solidFill>
                            <a:latin typeface="Cambria Math" panose="02040503050406030204" pitchFamily="18" charset="0"/>
                            <a:cs typeface="Times New Roman"/>
                          </a:rPr>
                        </m:ctrlPr>
                      </m:sSupPr>
                      <m:e>
                        <m:r>
                          <a:rPr lang="en-US" i="1">
                            <a:solidFill>
                              <a:schemeClr val="tx1"/>
                            </a:solidFill>
                            <a:latin typeface="Cambria Math" panose="02040503050406030204" pitchFamily="18" charset="0"/>
                            <a:cs typeface="Times New Roman"/>
                          </a:rPr>
                          <m:t>𝑥</m:t>
                        </m:r>
                      </m:e>
                      <m:sup>
                        <m:r>
                          <a:rPr lang="en-US" i="1">
                            <a:solidFill>
                              <a:schemeClr val="tx1"/>
                            </a:solidFill>
                            <a:latin typeface="Cambria Math" panose="02040503050406030204" pitchFamily="18" charset="0"/>
                            <a:cs typeface="Times New Roman"/>
                          </a:rPr>
                          <m:t>3</m:t>
                        </m:r>
                      </m:sup>
                    </m:sSup>
                    <m:r>
                      <a:rPr lang="en-US" i="1">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8</m:t>
                    </m:r>
                    <m:r>
                      <a:rPr lang="en-US" i="1">
                        <a:solidFill>
                          <a:schemeClr val="tx1"/>
                        </a:solidFill>
                        <a:latin typeface="Cambria Math" panose="02040503050406030204" pitchFamily="18" charset="0"/>
                        <a:cs typeface="Times New Roman"/>
                      </a:rPr>
                      <m:t>,</m:t>
                    </m:r>
                  </m:oMath>
                </a14:m>
                <a:r>
                  <a:rPr lang="en-US" dirty="0">
                    <a:solidFill>
                      <a:schemeClr val="tx1"/>
                    </a:solidFill>
                  </a:rPr>
                  <a:t> </a:t>
                </a:r>
                <a:r>
                  <a:rPr lang="en-US" dirty="0"/>
                  <a:t>that is,</a:t>
                </a:r>
                <a:r>
                  <a:rPr lang="en-US" dirty="0">
                    <a:solidFill>
                      <a:schemeClr val="tx1"/>
                    </a:solidFill>
                  </a:rPr>
                  <a:t> </a:t>
                </a:r>
                <a:r>
                  <a:rPr lang="en-US" i="1" dirty="0">
                    <a:solidFill>
                      <a:schemeClr val="tx1"/>
                    </a:solidFill>
                  </a:rPr>
                  <a:t>x</a:t>
                </a:r>
                <a:r>
                  <a:rPr lang="en-US" dirty="0">
                    <a:solidFill>
                      <a:schemeClr val="tx1"/>
                    </a:solidFill>
                  </a:rPr>
                  <a:t> = 2.</a:t>
                </a:r>
              </a:p>
              <a:p>
                <a:pPr marL="36900" indent="0">
                  <a:lnSpc>
                    <a:spcPct val="100000"/>
                  </a:lnSpc>
                  <a:buNone/>
                </a:pPr>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10803836" cy="4370567"/>
              </a:xfrm>
              <a:blipFill>
                <a:blip r:embed="rId2"/>
                <a:stretch>
                  <a:fillRect l="-677" t="-976" r="-620"/>
                </a:stretch>
              </a:blipFill>
            </p:spPr>
            <p:txBody>
              <a:bodyPr/>
              <a:lstStyle/>
              <a:p>
                <a:r>
                  <a:rPr lang="en-US">
                    <a:noFill/>
                  </a:rPr>
                  <a:t> </a:t>
                </a:r>
              </a:p>
            </p:txBody>
          </p:sp>
        </mc:Fallback>
      </mc:AlternateContent>
      <p:pic>
        <p:nvPicPr>
          <p:cNvPr id="4" name="Picture 3" descr="Three graphs show that the area bounded by three functions is the sum of two areas.&#10;In three separate graphs, the x axis points 1 and 2 are labeled and the y axis has points 2 and 8 labeled.  Each graph has three curves, with two curves intersecting at the origin, and each of those curves intersecting a third curve at the points (1, 8) and  (2, 2). The relationship between the three graphs is graph 1 equals graph 2 plus graph 3. In graph 1, the region bounded by all three curves is shaded. In graph 2, the region bounded by the three curves is shaded between x equals 0 and x equals 1 and is labeled a. In graph 3, the region bounded by the three curves is shaded between x equals 1 and x equals 2 and is labeled b.">
            <a:extLst>
              <a:ext uri="{FF2B5EF4-FFF2-40B4-BE49-F238E27FC236}">
                <a16:creationId xmlns="" xmlns:a16="http://schemas.microsoft.com/office/drawing/2014/main" id="{8F9B596C-C703-42CA-8A85-7840651FA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982" y="4114467"/>
            <a:ext cx="6840368" cy="2005603"/>
          </a:xfrm>
          <a:prstGeom prst="rect">
            <a:avLst/>
          </a:prstGeom>
        </p:spPr>
      </p:pic>
      <p:pic>
        <p:nvPicPr>
          <p:cNvPr id="5" name="Picture 4" descr="Figure 7: Area bounded by y equals 8 over x squared, y equals 8 x, and y equals x as a sum of two areas.">
            <a:extLst>
              <a:ext uri="{FF2B5EF4-FFF2-40B4-BE49-F238E27FC236}">
                <a16:creationId xmlns="" xmlns:a16="http://schemas.microsoft.com/office/drawing/2014/main" id="{7853D336-569C-41F9-8C67-287A5C349A4D}"/>
              </a:ext>
            </a:extLst>
          </p:cNvPr>
          <p:cNvPicPr>
            <a:picLocks noChangeAspect="1"/>
          </p:cNvPicPr>
          <p:nvPr/>
        </p:nvPicPr>
        <p:blipFill>
          <a:blip r:embed="rId4"/>
          <a:stretch>
            <a:fillRect/>
          </a:stretch>
        </p:blipFill>
        <p:spPr>
          <a:xfrm>
            <a:off x="1091769" y="5430078"/>
            <a:ext cx="2719766" cy="563813"/>
          </a:xfrm>
          <a:prstGeom prst="rect">
            <a:avLst/>
          </a:prstGeom>
        </p:spPr>
      </p:pic>
    </p:spTree>
    <p:extLst>
      <p:ext uri="{BB962C8B-B14F-4D97-AF65-F5344CB8AC3E}">
        <p14:creationId xmlns:p14="http://schemas.microsoft.com/office/powerpoint/2010/main" val="1531912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6.1  Area Between Two </a:t>
            </a:r>
            <a:r>
              <a:rPr lang="en-US" sz="3100" dirty="0"/>
              <a:t>Curves </a:t>
            </a:r>
            <a:r>
              <a:rPr lang="en-US" sz="3100" dirty="0" smtClean="0"/>
              <a:t>(8 </a:t>
            </a:r>
            <a:r>
              <a:rPr lang="en-US" sz="3100" dirty="0"/>
              <a:t>of 15)</a:t>
            </a: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799" y="1371600"/>
                <a:ext cx="9955697" cy="4370567"/>
              </a:xfrm>
            </p:spPr>
            <p:txBody>
              <a:bodyPr>
                <a:noAutofit/>
              </a:bodyPr>
              <a:lstStyle/>
              <a:p>
                <a:pPr marL="0" indent="0">
                  <a:lnSpc>
                    <a:spcPct val="100000"/>
                  </a:lnSpc>
                  <a:buNone/>
                </a:pPr>
                <a:r>
                  <a:rPr lang="en-US" b="1" i="1" spc="-10" dirty="0">
                    <a:latin typeface="Times New Roman"/>
                    <a:cs typeface="Times New Roman"/>
                  </a:rPr>
                  <a:t>Ste</a:t>
                </a:r>
                <a:r>
                  <a:rPr lang="en-US" b="1" i="1" spc="-5" dirty="0">
                    <a:latin typeface="Times New Roman"/>
                    <a:cs typeface="Times New Roman"/>
                  </a:rPr>
                  <a:t>p </a:t>
                </a:r>
                <a:r>
                  <a:rPr lang="en-US" b="1" i="1" spc="-10" dirty="0">
                    <a:latin typeface="Times New Roman"/>
                    <a:cs typeface="Times New Roman"/>
                  </a:rPr>
                  <a:t>2</a:t>
                </a:r>
                <a:r>
                  <a:rPr lang="en-US" b="1" i="1" spc="-5" dirty="0">
                    <a:latin typeface="Times New Roman"/>
                    <a:cs typeface="Times New Roman"/>
                  </a:rPr>
                  <a:t>.</a:t>
                </a:r>
                <a:r>
                  <a:rPr lang="en-US" b="1" i="1" dirty="0">
                    <a:latin typeface="Times New Roman"/>
                    <a:cs typeface="Times New Roman"/>
                  </a:rPr>
                  <a:t> </a:t>
                </a:r>
                <a:r>
                  <a:rPr lang="en-US" b="1" i="1" spc="-5" dirty="0">
                    <a:latin typeface="Times New Roman"/>
                    <a:cs typeface="Times New Roman"/>
                  </a:rPr>
                  <a:t> </a:t>
                </a:r>
                <a:r>
                  <a:rPr lang="en-US" b="1" spc="-10" dirty="0">
                    <a:latin typeface="Times New Roman"/>
                    <a:cs typeface="Times New Roman"/>
                  </a:rPr>
                  <a:t>Se</a:t>
                </a:r>
                <a:r>
                  <a:rPr lang="en-US" b="1" spc="-5" dirty="0">
                    <a:latin typeface="Times New Roman"/>
                    <a:cs typeface="Times New Roman"/>
                  </a:rPr>
                  <a:t>t </a:t>
                </a:r>
                <a:r>
                  <a:rPr lang="en-US" b="1" spc="-15" dirty="0">
                    <a:latin typeface="Times New Roman"/>
                    <a:cs typeface="Times New Roman"/>
                  </a:rPr>
                  <a:t>u</a:t>
                </a:r>
                <a:r>
                  <a:rPr lang="en-US" b="1" spc="-10" dirty="0">
                    <a:latin typeface="Times New Roman"/>
                    <a:cs typeface="Times New Roman"/>
                  </a:rPr>
                  <a:t>p</a:t>
                </a:r>
                <a:r>
                  <a:rPr lang="en-US" b="1" spc="-5" dirty="0">
                    <a:latin typeface="Times New Roman"/>
                    <a:cs typeface="Times New Roman"/>
                  </a:rPr>
                  <a:t> </a:t>
                </a:r>
                <a:r>
                  <a:rPr lang="en-US" b="1" spc="-10" dirty="0">
                    <a:latin typeface="Times New Roman"/>
                    <a:cs typeface="Times New Roman"/>
                  </a:rPr>
                  <a:t>th</a:t>
                </a:r>
                <a:r>
                  <a:rPr lang="en-US" b="1" spc="-5" dirty="0">
                    <a:latin typeface="Times New Roman"/>
                    <a:cs typeface="Times New Roman"/>
                  </a:rPr>
                  <a:t>e i</a:t>
                </a:r>
                <a:r>
                  <a:rPr lang="en-US" b="1" spc="-10" dirty="0">
                    <a:latin typeface="Times New Roman"/>
                    <a:cs typeface="Times New Roman"/>
                  </a:rPr>
                  <a:t>ntegral</a:t>
                </a:r>
                <a:r>
                  <a:rPr lang="en-US" b="1" spc="-5" dirty="0">
                    <a:latin typeface="Times New Roman"/>
                    <a:cs typeface="Times New Roman"/>
                  </a:rPr>
                  <a:t>s</a:t>
                </a:r>
                <a:r>
                  <a:rPr lang="en-US" b="1" dirty="0">
                    <a:latin typeface="Times New Roman"/>
                    <a:cs typeface="Times New Roman"/>
                  </a:rPr>
                  <a:t> </a:t>
                </a:r>
                <a:r>
                  <a:rPr lang="en-US" b="1" spc="-15" dirty="0">
                    <a:latin typeface="Times New Roman"/>
                    <a:cs typeface="Times New Roman"/>
                  </a:rPr>
                  <a:t>an</a:t>
                </a:r>
                <a:r>
                  <a:rPr lang="en-US" b="1" spc="-10" dirty="0">
                    <a:latin typeface="Times New Roman"/>
                    <a:cs typeface="Times New Roman"/>
                  </a:rPr>
                  <a:t>d</a:t>
                </a:r>
                <a:r>
                  <a:rPr lang="en-US" b="1" spc="-5" dirty="0">
                    <a:latin typeface="Times New Roman"/>
                    <a:cs typeface="Times New Roman"/>
                  </a:rPr>
                  <a:t> </a:t>
                </a:r>
                <a:r>
                  <a:rPr lang="en-US" b="1" spc="-10" dirty="0">
                    <a:latin typeface="Times New Roman"/>
                    <a:cs typeface="Times New Roman"/>
                  </a:rPr>
                  <a:t>evaluate.</a:t>
                </a:r>
                <a:endParaRPr lang="en-US" dirty="0">
                  <a:latin typeface="Times New Roman"/>
                  <a:cs typeface="Times New Roman"/>
                </a:endParaRPr>
              </a:p>
              <a:p>
                <a:pPr marL="0" marR="5080" indent="0" algn="just">
                  <a:lnSpc>
                    <a:spcPct val="100000"/>
                  </a:lnSpc>
                  <a:spcBef>
                    <a:spcPts val="35"/>
                  </a:spcBef>
                  <a:buNone/>
                </a:pPr>
                <a:r>
                  <a:rPr lang="en-US" spc="-10" dirty="0">
                    <a:latin typeface="Times New Roman"/>
                    <a:cs typeface="Times New Roman"/>
                  </a:rPr>
                  <a:t>Figur</a:t>
                </a:r>
                <a:r>
                  <a:rPr lang="en-US" spc="-5" dirty="0">
                    <a:latin typeface="Times New Roman"/>
                    <a:cs typeface="Times New Roman"/>
                  </a:rPr>
                  <a:t>e</a:t>
                </a:r>
                <a:r>
                  <a:rPr lang="en-US" spc="-55" dirty="0">
                    <a:latin typeface="Times New Roman"/>
                    <a:cs typeface="Times New Roman"/>
                  </a:rPr>
                  <a:t> </a:t>
                </a:r>
                <a:r>
                  <a:rPr lang="en-US" spc="-5" dirty="0">
                    <a:latin typeface="Times New Roman"/>
                    <a:cs typeface="Times New Roman"/>
                  </a:rPr>
                  <a:t>7</a:t>
                </a:r>
                <a:r>
                  <a:rPr lang="en-US" spc="-55" dirty="0">
                    <a:latin typeface="Times New Roman"/>
                    <a:cs typeface="Times New Roman"/>
                  </a:rPr>
                  <a:t> </a:t>
                </a:r>
                <a:r>
                  <a:rPr lang="en-US" spc="-15" dirty="0">
                    <a:latin typeface="Times New Roman"/>
                    <a:cs typeface="Times New Roman"/>
                  </a:rPr>
                  <a:t>show</a:t>
                </a:r>
                <a:r>
                  <a:rPr lang="en-US" spc="-5" dirty="0">
                    <a:latin typeface="Times New Roman"/>
                    <a:cs typeface="Times New Roman"/>
                  </a:rPr>
                  <a:t>s</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a:t>
                </a:r>
                <a:r>
                  <a:rPr lang="en-US" spc="-5" dirty="0">
                    <a:latin typeface="Times New Roman"/>
                    <a:cs typeface="Times New Roman"/>
                  </a:rPr>
                  <a:t>t</a:t>
                </a:r>
                <a:r>
                  <a:rPr lang="en-US" spc="10" dirty="0">
                    <a:latin typeface="Times New Roman"/>
                    <a:cs typeface="Times New Roman"/>
                  </a:rPr>
                  <a:t> </a:t>
                </a:r>
                <a:r>
                  <a:rPr lang="en-US" i="1" spc="-15" dirty="0" err="1">
                    <a:latin typeface="Times New Roman"/>
                    <a:cs typeface="Times New Roman"/>
                  </a:rPr>
                  <a:t>y</a:t>
                </a:r>
                <a:r>
                  <a:rPr lang="en-US" baseline="-25000" dirty="0" err="1">
                    <a:latin typeface="Times New Roman"/>
                    <a:cs typeface="Times New Roman"/>
                  </a:rPr>
                  <a:t>bot</a:t>
                </a:r>
                <a:r>
                  <a:rPr lang="en-US" baseline="-11111" dirty="0">
                    <a:latin typeface="Times New Roman"/>
                    <a:cs typeface="Times New Roman"/>
                  </a:rPr>
                  <a:t> </a:t>
                </a:r>
                <a:r>
                  <a:rPr lang="en-US" spc="-75" baseline="-11111" dirty="0">
                    <a:latin typeface="Times New Roman"/>
                    <a:cs typeface="Times New Roman"/>
                  </a:rPr>
                  <a:t> </a:t>
                </a:r>
                <a:r>
                  <a:rPr lang="en-US" spc="-25" dirty="0">
                    <a:latin typeface="Lucida Sans Unicode"/>
                    <a:cs typeface="Lucida Sans Unicode"/>
                  </a:rPr>
                  <a:t>=</a:t>
                </a:r>
                <a:r>
                  <a:rPr lang="en-US" spc="-15" dirty="0">
                    <a:latin typeface="Lucida Sans Unicode"/>
                    <a:cs typeface="Lucida Sans Unicode"/>
                  </a:rPr>
                  <a:t> </a:t>
                </a:r>
                <a:r>
                  <a:rPr lang="en-US" i="1" spc="-5" dirty="0">
                    <a:latin typeface="Times New Roman"/>
                    <a:cs typeface="Times New Roman"/>
                  </a:rPr>
                  <a:t>x</a:t>
                </a:r>
                <a:r>
                  <a:rPr lang="en-US" i="1" spc="-165" dirty="0">
                    <a:latin typeface="Times New Roman"/>
                    <a:cs typeface="Times New Roman"/>
                  </a:rPr>
                  <a:t> </a:t>
                </a:r>
                <a:r>
                  <a:rPr lang="en-US" spc="-5" dirty="0">
                    <a:latin typeface="Times New Roman"/>
                    <a:cs typeface="Times New Roman"/>
                  </a:rPr>
                  <a:t>,</a:t>
                </a:r>
                <a:r>
                  <a:rPr lang="en-US" spc="-55" dirty="0">
                    <a:latin typeface="Times New Roman"/>
                    <a:cs typeface="Times New Roman"/>
                  </a:rPr>
                  <a:t> </a:t>
                </a:r>
                <a:r>
                  <a:rPr lang="en-US" spc="-10" dirty="0">
                    <a:latin typeface="Times New Roman"/>
                    <a:cs typeface="Times New Roman"/>
                  </a:rPr>
                  <a:t>bu</a:t>
                </a:r>
                <a:r>
                  <a:rPr lang="en-US" spc="-5" dirty="0">
                    <a:latin typeface="Times New Roman"/>
                    <a:cs typeface="Times New Roman"/>
                  </a:rPr>
                  <a:t>t</a:t>
                </a:r>
                <a:r>
                  <a:rPr lang="en-US" spc="10" dirty="0">
                    <a:latin typeface="Times New Roman"/>
                    <a:cs typeface="Times New Roman"/>
                  </a:rPr>
                  <a:t> </a:t>
                </a:r>
                <a:r>
                  <a:rPr lang="en-US" i="1" spc="-15" dirty="0" err="1">
                    <a:latin typeface="Times New Roman"/>
                    <a:cs typeface="Times New Roman"/>
                  </a:rPr>
                  <a:t>y</a:t>
                </a:r>
                <a:r>
                  <a:rPr lang="en-US" baseline="-25000" dirty="0" err="1">
                    <a:latin typeface="Times New Roman"/>
                    <a:cs typeface="Times New Roman"/>
                  </a:rPr>
                  <a:t>top</a:t>
                </a:r>
                <a:r>
                  <a:rPr lang="en-US" spc="82" baseline="-11111" dirty="0">
                    <a:latin typeface="Times New Roman"/>
                    <a:cs typeface="Times New Roman"/>
                  </a:rPr>
                  <a:t> </a:t>
                </a:r>
                <a:r>
                  <a:rPr lang="en-US" spc="-10" dirty="0">
                    <a:latin typeface="Times New Roman"/>
                    <a:cs typeface="Times New Roman"/>
                  </a:rPr>
                  <a:t>change</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25" dirty="0">
                    <a:latin typeface="Times New Roman"/>
                    <a:cs typeface="Times New Roman"/>
                  </a:rPr>
                  <a:t> </a:t>
                </a:r>
                <a:r>
                  <a:rPr lang="en-US" i="1" spc="-5" dirty="0">
                    <a:latin typeface="Times New Roman"/>
                    <a:cs typeface="Times New Roman"/>
                  </a:rPr>
                  <a:t>x</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1</a:t>
                </a:r>
                <a:r>
                  <a:rPr lang="en-US" spc="-55" dirty="0">
                    <a:latin typeface="Times New Roman"/>
                    <a:cs typeface="Times New Roman"/>
                  </a:rPr>
                  <a:t> </a:t>
                </a:r>
                <a:r>
                  <a:rPr lang="en-US" spc="-5" dirty="0">
                    <a:latin typeface="Times New Roman"/>
                    <a:cs typeface="Times New Roman"/>
                  </a:rPr>
                  <a:t>from</a:t>
                </a:r>
                <a:r>
                  <a:rPr lang="en-US" spc="10" dirty="0">
                    <a:latin typeface="Times New Roman"/>
                    <a:cs typeface="Times New Roman"/>
                  </a:rPr>
                  <a:t> </a:t>
                </a:r>
                <a:r>
                  <a:rPr lang="en-US" i="1" spc="-15" dirty="0" err="1">
                    <a:latin typeface="Times New Roman"/>
                    <a:cs typeface="Times New Roman"/>
                  </a:rPr>
                  <a:t>y</a:t>
                </a:r>
                <a:r>
                  <a:rPr lang="en-US" baseline="-25000" dirty="0" err="1">
                    <a:latin typeface="Times New Roman"/>
                    <a:cs typeface="Times New Roman"/>
                  </a:rPr>
                  <a:t>top</a:t>
                </a:r>
                <a:r>
                  <a:rPr lang="en-US" baseline="-11111" dirty="0">
                    <a:latin typeface="Times New Roman"/>
                    <a:cs typeface="Times New Roman"/>
                  </a:rPr>
                  <a:t> </a:t>
                </a:r>
                <a:r>
                  <a:rPr lang="en-US" spc="-75"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20" dirty="0">
                    <a:latin typeface="Times New Roman"/>
                    <a:cs typeface="Times New Roman"/>
                  </a:rPr>
                  <a:t>8</a:t>
                </a:r>
                <a:r>
                  <a:rPr lang="en-US" i="1" spc="-5" dirty="0">
                    <a:latin typeface="Times New Roman"/>
                    <a:cs typeface="Times New Roman"/>
                  </a:rPr>
                  <a:t>x</a:t>
                </a:r>
                <a:r>
                  <a:rPr lang="en-US" i="1" spc="35" dirty="0">
                    <a:latin typeface="Times New Roman"/>
                    <a:cs typeface="Times New Roman"/>
                  </a:rPr>
                  <a:t> </a:t>
                </a:r>
                <a:r>
                  <a:rPr lang="en-US" spc="-5" dirty="0">
                    <a:latin typeface="Times New Roman"/>
                    <a:cs typeface="Times New Roman"/>
                  </a:rPr>
                  <a:t>to</a:t>
                </a:r>
                <a:r>
                  <a:rPr lang="en-US" spc="10" dirty="0">
                    <a:latin typeface="Times New Roman"/>
                    <a:cs typeface="Times New Roman"/>
                  </a:rPr>
                  <a:t> </a:t>
                </a:r>
                <a:r>
                  <a:rPr lang="en-US" i="1" spc="-15" dirty="0" err="1">
                    <a:latin typeface="Times New Roman"/>
                    <a:cs typeface="Times New Roman"/>
                  </a:rPr>
                  <a:t>y</a:t>
                </a:r>
                <a:r>
                  <a:rPr lang="en-US" baseline="-25000" dirty="0" err="1">
                    <a:latin typeface="Times New Roman"/>
                    <a:cs typeface="Times New Roman"/>
                  </a:rPr>
                  <a:t>top</a:t>
                </a:r>
                <a:r>
                  <a:rPr lang="en-US" baseline="-25000" dirty="0">
                    <a:latin typeface="Times New Roman"/>
                    <a:cs typeface="Times New Roman"/>
                  </a:rPr>
                  <a:t> </a:t>
                </a:r>
                <a:r>
                  <a:rPr lang="en-US" spc="-75"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8</a:t>
                </a:r>
                <a:r>
                  <a:rPr lang="en-US" i="1" spc="210" dirty="0">
                    <a:latin typeface="Arial"/>
                    <a:cs typeface="Arial"/>
                  </a:rPr>
                  <a:t>/</a:t>
                </a:r>
                <a:r>
                  <a:rPr lang="en-US" i="1" spc="-5" dirty="0">
                    <a:latin typeface="Times New Roman"/>
                    <a:cs typeface="Times New Roman"/>
                  </a:rPr>
                  <a:t>x</a:t>
                </a:r>
                <a:r>
                  <a:rPr lang="en-US" i="1" spc="-165" dirty="0">
                    <a:latin typeface="Times New Roman"/>
                    <a:cs typeface="Times New Roman"/>
                  </a:rPr>
                  <a:t> </a:t>
                </a:r>
                <a:r>
                  <a:rPr lang="en-US" spc="75" baseline="25925" dirty="0">
                    <a:latin typeface="Times New Roman"/>
                    <a:cs typeface="Times New Roman"/>
                  </a:rPr>
                  <a:t>2</a:t>
                </a:r>
                <a:r>
                  <a:rPr lang="en-US" spc="-5" dirty="0">
                    <a:latin typeface="Times New Roman"/>
                    <a:cs typeface="Times New Roman"/>
                  </a:rPr>
                  <a:t>. So,</a:t>
                </a:r>
                <a:r>
                  <a:rPr lang="en-US" spc="80" dirty="0">
                    <a:latin typeface="Times New Roman"/>
                    <a:cs typeface="Times New Roman"/>
                  </a:rPr>
                  <a:t> </a:t>
                </a:r>
                <a:r>
                  <a:rPr lang="en-US" spc="-5" dirty="0">
                    <a:latin typeface="Times New Roman"/>
                    <a:cs typeface="Times New Roman"/>
                  </a:rPr>
                  <a:t>the</a:t>
                </a:r>
                <a:r>
                  <a:rPr lang="en-US" spc="80" dirty="0">
                    <a:latin typeface="Times New Roman"/>
                    <a:cs typeface="Times New Roman"/>
                  </a:rPr>
                  <a:t> </a:t>
                </a:r>
                <a:r>
                  <a:rPr lang="en-US" spc="-5" dirty="0">
                    <a:latin typeface="Times New Roman"/>
                    <a:cs typeface="Times New Roman"/>
                  </a:rPr>
                  <a:t>region</a:t>
                </a:r>
                <a:r>
                  <a:rPr lang="en-US" spc="80" dirty="0">
                    <a:latin typeface="Times New Roman"/>
                    <a:cs typeface="Times New Roman"/>
                  </a:rPr>
                  <a:t> </a:t>
                </a:r>
                <a:r>
                  <a:rPr lang="en-US" spc="-5" dirty="0">
                    <a:latin typeface="Times New Roman"/>
                    <a:cs typeface="Times New Roman"/>
                  </a:rPr>
                  <a:t>is</a:t>
                </a:r>
                <a:r>
                  <a:rPr lang="en-US" spc="80" dirty="0">
                    <a:latin typeface="Times New Roman"/>
                    <a:cs typeface="Times New Roman"/>
                  </a:rPr>
                  <a:t> </a:t>
                </a:r>
                <a:r>
                  <a:rPr lang="en-US" spc="-5" dirty="0">
                    <a:latin typeface="Times New Roman"/>
                    <a:cs typeface="Times New Roman"/>
                  </a:rPr>
                  <a:t>not</a:t>
                </a:r>
                <a:r>
                  <a:rPr lang="en-US" spc="80" dirty="0">
                    <a:latin typeface="Times New Roman"/>
                    <a:cs typeface="Times New Roman"/>
                  </a:rPr>
                  <a:t> </a:t>
                </a:r>
                <a:r>
                  <a:rPr lang="en-US" spc="-5" dirty="0">
                    <a:latin typeface="Times New Roman"/>
                    <a:cs typeface="Times New Roman"/>
                  </a:rPr>
                  <a:t>vertically</a:t>
                </a:r>
                <a:r>
                  <a:rPr lang="en-US" spc="80" dirty="0">
                    <a:latin typeface="Times New Roman"/>
                    <a:cs typeface="Times New Roman"/>
                  </a:rPr>
                  <a:t> </a:t>
                </a:r>
                <a:r>
                  <a:rPr lang="en-US" spc="-5" dirty="0">
                    <a:latin typeface="Times New Roman"/>
                    <a:cs typeface="Times New Roman"/>
                  </a:rPr>
                  <a:t>simple.</a:t>
                </a:r>
                <a:r>
                  <a:rPr lang="en-US" spc="80"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herefore,</a:t>
                </a:r>
                <a:r>
                  <a:rPr lang="en-US" spc="85" dirty="0">
                    <a:latin typeface="Times New Roman"/>
                    <a:cs typeface="Times New Roman"/>
                  </a:rPr>
                  <a:t> </a:t>
                </a:r>
                <a:r>
                  <a:rPr lang="en-US" spc="-10" dirty="0">
                    <a:latin typeface="Times New Roman"/>
                    <a:cs typeface="Times New Roman"/>
                  </a:rPr>
                  <a:t>we</a:t>
                </a:r>
                <a:r>
                  <a:rPr lang="en-US" spc="80" dirty="0">
                    <a:latin typeface="Times New Roman"/>
                    <a:cs typeface="Times New Roman"/>
                  </a:rPr>
                  <a:t> </a:t>
                </a:r>
                <a:r>
                  <a:rPr lang="en-US" spc="-5" dirty="0">
                    <a:latin typeface="Times New Roman"/>
                    <a:cs typeface="Times New Roman"/>
                  </a:rPr>
                  <a:t>break</a:t>
                </a:r>
                <a:r>
                  <a:rPr lang="en-US" spc="80" dirty="0">
                    <a:latin typeface="Times New Roman"/>
                    <a:cs typeface="Times New Roman"/>
                  </a:rPr>
                  <a:t> </a:t>
                </a:r>
                <a:r>
                  <a:rPr lang="en-US" spc="-5" dirty="0">
                    <a:latin typeface="Times New Roman"/>
                    <a:cs typeface="Times New Roman"/>
                  </a:rPr>
                  <a:t>up</a:t>
                </a:r>
                <a:r>
                  <a:rPr lang="en-US" spc="80" dirty="0">
                    <a:latin typeface="Times New Roman"/>
                    <a:cs typeface="Times New Roman"/>
                  </a:rPr>
                  <a:t> </a:t>
                </a:r>
                <a:r>
                  <a:rPr lang="en-US" spc="-5" dirty="0">
                    <a:latin typeface="Times New Roman"/>
                    <a:cs typeface="Times New Roman"/>
                  </a:rPr>
                  <a:t>the</a:t>
                </a:r>
                <a:r>
                  <a:rPr lang="en-US" spc="80" dirty="0">
                    <a:latin typeface="Times New Roman"/>
                    <a:cs typeface="Times New Roman"/>
                  </a:rPr>
                  <a:t> </a:t>
                </a:r>
                <a:r>
                  <a:rPr lang="en-US" spc="-5" dirty="0">
                    <a:latin typeface="Times New Roman"/>
                    <a:cs typeface="Times New Roman"/>
                  </a:rPr>
                  <a:t>regions</a:t>
                </a:r>
                <a:r>
                  <a:rPr lang="en-US" spc="80" dirty="0">
                    <a:latin typeface="Times New Roman"/>
                    <a:cs typeface="Times New Roman"/>
                  </a:rPr>
                  <a:t> </a:t>
                </a:r>
                <a:r>
                  <a:rPr lang="en-US" spc="-5" dirty="0">
                    <a:latin typeface="Times New Roman"/>
                    <a:cs typeface="Times New Roman"/>
                  </a:rPr>
                  <a:t>into</a:t>
                </a:r>
                <a:r>
                  <a:rPr lang="en-US" spc="80" dirty="0">
                    <a:latin typeface="Times New Roman"/>
                    <a:cs typeface="Times New Roman"/>
                  </a:rPr>
                  <a:t> </a:t>
                </a:r>
                <a:r>
                  <a:rPr lang="en-US" spc="-5" dirty="0">
                    <a:latin typeface="Times New Roman"/>
                    <a:cs typeface="Times New Roman"/>
                  </a:rPr>
                  <a:t>two parts,</a:t>
                </a:r>
                <a:r>
                  <a:rPr lang="en-US" spc="95" dirty="0">
                    <a:latin typeface="Times New Roman"/>
                    <a:cs typeface="Times New Roman"/>
                  </a:rPr>
                  <a:t> </a:t>
                </a:r>
                <a:r>
                  <a:rPr lang="en-US" i="1" spc="-10" dirty="0">
                    <a:latin typeface="Times New Roman"/>
                    <a:cs typeface="Times New Roman"/>
                  </a:rPr>
                  <a:t>A</a:t>
                </a:r>
                <a:r>
                  <a:rPr lang="en-US" i="1" spc="1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75" dirty="0">
                    <a:latin typeface="Times New Roman"/>
                    <a:cs typeface="Times New Roman"/>
                  </a:rPr>
                  <a:t> </a:t>
                </a:r>
                <a:r>
                  <a:rPr lang="en-US" i="1" spc="50" dirty="0">
                    <a:latin typeface="Times New Roman"/>
                    <a:cs typeface="Times New Roman"/>
                  </a:rPr>
                  <a:t>B</a:t>
                </a:r>
                <a:r>
                  <a:rPr lang="en-US" spc="-5" dirty="0">
                    <a:latin typeface="Times New Roman"/>
                    <a:cs typeface="Times New Roman"/>
                  </a:rPr>
                  <a:t>, </a:t>
                </a:r>
                <a:r>
                  <a:rPr lang="en-US" spc="-10" dirty="0">
                    <a:latin typeface="Times New Roman"/>
                    <a:cs typeface="Times New Roman"/>
                  </a:rPr>
                  <a:t>eac</a:t>
                </a:r>
                <a:r>
                  <a:rPr lang="en-US" spc="-5" dirty="0">
                    <a:latin typeface="Times New Roman"/>
                    <a:cs typeface="Times New Roman"/>
                  </a:rPr>
                  <a:t>h</a:t>
                </a:r>
                <a:r>
                  <a:rPr lang="en-US" dirty="0">
                    <a:latin typeface="Times New Roman"/>
                    <a:cs typeface="Times New Roman"/>
                  </a:rPr>
                  <a:t> </a:t>
                </a:r>
                <a:r>
                  <a:rPr lang="en-US" spc="-10" dirty="0">
                    <a:latin typeface="Times New Roman"/>
                    <a:cs typeface="Times New Roman"/>
                  </a:rPr>
                  <a:t>verticall</a:t>
                </a:r>
                <a:r>
                  <a:rPr lang="en-US" spc="-5" dirty="0">
                    <a:latin typeface="Times New Roman"/>
                    <a:cs typeface="Times New Roman"/>
                  </a:rPr>
                  <a:t>y </a:t>
                </a:r>
                <a:r>
                  <a:rPr lang="en-US" spc="-10" dirty="0">
                    <a:latin typeface="Times New Roman"/>
                    <a:cs typeface="Times New Roman"/>
                  </a:rPr>
                  <a:t>simple</a:t>
                </a:r>
                <a:r>
                  <a:rPr lang="en-US" spc="-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comput</a:t>
                </a:r>
                <a:r>
                  <a:rPr lang="en-US" spc="-5" dirty="0">
                    <a:latin typeface="Times New Roman"/>
                    <a:cs typeface="Times New Roman"/>
                  </a:rPr>
                  <a:t>e</a:t>
                </a:r>
                <a:r>
                  <a:rPr lang="en-US"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hei</a:t>
                </a:r>
                <a:r>
                  <a:rPr lang="en-US" spc="-5" dirty="0">
                    <a:latin typeface="Times New Roman"/>
                    <a:cs typeface="Times New Roman"/>
                  </a:rPr>
                  <a:t>r </a:t>
                </a:r>
                <a:r>
                  <a:rPr lang="en-US" spc="-10" dirty="0">
                    <a:latin typeface="Times New Roman"/>
                    <a:cs typeface="Times New Roman"/>
                  </a:rPr>
                  <a:t>area</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separately.</a:t>
                </a:r>
                <a:endParaRPr lang="en-US" dirty="0">
                  <a:latin typeface="Times New Roman"/>
                  <a:cs typeface="Times New Roman"/>
                </a:endParaRPr>
              </a:p>
              <a:p>
                <a:pPr marL="36900" indent="0" algn="ctr">
                  <a:lnSpc>
                    <a:spcPct val="100000"/>
                  </a:lnSpc>
                  <a:buNone/>
                </a:pPr>
                <a:r>
                  <a:rPr lang="en-US" b="0" dirty="0">
                    <a:cs typeface="Times New Roman"/>
                  </a:rPr>
                  <a:t>a</a:t>
                </a:r>
                <a14:m>
                  <m:oMath xmlns:m="http://schemas.openxmlformats.org/officeDocument/2006/math">
                    <m:r>
                      <m:rPr>
                        <m:sty m:val="p"/>
                      </m:rPr>
                      <a:rPr lang="en-US" b="0" i="0" smtClean="0">
                        <a:latin typeface="Cambria Math" panose="02040503050406030204" pitchFamily="18" charset="0"/>
                        <a:cs typeface="Times New Roman"/>
                      </a:rPr>
                      <m:t>rea</m:t>
                    </m:r>
                    <m:r>
                      <a:rPr lang="en-US" b="0" i="1" smtClean="0">
                        <a:latin typeface="Cambria Math" panose="02040503050406030204" pitchFamily="18" charset="0"/>
                        <a:cs typeface="Times New Roman"/>
                      </a:rPr>
                      <m:t> </m:t>
                    </m:r>
                    <m:r>
                      <a:rPr lang="en-US" b="0" i="1" smtClean="0">
                        <a:latin typeface="Cambria Math" panose="02040503050406030204" pitchFamily="18" charset="0"/>
                        <a:cs typeface="Times New Roman"/>
                      </a:rPr>
                      <m:t>𝐴</m:t>
                    </m:r>
                    <m:r>
                      <a:rPr lang="en-US" b="0" i="1" smtClean="0">
                        <a:latin typeface="Cambria Math" panose="02040503050406030204" pitchFamily="18" charset="0"/>
                        <a:cs typeface="Times New Roman"/>
                      </a:rPr>
                      <m:t>=</m:t>
                    </m:r>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0</m:t>
                        </m:r>
                      </m:sub>
                      <m:sup>
                        <m:r>
                          <a:rPr lang="en-US" b="0" i="1" smtClean="0">
                            <a:latin typeface="Cambria Math" panose="02040503050406030204" pitchFamily="18" charset="0"/>
                            <a:cs typeface="Times New Roman"/>
                          </a:rPr>
                          <m:t>1</m:t>
                        </m:r>
                      </m:sup>
                      <m:e>
                        <m:r>
                          <a:rPr lang="en-US" b="0" i="1" smtClean="0">
                            <a:latin typeface="Cambria Math" panose="02040503050406030204" pitchFamily="18" charset="0"/>
                            <a:cs typeface="Times New Roman"/>
                          </a:rPr>
                          <m:t>(8</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0</m:t>
                        </m:r>
                      </m:sub>
                      <m:sup>
                        <m:r>
                          <a:rPr lang="en-US" b="0" i="1" smtClean="0">
                            <a:latin typeface="Cambria Math" panose="02040503050406030204" pitchFamily="18" charset="0"/>
                            <a:cs typeface="Times New Roman"/>
                          </a:rPr>
                          <m:t>1</m:t>
                        </m:r>
                      </m:sup>
                      <m:e>
                        <m:r>
                          <a:rPr lang="en-US" b="0" i="1" smtClean="0">
                            <a:latin typeface="Cambria Math" panose="02040503050406030204" pitchFamily="18" charset="0"/>
                            <a:cs typeface="Times New Roman"/>
                          </a:rPr>
                          <m:t>7</m:t>
                        </m:r>
                        <m:r>
                          <a:rPr lang="en-US" b="0" i="1" smtClean="0">
                            <a:latin typeface="Cambria Math" panose="02040503050406030204" pitchFamily="18" charset="0"/>
                            <a:cs typeface="Times New Roman"/>
                          </a:rPr>
                          <m:t>𝑥</m:t>
                        </m:r>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7</m:t>
                        </m:r>
                      </m:num>
                      <m:den>
                        <m:r>
                          <a:rPr lang="en-US" b="0" i="1" smtClean="0">
                            <a:latin typeface="Cambria Math" panose="02040503050406030204" pitchFamily="18" charset="0"/>
                            <a:cs typeface="Times New Roman"/>
                          </a:rPr>
                          <m:t>2</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sSubSup>
                      <m:sSubSupPr>
                        <m:ctrlPr>
                          <a:rPr lang="en-US" b="0"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0</m:t>
                        </m:r>
                      </m:sub>
                      <m:sup>
                        <m:r>
                          <a:rPr lang="en-US" b="0" i="1" smtClean="0">
                            <a:latin typeface="Cambria Math" panose="02040503050406030204" pitchFamily="18" charset="0"/>
                            <a:cs typeface="Times New Roman"/>
                          </a:rPr>
                          <m:t>1</m:t>
                        </m:r>
                      </m:sup>
                    </m:sSubSup>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7</m:t>
                        </m:r>
                      </m:num>
                      <m:den>
                        <m:r>
                          <a:rPr lang="en-US" b="0" i="1" smtClean="0">
                            <a:latin typeface="Cambria Math" panose="02040503050406030204" pitchFamily="18" charset="0"/>
                            <a:cs typeface="Times New Roman"/>
                          </a:rPr>
                          <m:t>2</m:t>
                        </m:r>
                      </m:den>
                    </m:f>
                  </m:oMath>
                </a14:m>
                <a:endParaRPr lang="en-US" dirty="0">
                  <a:latin typeface="Times New Roman"/>
                  <a:cs typeface="Times New Roman"/>
                </a:endParaRPr>
              </a:p>
              <a:p>
                <a:pPr marL="36900" indent="0" algn="ctr">
                  <a:lnSpc>
                    <a:spcPct val="100000"/>
                  </a:lnSpc>
                  <a:buNone/>
                </a:pPr>
                <a:r>
                  <a:rPr lang="en-US" b="0" dirty="0">
                    <a:cs typeface="Times New Roman"/>
                  </a:rPr>
                  <a:t>a</a:t>
                </a:r>
                <a14:m>
                  <m:oMath xmlns:m="http://schemas.openxmlformats.org/officeDocument/2006/math">
                    <m:r>
                      <m:rPr>
                        <m:sty m:val="p"/>
                      </m:rPr>
                      <a:rPr lang="en-US" b="0" i="0" smtClean="0">
                        <a:latin typeface="Cambria Math" panose="02040503050406030204" pitchFamily="18" charset="0"/>
                        <a:cs typeface="Times New Roman"/>
                      </a:rPr>
                      <m:t>rea</m:t>
                    </m:r>
                    <m:r>
                      <a:rPr lang="en-US" b="0" i="1" smtClean="0">
                        <a:latin typeface="Cambria Math" panose="02040503050406030204" pitchFamily="18" charset="0"/>
                        <a:cs typeface="Times New Roman"/>
                      </a:rPr>
                      <m:t> </m:t>
                    </m:r>
                    <m:r>
                      <a:rPr lang="en-US" b="0" i="1" smtClean="0">
                        <a:latin typeface="Cambria Math" panose="02040503050406030204" pitchFamily="18" charset="0"/>
                        <a:cs typeface="Times New Roman"/>
                      </a:rPr>
                      <m:t>𝐵</m:t>
                    </m:r>
                    <m:r>
                      <a:rPr lang="en-US" b="0" i="1" smtClean="0">
                        <a:latin typeface="Cambria Math" panose="02040503050406030204" pitchFamily="18" charset="0"/>
                        <a:cs typeface="Times New Roman"/>
                      </a:rPr>
                      <m:t>=</m:t>
                    </m:r>
                    <m:nary>
                      <m:naryPr>
                        <m:ctrlPr>
                          <a:rPr lang="en-US" b="0" i="1" smtClean="0">
                            <a:latin typeface="Cambria Math" panose="02040503050406030204" pitchFamily="18" charset="0"/>
                            <a:cs typeface="Times New Roman"/>
                          </a:rPr>
                        </m:ctrlPr>
                      </m:naryPr>
                      <m:sub>
                        <m:r>
                          <m:rPr>
                            <m:brk m:alnAt="23"/>
                          </m:rP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2</m:t>
                        </m:r>
                      </m:sup>
                      <m:e>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8</m:t>
                            </m:r>
                          </m:num>
                          <m:den>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den>
                        </m:f>
                        <m:r>
                          <a:rPr lang="en-US" b="0" i="1" smtClean="0">
                            <a:latin typeface="Cambria Math" panose="02040503050406030204" pitchFamily="18" charset="0"/>
                            <a:cs typeface="Times New Roman"/>
                          </a:rPr>
                          <m:t>−</m:t>
                        </m:r>
                        <m:r>
                          <a:rPr lang="en-US" b="0" i="1" smtClean="0">
                            <a:latin typeface="Cambria Math" panose="02040503050406030204" pitchFamily="18" charset="0"/>
                            <a:cs typeface="Times New Roman"/>
                          </a:rPr>
                          <m:t>𝑥</m:t>
                        </m:r>
                        <m:r>
                          <a:rPr lang="en-US" b="0" i="1" smtClean="0">
                            <a:latin typeface="Cambria Math" panose="02040503050406030204" pitchFamily="18" charset="0"/>
                            <a:cs typeface="Times New Roman"/>
                          </a:rPr>
                          <m:t>)</m:t>
                        </m:r>
                      </m:e>
                    </m:nary>
                    <m:r>
                      <a:rPr lang="en-US" b="0" i="1" smtClean="0">
                        <a:latin typeface="Cambria Math" panose="02040503050406030204" pitchFamily="18" charset="0"/>
                        <a:cs typeface="Times New Roman"/>
                      </a:rPr>
                      <m:t>𝑑𝑥</m:t>
                    </m:r>
                    <m:r>
                      <a:rPr lang="en-US" b="0" i="1" smtClean="0">
                        <a:latin typeface="Cambria Math" panose="02040503050406030204" pitchFamily="18" charset="0"/>
                        <a:cs typeface="Times New Roman"/>
                      </a:rPr>
                      <m:t>=</m:t>
                    </m:r>
                    <m:d>
                      <m:dPr>
                        <m:ctrlPr>
                          <a:rPr lang="en-US" b="0" i="1" smtClean="0">
                            <a:latin typeface="Cambria Math" panose="02040503050406030204" pitchFamily="18" charset="0"/>
                            <a:cs typeface="Times New Roman"/>
                          </a:rPr>
                        </m:ctrlPr>
                      </m:dPr>
                      <m:e>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8</m:t>
                            </m:r>
                          </m:num>
                          <m:den>
                            <m:r>
                              <a:rPr lang="en-US" b="0" i="1" smtClean="0">
                                <a:latin typeface="Cambria Math" panose="02040503050406030204" pitchFamily="18" charset="0"/>
                                <a:cs typeface="Times New Roman"/>
                              </a:rPr>
                              <m:t>𝑥</m:t>
                            </m:r>
                          </m:den>
                        </m:f>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1</m:t>
                            </m:r>
                          </m:num>
                          <m:den>
                            <m:r>
                              <a:rPr lang="en-US" b="0" i="1" smtClean="0">
                                <a:latin typeface="Cambria Math" panose="02040503050406030204" pitchFamily="18" charset="0"/>
                                <a:cs typeface="Times New Roman"/>
                              </a:rPr>
                              <m:t>2</m:t>
                            </m:r>
                          </m:den>
                        </m:f>
                        <m:sSup>
                          <m:sSupPr>
                            <m:ctrlPr>
                              <a:rPr lang="en-US" b="0" i="1" smtClean="0">
                                <a:latin typeface="Cambria Math" panose="02040503050406030204" pitchFamily="18" charset="0"/>
                                <a:cs typeface="Times New Roman"/>
                              </a:rPr>
                            </m:ctrlPr>
                          </m:sSupPr>
                          <m:e>
                            <m:r>
                              <a:rPr lang="en-US" b="0" i="1" smtClean="0">
                                <a:latin typeface="Cambria Math" panose="02040503050406030204" pitchFamily="18" charset="0"/>
                                <a:cs typeface="Times New Roman"/>
                              </a:rPr>
                              <m:t>𝑥</m:t>
                            </m:r>
                          </m:e>
                          <m:sup>
                            <m:r>
                              <a:rPr lang="en-US" b="0" i="1" smtClean="0">
                                <a:latin typeface="Cambria Math" panose="02040503050406030204" pitchFamily="18" charset="0"/>
                                <a:cs typeface="Times New Roman"/>
                              </a:rPr>
                              <m:t>2</m:t>
                            </m:r>
                          </m:sup>
                        </m:sSup>
                      </m:e>
                    </m:d>
                    <m:sSubSup>
                      <m:sSubSupPr>
                        <m:ctrlPr>
                          <a:rPr lang="en-US" b="0" i="1" smtClean="0">
                            <a:latin typeface="Cambria Math" panose="02040503050406030204" pitchFamily="18" charset="0"/>
                            <a:cs typeface="Times New Roman"/>
                          </a:rPr>
                        </m:ctrlPr>
                      </m:sSubSupPr>
                      <m:e>
                        <m:r>
                          <a:rPr lang="en-US" b="0" i="1" smtClean="0">
                            <a:latin typeface="Cambria Math" panose="02040503050406030204" pitchFamily="18" charset="0"/>
                            <a:cs typeface="Times New Roman"/>
                          </a:rPr>
                          <m:t>|</m:t>
                        </m:r>
                      </m:e>
                      <m:sub>
                        <m:r>
                          <a:rPr lang="en-US" b="0" i="1" smtClean="0">
                            <a:latin typeface="Cambria Math" panose="02040503050406030204" pitchFamily="18" charset="0"/>
                            <a:cs typeface="Times New Roman"/>
                          </a:rPr>
                          <m:t>1</m:t>
                        </m:r>
                      </m:sub>
                      <m:sup>
                        <m:r>
                          <a:rPr lang="en-US" b="0" i="1" smtClean="0">
                            <a:latin typeface="Cambria Math" panose="02040503050406030204" pitchFamily="18" charset="0"/>
                            <a:cs typeface="Times New Roman"/>
                          </a:rPr>
                          <m:t>2</m:t>
                        </m:r>
                      </m:sup>
                    </m:sSubSup>
                    <m:r>
                      <a:rPr lang="en-US" b="0" i="1" smtClean="0">
                        <a:latin typeface="Cambria Math" panose="02040503050406030204" pitchFamily="18" charset="0"/>
                        <a:cs typeface="Times New Roman"/>
                      </a:rPr>
                      <m:t>=</m:t>
                    </m:r>
                    <m:f>
                      <m:fPr>
                        <m:ctrlPr>
                          <a:rPr lang="en-US" b="0" i="1" smtClean="0">
                            <a:latin typeface="Cambria Math" panose="02040503050406030204" pitchFamily="18" charset="0"/>
                            <a:cs typeface="Times New Roman"/>
                          </a:rPr>
                        </m:ctrlPr>
                      </m:fPr>
                      <m:num>
                        <m:r>
                          <a:rPr lang="en-US" b="0" i="1" smtClean="0">
                            <a:latin typeface="Cambria Math" panose="02040503050406030204" pitchFamily="18" charset="0"/>
                            <a:cs typeface="Times New Roman"/>
                          </a:rPr>
                          <m:t>5</m:t>
                        </m:r>
                      </m:num>
                      <m:den>
                        <m:r>
                          <a:rPr lang="en-US" b="0" i="1" smtClean="0">
                            <a:latin typeface="Cambria Math" panose="02040503050406030204" pitchFamily="18" charset="0"/>
                            <a:cs typeface="Times New Roman"/>
                          </a:rPr>
                          <m:t>2</m:t>
                        </m:r>
                      </m:den>
                    </m:f>
                  </m:oMath>
                </a14:m>
                <a:endParaRPr lang="en-US" dirty="0">
                  <a:latin typeface="Times New Roman"/>
                  <a:cs typeface="Times New Roman"/>
                </a:endParaRPr>
              </a:p>
              <a:p>
                <a:pPr marL="36900" indent="0">
                  <a:lnSpc>
                    <a:spcPct val="100000"/>
                  </a:lnSpc>
                  <a:buNone/>
                </a:pPr>
                <a:r>
                  <a:rPr lang="en-US" dirty="0">
                    <a:latin typeface="Times New Roman"/>
                    <a:cs typeface="Times New Roman"/>
                  </a:rPr>
                  <a:t>The total area is  </a:t>
                </a:r>
                <a14:m>
                  <m:oMath xmlns:m="http://schemas.openxmlformats.org/officeDocument/2006/math">
                    <m:r>
                      <a:rPr lang="en-US" b="0" i="1" smtClean="0">
                        <a:latin typeface="Cambria Math" panose="02040503050406030204" pitchFamily="18" charset="0"/>
                        <a:cs typeface="Times New Roman"/>
                      </a:rPr>
                      <m:t>𝐴</m:t>
                    </m:r>
                    <m:r>
                      <a:rPr lang="en-US" b="0" i="1" smtClean="0">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7</m:t>
                        </m:r>
                      </m:num>
                      <m:den>
                        <m:r>
                          <a:rPr lang="en-US" i="1">
                            <a:latin typeface="Cambria Math" panose="02040503050406030204" pitchFamily="18" charset="0"/>
                            <a:cs typeface="Times New Roman"/>
                          </a:rPr>
                          <m:t>2</m:t>
                        </m:r>
                      </m:den>
                    </m:f>
                    <m:r>
                      <a:rPr lang="en-US" b="0" i="1" smtClean="0">
                        <a:latin typeface="Cambria Math" panose="02040503050406030204" pitchFamily="18" charset="0"/>
                        <a:cs typeface="Times New Roman"/>
                      </a:rPr>
                      <m:t>+</m:t>
                    </m:r>
                    <m:f>
                      <m:fPr>
                        <m:ctrlPr>
                          <a:rPr lang="en-US" i="1">
                            <a:latin typeface="Cambria Math" panose="02040503050406030204" pitchFamily="18" charset="0"/>
                            <a:cs typeface="Times New Roman"/>
                          </a:rPr>
                        </m:ctrlPr>
                      </m:fPr>
                      <m:num>
                        <m:r>
                          <a:rPr lang="en-US" b="0" i="1" smtClean="0">
                            <a:latin typeface="Cambria Math" panose="02040503050406030204" pitchFamily="18" charset="0"/>
                            <a:cs typeface="Times New Roman"/>
                          </a:rPr>
                          <m:t>5</m:t>
                        </m:r>
                      </m:num>
                      <m:den>
                        <m:r>
                          <a:rPr lang="en-US" i="1">
                            <a:latin typeface="Cambria Math" panose="02040503050406030204" pitchFamily="18" charset="0"/>
                            <a:cs typeface="Times New Roman"/>
                          </a:rPr>
                          <m:t>2</m:t>
                        </m:r>
                      </m:den>
                    </m:f>
                    <m:r>
                      <a:rPr lang="en-US" b="0" i="1" smtClean="0">
                        <a:latin typeface="Cambria Math" panose="02040503050406030204" pitchFamily="18" charset="0"/>
                        <a:cs typeface="Times New Roman"/>
                      </a:rPr>
                      <m:t>=6.</m:t>
                    </m:r>
                  </m:oMath>
                </a14:m>
                <a:endParaRPr lang="en-US" dirty="0">
                  <a:latin typeface="Times New Roman"/>
                  <a:cs typeface="Times New Roman"/>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799" y="1371600"/>
                <a:ext cx="9955697" cy="4370567"/>
              </a:xfrm>
              <a:blipFill>
                <a:blip r:embed="rId2"/>
                <a:stretch>
                  <a:fillRect l="-734" t="-976" r="-673"/>
                </a:stretch>
              </a:blipFill>
            </p:spPr>
            <p:txBody>
              <a:bodyPr/>
              <a:lstStyle/>
              <a:p>
                <a:r>
                  <a:rPr lang="en-US">
                    <a:noFill/>
                  </a:rPr>
                  <a:t> </a:t>
                </a:r>
              </a:p>
            </p:txBody>
          </p:sp>
        </mc:Fallback>
      </mc:AlternateContent>
    </p:spTree>
    <p:extLst>
      <p:ext uri="{BB962C8B-B14F-4D97-AF65-F5344CB8AC3E}">
        <p14:creationId xmlns:p14="http://schemas.microsoft.com/office/powerpoint/2010/main" val="435526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12156</TotalTime>
  <Words>7015</Words>
  <Application>Microsoft Office PowerPoint</Application>
  <PresentationFormat>Widescreen</PresentationFormat>
  <Paragraphs>470</Paragraphs>
  <Slides>77</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77</vt:i4>
      </vt:variant>
    </vt:vector>
  </HeadingPairs>
  <TitlesOfParts>
    <vt:vector size="85" baseType="lpstr">
      <vt:lpstr>Arial</vt:lpstr>
      <vt:lpstr>Calibri</vt:lpstr>
      <vt:lpstr>Calibri Light</vt:lpstr>
      <vt:lpstr>Cambria Math</vt:lpstr>
      <vt:lpstr>Lucida Sans Unicode</vt:lpstr>
      <vt:lpstr>Times New Roman</vt:lpstr>
      <vt:lpstr>Office Theme</vt:lpstr>
      <vt:lpstr>Custom Design</vt:lpstr>
      <vt:lpstr>Chapter 6: APPLICATIONS OF THE INTEGRAL</vt:lpstr>
      <vt:lpstr>6.1  Area Between Two Curves (1 of 15)  </vt:lpstr>
      <vt:lpstr>6.1  Area Between Two Curves (2 of 15)  </vt:lpstr>
      <vt:lpstr>6.1  Area Between Two Curves (3 of 15)  </vt:lpstr>
      <vt:lpstr>6.1  Area Between Two Curves (4 of 15)  </vt:lpstr>
      <vt:lpstr>6.1  Area Between Two Curves (5 of 15)  </vt:lpstr>
      <vt:lpstr>6.1  Area Between Two Curves (6 of 15)  </vt:lpstr>
      <vt:lpstr>6.1  Area Between Two Curves (7 of 15)  </vt:lpstr>
      <vt:lpstr>6.1  Area Between Two Curves (8 of 15)  </vt:lpstr>
      <vt:lpstr>6.1  Area Between Two Curves (9 of 15)  </vt:lpstr>
      <vt:lpstr>6.1  Area Between Two Curves (10 of 15)  </vt:lpstr>
      <vt:lpstr>6.1  Area Between Two Curves (11 of 15)  </vt:lpstr>
      <vt:lpstr>6.1  Area Between Two Curves (12 of 15)  </vt:lpstr>
      <vt:lpstr>6.1  Area Between Two Curves (13 of 15)  </vt:lpstr>
      <vt:lpstr>6.1  Area Between Two Curves (14 of 15)  </vt:lpstr>
      <vt:lpstr>6.1  Area Between Two Curves (15 of 15)  </vt:lpstr>
      <vt:lpstr>6.2  Setting Up Integrals: Volume, Density, Average Value (1 of 24)   </vt:lpstr>
      <vt:lpstr>6.2  Setting Up Integrals: Volume, Density, Average Value (2 of 24)   </vt:lpstr>
      <vt:lpstr>6.2  Setting Up Integrals: Volume, Density, Average Value (3 of 24)   </vt:lpstr>
      <vt:lpstr>6.2  Setting Up Integrals: Volume, Density, Average Value (4 of 24)   </vt:lpstr>
      <vt:lpstr>6.2  Setting Up Integrals: Volume, Density, Average Value (5 of 24)   </vt:lpstr>
      <vt:lpstr>6.2  Setting Up Integrals: Volume, Density, Average Value (6 of 24)   </vt:lpstr>
      <vt:lpstr>6.2  Setting Up Integrals: Volume, Density, Average Value (7 of 24)   </vt:lpstr>
      <vt:lpstr>6.2  Setting Up Integrals: Volume, Density, Average Value (8 of 24)   </vt:lpstr>
      <vt:lpstr>6.2  Setting Up Integrals: Volume, Density, Average Value (9 of 24)   </vt:lpstr>
      <vt:lpstr>6.2  Setting Up Integrals: Volume, Density, Average Value (10 of 24)   </vt:lpstr>
      <vt:lpstr>6.2  Setting Up Integrals: Volume, Density, Average Value (11 of 24)   </vt:lpstr>
      <vt:lpstr>6.2  Setting Up Integrals: Volume, Density, Average Value (12 of 24)   </vt:lpstr>
      <vt:lpstr>6.2  Setting Up Integrals: Volume, Density, Average Value (13 of 24)   </vt:lpstr>
      <vt:lpstr>6.2  Setting Up Integrals: Volume, Density, Average Value (14 of 24)   </vt:lpstr>
      <vt:lpstr>6.2  Setting Up Integrals: Volume, Density, Average Value (15 of 24)   </vt:lpstr>
      <vt:lpstr>6.2  Setting Up Integrals: Volume, Density, Average Value (16 of 24)   </vt:lpstr>
      <vt:lpstr>6.2  Setting Up Integrals: Volume, Density, Average Value (17 of 24)   </vt:lpstr>
      <vt:lpstr>6.2  Setting Up Integrals: Volume, Density, Average Value (18 of 24)   </vt:lpstr>
      <vt:lpstr>6.2  Setting Up Integrals: Volume, Density, Average Value (19 of 24)   </vt:lpstr>
      <vt:lpstr>6.2  Setting Up Integrals: Volume, Density, Average Value (20 of 24)   </vt:lpstr>
      <vt:lpstr>6.2  Setting Up Integrals: Volume, Density, Average Value (21 of 24)   </vt:lpstr>
      <vt:lpstr>6.2  Setting Up Integrals: Volume, Density, Average Value (22 of 24)   </vt:lpstr>
      <vt:lpstr>6.2  Setting Up Integrals: Volume, Density, Average Value (23 of 24)   </vt:lpstr>
      <vt:lpstr>6.2  Setting Up Integrals: Volume, Density, Average Value (24 of 24)   </vt:lpstr>
      <vt:lpstr>6.3  Volumes of Revolution: Disks and Washers (1 of 15)    </vt:lpstr>
      <vt:lpstr>6.3  Volumes of Revolution: Disks and Washers (2 of 15)    </vt:lpstr>
      <vt:lpstr>6.3  Volumes of Revolution: Disks and Washers (3 of 15)    </vt:lpstr>
      <vt:lpstr>6.3  Volumes of Revolution: Disks and Washers (4 of 15)    </vt:lpstr>
      <vt:lpstr>6.3  Volumes of Revolution: Disks and Washers (5 of 15)    </vt:lpstr>
      <vt:lpstr>6.3  Volumes of Revolution: Disks and Washers (6 of 15)    </vt:lpstr>
      <vt:lpstr>6.3  Volumes of Revolution: Disks and Washers (7 of 15)    </vt:lpstr>
      <vt:lpstr>6.3  Volumes of Revolution: Disks and Washers (8 of 15)    </vt:lpstr>
      <vt:lpstr>6.3  Volumes of Revolution: Disks and Washers (9 of 15)    </vt:lpstr>
      <vt:lpstr>6.3  Volumes of Revolution: Disks and Washers (10 of 15)    </vt:lpstr>
      <vt:lpstr>6.3  Volumes of Revolution: Disks and Washers (11 of 15)    </vt:lpstr>
      <vt:lpstr>6.3  Volumes of Revolution: Disks and Washers (12 of 15)    </vt:lpstr>
      <vt:lpstr>6.3  Volumes of Revolution: Disks and Washers (13 of 15)    </vt:lpstr>
      <vt:lpstr>6.3  Volumes of Revolution: Disks and Washers (14 of 15)    </vt:lpstr>
      <vt:lpstr>6.3  Volumes of Revolution: Disks and Washers (15 of 15)    </vt:lpstr>
      <vt:lpstr>6.4  Volumes of Revolution: Cylindrical Shells (1 of 10)     </vt:lpstr>
      <vt:lpstr>6.4  Volumes of Revolution: Cylindrical Shells (2 of 10)     </vt:lpstr>
      <vt:lpstr>6.4  Volumes of Revolution: Cylindrical Shells (3 of 10)     </vt:lpstr>
      <vt:lpstr>6.4  Volumes of Revolution: Cylindrical Shells (4 of 10)     </vt:lpstr>
      <vt:lpstr>6.4  Volumes of Revolution: Cylindrical Shells (5 of 10)     </vt:lpstr>
      <vt:lpstr>6.4  Volumes of Revolution: Cylindrical Shells (6 of 10)     </vt:lpstr>
      <vt:lpstr>6.4  Volumes of Revolution: Cylindrical Shells (7 of 10)     </vt:lpstr>
      <vt:lpstr>6.4  Volumes of Revolution: Cylindrical Shells (8 of 10)     </vt:lpstr>
      <vt:lpstr>6.4  Volumes of Revolution: Cylindrical Shells (9 of 10)     </vt:lpstr>
      <vt:lpstr>6.4  Volumes of Revolution: Cylindrical Shells (10 of 10)     </vt:lpstr>
      <vt:lpstr>6.5  Work and Energy (1 of 12)     </vt:lpstr>
      <vt:lpstr>6.5  Work and Energy (2 of 12)     </vt:lpstr>
      <vt:lpstr>6.5  Work and Energy (3 of 12)     </vt:lpstr>
      <vt:lpstr>6.5  Work and Energy (4 of 12)     </vt:lpstr>
      <vt:lpstr>6.5  Work and Energy (5 of 12)     </vt:lpstr>
      <vt:lpstr>6.5  Work and Energy (6 of 12)     </vt:lpstr>
      <vt:lpstr>6.5  Work and Energy (7 of 12)     </vt:lpstr>
      <vt:lpstr>6.5  Work and Energy (8 of 12)     </vt:lpstr>
      <vt:lpstr>6.5  Work and Energy (9 of 12)     </vt:lpstr>
      <vt:lpstr>6.5  Work and Energy (10 of 12)     </vt:lpstr>
      <vt:lpstr>6.5  Work and Energy (11 of 12)     </vt:lpstr>
      <vt:lpstr>6.5  Work and Energy (12 of 12)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Albrecht</dc:creator>
  <cp:lastModifiedBy>Newton, Andy</cp:lastModifiedBy>
  <cp:revision>522</cp:revision>
  <dcterms:created xsi:type="dcterms:W3CDTF">2018-03-11T13:29:47Z</dcterms:created>
  <dcterms:modified xsi:type="dcterms:W3CDTF">2018-10-25T16:10:46Z</dcterms:modified>
</cp:coreProperties>
</file>